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5.xml" ContentType="application/vnd.openxmlformats-officedocument.presentationml.notesSlide+xml"/>
  <Override PartName="/ppt/charts/chart5.xml" ContentType="application/vnd.openxmlformats-officedocument.drawingml.chart+xml"/>
  <Override PartName="/ppt/notesSlides/notesSlide46.xml" ContentType="application/vnd.openxmlformats-officedocument.presentationml.notesSlide+xml"/>
  <Override PartName="/ppt/charts/chart6.xml" ContentType="application/vnd.openxmlformats-officedocument.drawingml.chart+xml"/>
  <Override PartName="/ppt/notesSlides/notesSlide47.xml" ContentType="application/vnd.openxmlformats-officedocument.presentationml.notesSlide+xml"/>
  <Override PartName="/ppt/charts/chart7.xml" ContentType="application/vnd.openxmlformats-officedocument.drawingml.chart+xml"/>
  <Override PartName="/ppt/notesSlides/notesSlide48.xml" ContentType="application/vnd.openxmlformats-officedocument.presentationml.notesSlide+xml"/>
  <Override PartName="/ppt/charts/chart8.xml" ContentType="application/vnd.openxmlformats-officedocument.drawingml.chart+xml"/>
  <Override PartName="/ppt/notesSlides/notesSlide49.xml" ContentType="application/vnd.openxmlformats-officedocument.presentationml.notesSlide+xml"/>
  <Override PartName="/ppt/charts/chart9.xml" ContentType="application/vnd.openxmlformats-officedocument.drawingml.chart+xml"/>
  <Override PartName="/ppt/notesSlides/notesSlide50.xml" ContentType="application/vnd.openxmlformats-officedocument.presentationml.notesSlide+xml"/>
  <Override PartName="/ppt/charts/chart10.xml" ContentType="application/vnd.openxmlformats-officedocument.drawingml.char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11.xml" ContentType="application/vnd.openxmlformats-officedocument.drawingml.chart+xml"/>
  <Override PartName="/ppt/notesSlides/notesSlide54.xml" ContentType="application/vnd.openxmlformats-officedocument.presentationml.notesSlide+xml"/>
  <Override PartName="/ppt/charts/chart12.xml" ContentType="application/vnd.openxmlformats-officedocument.drawingml.chart+xml"/>
  <Override PartName="/ppt/notesSlides/notesSlide55.xml" ContentType="application/vnd.openxmlformats-officedocument.presentationml.notesSlide+xml"/>
  <Override PartName="/ppt/charts/chart13.xml" ContentType="application/vnd.openxmlformats-officedocument.drawingml.chart+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60.xml" ContentType="application/vnd.openxmlformats-officedocument.presentationml.notesSlide+xml"/>
  <Override PartName="/ppt/charts/chart16.xml" ContentType="application/vnd.openxmlformats-officedocument.drawingml.chart+xml"/>
  <Override PartName="/ppt/notesSlides/notesSlide61.xml" ContentType="application/vnd.openxmlformats-officedocument.presentationml.notesSlide+xml"/>
  <Override PartName="/ppt/charts/chart17.xml" ContentType="application/vnd.openxmlformats-officedocument.drawingml.chart+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18.xml" ContentType="application/vnd.openxmlformats-officedocument.drawingml.chart+xml"/>
  <Override PartName="/ppt/notesSlides/notesSlide65.xml" ContentType="application/vnd.openxmlformats-officedocument.presentationml.notesSlide+xml"/>
  <Override PartName="/ppt/charts/chart19.xml" ContentType="application/vnd.openxmlformats-officedocument.drawingml.chart+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5" r:id="rId90"/>
    <p:sldId id="346" r:id="rId91"/>
  </p:sldIdLst>
  <p:sldSz cx="9144000" cy="5143500" type="screen16x9"/>
  <p:notesSz cx="6858000" cy="987266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7A88"/>
    <a:srgbClr val="1C3A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213" d="100"/>
          <a:sy n="213" d="100"/>
        </p:scale>
        <p:origin x="300" y="1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bar"/>
        <c:grouping val="clustered"/>
        <c:varyColors val="0"/>
        <c:ser>
          <c:idx val="0"/>
          <c:order val="0"/>
          <c:tx>
            <c:strRef>
              <c:f>Sheet1!$B$1</c:f>
              <c:strCache>
                <c:ptCount val="1"/>
                <c:pt idx="0">
                  <c:v>Servizi</c:v>
                </c:pt>
              </c:strCache>
            </c:strRef>
          </c:tx>
          <c:spPr>
            <a:solidFill>
              <a:srgbClr val="1C3A5E"/>
            </a:solidFill>
            <a:effectLst/>
          </c:spPr>
          <c:invertIfNegative val="0"/>
          <c:dLbls>
            <c:numFmt formatCode="#,##0" sourceLinked="0"/>
            <c:spPr>
              <a:noFill/>
              <a:ln>
                <a:noFill/>
              </a:ln>
              <a:effectLst/>
            </c:spPr>
            <c:txPr>
              <a:bodyPr/>
              <a:lstStyle/>
              <a:p>
                <a:pPr>
                  <a:defRPr sz="8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Altro</c:v>
                </c:pt>
                <c:pt idx="1">
                  <c:v>Centro Riabilitativo</c:v>
                </c:pt>
                <c:pt idx="2">
                  <c:v>Alloggio Disabili</c:v>
                </c:pt>
                <c:pt idx="3">
                  <c:v>Servizio Pulizie</c:v>
                </c:pt>
                <c:pt idx="4">
                  <c:v>Comunità</c:v>
                </c:pt>
                <c:pt idx="5">
                  <c:v>Centro Diurno Dis.</c:v>
                </c:pt>
                <c:pt idx="6">
                  <c:v>Comunità Disabili</c:v>
                </c:pt>
                <c:pt idx="7">
                  <c:v>Casa di Cura</c:v>
                </c:pt>
                <c:pt idx="8">
                  <c:v>Ass. Scolastica</c:v>
                </c:pt>
                <c:pt idx="9">
                  <c:v>Ass. Dom.</c:v>
                </c:pt>
                <c:pt idx="10">
                  <c:v>Uff. Sede</c:v>
                </c:pt>
                <c:pt idx="11">
                  <c:v>Asilo Nido</c:v>
                </c:pt>
                <c:pt idx="12">
                  <c:v>Res. Anz.</c:v>
                </c:pt>
              </c:strCache>
            </c:strRef>
          </c:cat>
          <c:val>
            <c:numRef>
              <c:f>Sheet1!$B$2:$B$14</c:f>
              <c:numCache>
                <c:formatCode>General</c:formatCode>
                <c:ptCount val="13"/>
                <c:pt idx="0">
                  <c:v>14</c:v>
                </c:pt>
                <c:pt idx="1">
                  <c:v>2</c:v>
                </c:pt>
                <c:pt idx="2">
                  <c:v>2</c:v>
                </c:pt>
                <c:pt idx="3">
                  <c:v>3</c:v>
                </c:pt>
                <c:pt idx="4">
                  <c:v>3</c:v>
                </c:pt>
                <c:pt idx="5">
                  <c:v>3</c:v>
                </c:pt>
                <c:pt idx="6">
                  <c:v>4</c:v>
                </c:pt>
                <c:pt idx="7">
                  <c:v>4</c:v>
                </c:pt>
                <c:pt idx="8">
                  <c:v>11</c:v>
                </c:pt>
                <c:pt idx="9">
                  <c:v>11</c:v>
                </c:pt>
                <c:pt idx="10">
                  <c:v>13</c:v>
                </c:pt>
                <c:pt idx="11">
                  <c:v>14</c:v>
                </c:pt>
                <c:pt idx="12">
                  <c:v>55</c:v>
                </c:pt>
              </c:numCache>
            </c:numRef>
          </c:val>
          <c:extLst>
            <c:ext xmlns:c16="http://schemas.microsoft.com/office/drawing/2014/chart" uri="{C3380CC4-5D6E-409C-BE32-E72D297353CC}">
              <c16:uniqueId val="{00000000-E7B4-41C3-8A8D-C722A3796F8E}"/>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bar"/>
        <c:grouping val="clustered"/>
        <c:varyColors val="0"/>
        <c:ser>
          <c:idx val="0"/>
          <c:order val="0"/>
          <c:tx>
            <c:strRef>
              <c:f>Sheet1!$B$1</c:f>
              <c:strCache>
                <c:ptCount val="1"/>
                <c:pt idx="0">
                  <c:v>Servizi</c:v>
                </c:pt>
              </c:strCache>
            </c:strRef>
          </c:tx>
          <c:spPr>
            <a:solidFill>
              <a:srgbClr val="1C3A5E"/>
            </a:solidFill>
            <a:effectLst/>
          </c:spPr>
          <c:invertIfNegative val="0"/>
          <c:dLbls>
            <c:numFmt formatCode="#,##0" sourceLinked="0"/>
            <c:spPr>
              <a:noFill/>
              <a:ln>
                <a:noFill/>
              </a:ln>
              <a:effectLst/>
            </c:spPr>
            <c:txPr>
              <a:bodyPr/>
              <a:lstStyle/>
              <a:p>
                <a:pPr>
                  <a:defRPr sz="9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Puglia</c:v>
                </c:pt>
                <c:pt idx="1">
                  <c:v>Sardegna</c:v>
                </c:pt>
                <c:pt idx="2">
                  <c:v>Abruzzo</c:v>
                </c:pt>
                <c:pt idx="3">
                  <c:v>Valle d'Aosta</c:v>
                </c:pt>
                <c:pt idx="4">
                  <c:v>Liguria</c:v>
                </c:pt>
                <c:pt idx="5">
                  <c:v>Veneto</c:v>
                </c:pt>
                <c:pt idx="6">
                  <c:v>Toscana</c:v>
                </c:pt>
                <c:pt idx="7">
                  <c:v>Emilia-Romagna</c:v>
                </c:pt>
                <c:pt idx="8">
                  <c:v>Lombardia</c:v>
                </c:pt>
                <c:pt idx="9">
                  <c:v>Piemonte</c:v>
                </c:pt>
              </c:strCache>
            </c:strRef>
          </c:cat>
          <c:val>
            <c:numRef>
              <c:f>Sheet1!$B$2:$B$11</c:f>
              <c:numCache>
                <c:formatCode>General</c:formatCode>
                <c:ptCount val="10"/>
                <c:pt idx="0">
                  <c:v>1</c:v>
                </c:pt>
                <c:pt idx="1">
                  <c:v>2</c:v>
                </c:pt>
                <c:pt idx="2">
                  <c:v>2</c:v>
                </c:pt>
                <c:pt idx="3">
                  <c:v>3</c:v>
                </c:pt>
                <c:pt idx="4">
                  <c:v>3</c:v>
                </c:pt>
                <c:pt idx="5">
                  <c:v>4</c:v>
                </c:pt>
                <c:pt idx="6">
                  <c:v>4</c:v>
                </c:pt>
                <c:pt idx="7">
                  <c:v>11</c:v>
                </c:pt>
                <c:pt idx="8">
                  <c:v>16</c:v>
                </c:pt>
                <c:pt idx="9">
                  <c:v>93</c:v>
                </c:pt>
              </c:numCache>
            </c:numRef>
          </c:val>
          <c:extLst>
            <c:ext xmlns:c16="http://schemas.microsoft.com/office/drawing/2014/chart" uri="{C3380CC4-5D6E-409C-BE32-E72D297353CC}">
              <c16:uniqueId val="{00000000-1BD2-45A8-A6F1-644137332296}"/>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bar"/>
        <c:grouping val="clustered"/>
        <c:varyColors val="0"/>
        <c:ser>
          <c:idx val="0"/>
          <c:order val="0"/>
          <c:tx>
            <c:strRef>
              <c:f>Sheet1!$B$1</c:f>
              <c:strCache>
                <c:ptCount val="1"/>
                <c:pt idx="0">
                  <c:v>Persone</c:v>
                </c:pt>
              </c:strCache>
            </c:strRef>
          </c:tx>
          <c:spPr>
            <a:solidFill>
              <a:srgbClr val="1C3A5E"/>
            </a:solidFill>
            <a:effectLst/>
          </c:spPr>
          <c:invertIfNegative val="0"/>
          <c:dLbls>
            <c:numFmt formatCode="#,##0" sourceLinked="0"/>
            <c:spPr>
              <a:noFill/>
              <a:ln>
                <a:noFill/>
              </a:ln>
              <a:effectLst/>
            </c:spPr>
            <c:txPr>
              <a:bodyPr/>
              <a:lstStyle/>
              <a:p>
                <a:pPr>
                  <a:defRPr sz="8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Assistente Domiciliare</c:v>
                </c:pt>
                <c:pt idx="1">
                  <c:v>Fisioterapista</c:v>
                </c:pt>
                <c:pt idx="2">
                  <c:v>Add. Serv. Mensa</c:v>
                </c:pt>
                <c:pt idx="3">
                  <c:v>Cuoco</c:v>
                </c:pt>
                <c:pt idx="4">
                  <c:v>Addetto Cucina</c:v>
                </c:pt>
                <c:pt idx="5">
                  <c:v>Assist. Educatore</c:v>
                </c:pt>
                <c:pt idx="6">
                  <c:v>Ass. non qualif.</c:v>
                </c:pt>
                <c:pt idx="7">
                  <c:v>Infermiere</c:v>
                </c:pt>
                <c:pt idx="8">
                  <c:v>Addetto Assistenza</c:v>
                </c:pt>
                <c:pt idx="9">
                  <c:v>Add. Servizi Gen.</c:v>
                </c:pt>
                <c:pt idx="10">
                  <c:v>Educatore</c:v>
                </c:pt>
                <c:pt idx="11">
                  <c:v>Educatore Prof.</c:v>
                </c:pt>
                <c:pt idx="12">
                  <c:v>O.S.S.</c:v>
                </c:pt>
              </c:strCache>
            </c:strRef>
          </c:cat>
          <c:val>
            <c:numRef>
              <c:f>Sheet1!$B$2:$B$14</c:f>
              <c:numCache>
                <c:formatCode>General</c:formatCode>
                <c:ptCount val="13"/>
                <c:pt idx="0">
                  <c:v>50</c:v>
                </c:pt>
                <c:pt idx="1">
                  <c:v>51</c:v>
                </c:pt>
                <c:pt idx="2">
                  <c:v>52</c:v>
                </c:pt>
                <c:pt idx="3">
                  <c:v>56</c:v>
                </c:pt>
                <c:pt idx="4">
                  <c:v>60</c:v>
                </c:pt>
                <c:pt idx="5">
                  <c:v>80</c:v>
                </c:pt>
                <c:pt idx="6">
                  <c:v>133</c:v>
                </c:pt>
                <c:pt idx="7">
                  <c:v>186</c:v>
                </c:pt>
                <c:pt idx="8">
                  <c:v>220</c:v>
                </c:pt>
                <c:pt idx="9">
                  <c:v>434</c:v>
                </c:pt>
                <c:pt idx="10">
                  <c:v>480</c:v>
                </c:pt>
                <c:pt idx="11">
                  <c:v>812</c:v>
                </c:pt>
                <c:pt idx="12">
                  <c:v>1420</c:v>
                </c:pt>
              </c:numCache>
            </c:numRef>
          </c:val>
          <c:extLst>
            <c:ext xmlns:c16="http://schemas.microsoft.com/office/drawing/2014/chart" uri="{C3380CC4-5D6E-409C-BE32-E72D297353CC}">
              <c16:uniqueId val="{00000000-797D-4731-86EB-AD5754983A55}"/>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Foglio1!$B$1</c:f>
              <c:strCache>
                <c:ptCount val="1"/>
                <c:pt idx="0">
                  <c:v>Serie 1</c:v>
                </c:pt>
              </c:strCache>
            </c:strRef>
          </c:tx>
          <c:spPr>
            <a:solidFill>
              <a:srgbClr val="1C3A5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000" b="0" i="0" u="none" strike="noStrike" kern="1200" baseline="0">
                    <a:solidFill>
                      <a:schemeClr val="tx1"/>
                    </a:solidFill>
                    <a:latin typeface="+mn-lt"/>
                    <a:ea typeface="+mn-ea"/>
                    <a:cs typeface="+mn-cs"/>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Foglio1!$A$2:$A$15</c:f>
              <c:strCache>
                <c:ptCount val="14"/>
                <c:pt idx="0">
                  <c:v>Altro</c:v>
                </c:pt>
                <c:pt idx="1">
                  <c:v>Addetto Cucina</c:v>
                </c:pt>
                <c:pt idx="2">
                  <c:v>Assistente Familiare</c:v>
                </c:pt>
                <c:pt idx="3">
                  <c:v>Manutentore</c:v>
                </c:pt>
                <c:pt idx="4">
                  <c:v>Assistente Sociale</c:v>
                </c:pt>
                <c:pt idx="5">
                  <c:v>Impiegato/A Amministrativo/A</c:v>
                </c:pt>
                <c:pt idx="6">
                  <c:v>Ausiliaria/O</c:v>
                </c:pt>
                <c:pt idx="7">
                  <c:v>Centralinista</c:v>
                </c:pt>
                <c:pt idx="8">
                  <c:v>Addetta Lavanderia</c:v>
                </c:pt>
                <c:pt idx="9">
                  <c:v>Assistente Scolastica</c:v>
                </c:pt>
                <c:pt idx="10">
                  <c:v>Coordinatore</c:v>
                </c:pt>
                <c:pt idx="11">
                  <c:v>Impiegata/O</c:v>
                </c:pt>
                <c:pt idx="12">
                  <c:v>Animatore</c:v>
                </c:pt>
                <c:pt idx="13">
                  <c:v>Aiuto Cuoco/A</c:v>
                </c:pt>
              </c:strCache>
            </c:strRef>
          </c:cat>
          <c:val>
            <c:numRef>
              <c:f>Foglio1!$B$2:$B$15</c:f>
              <c:numCache>
                <c:formatCode>General</c:formatCode>
                <c:ptCount val="14"/>
                <c:pt idx="0">
                  <c:v>69</c:v>
                </c:pt>
                <c:pt idx="1">
                  <c:v>11</c:v>
                </c:pt>
                <c:pt idx="2">
                  <c:v>12</c:v>
                </c:pt>
                <c:pt idx="3">
                  <c:v>13</c:v>
                </c:pt>
                <c:pt idx="4">
                  <c:v>14</c:v>
                </c:pt>
                <c:pt idx="5">
                  <c:v>15</c:v>
                </c:pt>
                <c:pt idx="6">
                  <c:v>20</c:v>
                </c:pt>
                <c:pt idx="7">
                  <c:v>21</c:v>
                </c:pt>
                <c:pt idx="8">
                  <c:v>22</c:v>
                </c:pt>
                <c:pt idx="9">
                  <c:v>23</c:v>
                </c:pt>
                <c:pt idx="10">
                  <c:v>28</c:v>
                </c:pt>
                <c:pt idx="11">
                  <c:v>29</c:v>
                </c:pt>
                <c:pt idx="12">
                  <c:v>35</c:v>
                </c:pt>
                <c:pt idx="13">
                  <c:v>44</c:v>
                </c:pt>
              </c:numCache>
            </c:numRef>
          </c:val>
          <c:extLst>
            <c:ext xmlns:c16="http://schemas.microsoft.com/office/drawing/2014/chart" uri="{C3380CC4-5D6E-409C-BE32-E72D297353CC}">
              <c16:uniqueId val="{00000000-8A5B-4B06-8B54-E27D1A7B358B}"/>
            </c:ext>
          </c:extLst>
        </c:ser>
        <c:dLbls>
          <c:dLblPos val="outEnd"/>
          <c:showLegendKey val="0"/>
          <c:showVal val="1"/>
          <c:showCatName val="0"/>
          <c:showSerName val="0"/>
          <c:showPercent val="0"/>
          <c:showBubbleSize val="0"/>
        </c:dLbls>
        <c:gapWidth val="182"/>
        <c:axId val="1716909071"/>
        <c:axId val="1716909551"/>
      </c:barChart>
      <c:catAx>
        <c:axId val="1716909071"/>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rgbClr val="6E7A88"/>
                </a:solidFill>
                <a:latin typeface="+mn-lt"/>
                <a:ea typeface="+mn-ea"/>
                <a:cs typeface="+mn-cs"/>
              </a:defRPr>
            </a:pPr>
            <a:endParaRPr lang="it-IT"/>
          </a:p>
        </c:txPr>
        <c:crossAx val="1716909551"/>
        <c:crosses val="autoZero"/>
        <c:auto val="1"/>
        <c:lblAlgn val="ctr"/>
        <c:lblOffset val="100"/>
        <c:noMultiLvlLbl val="0"/>
      </c:catAx>
      <c:valAx>
        <c:axId val="1716909551"/>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71690907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lgn="ctr">
        <a:defRPr lang="en-US" sz="1000" b="0" i="0" u="none" strike="noStrike" kern="1200" baseline="0">
          <a:solidFill>
            <a:schemeClr val="tx1"/>
          </a:solidFill>
          <a:latin typeface="+mn-lt"/>
          <a:ea typeface="+mn-ea"/>
          <a:cs typeface="+mn-cs"/>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bar"/>
        <c:grouping val="clustered"/>
        <c:varyColors val="0"/>
        <c:ser>
          <c:idx val="0"/>
          <c:order val="0"/>
          <c:tx>
            <c:strRef>
              <c:f>Sheet1!$B$1</c:f>
              <c:strCache>
                <c:ptCount val="1"/>
                <c:pt idx="0">
                  <c:v>Persone</c:v>
                </c:pt>
              </c:strCache>
            </c:strRef>
          </c:tx>
          <c:spPr>
            <a:solidFill>
              <a:srgbClr val="1C3A5E"/>
            </a:solidFill>
            <a:effectLst/>
          </c:spPr>
          <c:invertIfNegative val="0"/>
          <c:dLbls>
            <c:numFmt formatCode="#,##0" sourceLinked="0"/>
            <c:spPr>
              <a:noFill/>
              <a:ln>
                <a:noFill/>
              </a:ln>
              <a:effectLst/>
            </c:spPr>
            <c:txPr>
              <a:bodyPr/>
              <a:lstStyle/>
              <a:p>
                <a:pPr>
                  <a:defRPr sz="8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Altro</c:v>
                </c:pt>
                <c:pt idx="1">
                  <c:v>Add. Serv. Mensa</c:v>
                </c:pt>
                <c:pt idx="2">
                  <c:v>Impiegato</c:v>
                </c:pt>
                <c:pt idx="3">
                  <c:v>Assist. Domiciliare</c:v>
                </c:pt>
                <c:pt idx="4">
                  <c:v>Ass. non qualif.</c:v>
                </c:pt>
                <c:pt idx="5">
                  <c:v>Addetto Cucina</c:v>
                </c:pt>
                <c:pt idx="6">
                  <c:v>Cuoco</c:v>
                </c:pt>
                <c:pt idx="7">
                  <c:v>Infermiere</c:v>
                </c:pt>
                <c:pt idx="8">
                  <c:v>Addetto Assistenza</c:v>
                </c:pt>
                <c:pt idx="9">
                  <c:v>Educatore</c:v>
                </c:pt>
                <c:pt idx="10">
                  <c:v>Add. Servizi Gen.</c:v>
                </c:pt>
                <c:pt idx="11">
                  <c:v>Educatore Prof.</c:v>
                </c:pt>
                <c:pt idx="12">
                  <c:v>O.S.S.</c:v>
                </c:pt>
              </c:strCache>
            </c:strRef>
          </c:cat>
          <c:val>
            <c:numRef>
              <c:f>Sheet1!$B$2:$B$14</c:f>
              <c:numCache>
                <c:formatCode>General</c:formatCode>
                <c:ptCount val="13"/>
                <c:pt idx="0">
                  <c:v>291</c:v>
                </c:pt>
                <c:pt idx="1">
                  <c:v>36</c:v>
                </c:pt>
                <c:pt idx="2">
                  <c:v>40</c:v>
                </c:pt>
                <c:pt idx="3">
                  <c:v>42</c:v>
                </c:pt>
                <c:pt idx="4">
                  <c:v>43</c:v>
                </c:pt>
                <c:pt idx="5">
                  <c:v>48</c:v>
                </c:pt>
                <c:pt idx="6">
                  <c:v>49</c:v>
                </c:pt>
                <c:pt idx="7">
                  <c:v>137</c:v>
                </c:pt>
                <c:pt idx="8">
                  <c:v>155</c:v>
                </c:pt>
                <c:pt idx="9">
                  <c:v>231</c:v>
                </c:pt>
                <c:pt idx="10">
                  <c:v>292</c:v>
                </c:pt>
                <c:pt idx="11">
                  <c:v>500</c:v>
                </c:pt>
                <c:pt idx="12">
                  <c:v>1121</c:v>
                </c:pt>
              </c:numCache>
            </c:numRef>
          </c:val>
          <c:extLst>
            <c:ext xmlns:c16="http://schemas.microsoft.com/office/drawing/2014/chart" uri="{C3380CC4-5D6E-409C-BE32-E72D297353CC}">
              <c16:uniqueId val="{00000000-8E9B-455C-A0A9-83F032618B97}"/>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bar"/>
        <c:grouping val="clustered"/>
        <c:varyColors val="0"/>
        <c:ser>
          <c:idx val="0"/>
          <c:order val="0"/>
          <c:tx>
            <c:strRef>
              <c:f>Sheet1!$B$1</c:f>
              <c:strCache>
                <c:ptCount val="1"/>
                <c:pt idx="0">
                  <c:v>Persone</c:v>
                </c:pt>
              </c:strCache>
            </c:strRef>
          </c:tx>
          <c:spPr>
            <a:solidFill>
              <a:srgbClr val="1C3A5E"/>
            </a:solidFill>
            <a:effectLst/>
          </c:spPr>
          <c:invertIfNegative val="0"/>
          <c:dLbls>
            <c:numFmt formatCode="#,##0" sourceLinked="0"/>
            <c:spPr>
              <a:noFill/>
              <a:ln>
                <a:noFill/>
              </a:ln>
              <a:effectLst/>
            </c:spPr>
            <c:txPr>
              <a:bodyPr/>
              <a:lstStyle/>
              <a:p>
                <a:pPr>
                  <a:defRPr sz="8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Altro</c:v>
                </c:pt>
                <c:pt idx="1">
                  <c:v>Centralinista</c:v>
                </c:pt>
                <c:pt idx="2">
                  <c:v>Addetto Cucina</c:v>
                </c:pt>
                <c:pt idx="3">
                  <c:v>Add. Serv. Mensa</c:v>
                </c:pt>
                <c:pt idx="4">
                  <c:v>Fisioterapista</c:v>
                </c:pt>
                <c:pt idx="5">
                  <c:v>Infermiere</c:v>
                </c:pt>
                <c:pt idx="6">
                  <c:v>Assist. Educatore</c:v>
                </c:pt>
                <c:pt idx="7">
                  <c:v>Addetto Assistenza</c:v>
                </c:pt>
                <c:pt idx="8">
                  <c:v>Ass. non qualif.</c:v>
                </c:pt>
                <c:pt idx="9">
                  <c:v>Add. Servizi Gen.</c:v>
                </c:pt>
                <c:pt idx="10">
                  <c:v>Educatore</c:v>
                </c:pt>
                <c:pt idx="11">
                  <c:v>O.S.S.</c:v>
                </c:pt>
                <c:pt idx="12">
                  <c:v>Educatore Prof.</c:v>
                </c:pt>
              </c:strCache>
            </c:strRef>
          </c:cat>
          <c:val>
            <c:numRef>
              <c:f>Sheet1!$B$2:$B$14</c:f>
              <c:numCache>
                <c:formatCode>General</c:formatCode>
                <c:ptCount val="13"/>
                <c:pt idx="0">
                  <c:v>87</c:v>
                </c:pt>
                <c:pt idx="1">
                  <c:v>10</c:v>
                </c:pt>
                <c:pt idx="2">
                  <c:v>12</c:v>
                </c:pt>
                <c:pt idx="3">
                  <c:v>16</c:v>
                </c:pt>
                <c:pt idx="4">
                  <c:v>20</c:v>
                </c:pt>
                <c:pt idx="5">
                  <c:v>49</c:v>
                </c:pt>
                <c:pt idx="6">
                  <c:v>54</c:v>
                </c:pt>
                <c:pt idx="7">
                  <c:v>65</c:v>
                </c:pt>
                <c:pt idx="8">
                  <c:v>90</c:v>
                </c:pt>
                <c:pt idx="9">
                  <c:v>142</c:v>
                </c:pt>
                <c:pt idx="10">
                  <c:v>249</c:v>
                </c:pt>
                <c:pt idx="11">
                  <c:v>299</c:v>
                </c:pt>
                <c:pt idx="12">
                  <c:v>312</c:v>
                </c:pt>
              </c:numCache>
            </c:numRef>
          </c:val>
          <c:extLst>
            <c:ext xmlns:c16="http://schemas.microsoft.com/office/drawing/2014/chart" uri="{C3380CC4-5D6E-409C-BE32-E72D297353CC}">
              <c16:uniqueId val="{00000000-092D-44B9-970B-1444C476C05F}"/>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Fino a 30</c:v>
                </c:pt>
                <c:pt idx="1">
                  <c:v>31–40</c:v>
                </c:pt>
                <c:pt idx="2">
                  <c:v>41–50</c:v>
                </c:pt>
                <c:pt idx="3">
                  <c:v>51–60</c:v>
                </c:pt>
                <c:pt idx="4">
                  <c:v>Oltre 61</c:v>
                </c:pt>
              </c:strCache>
            </c:strRef>
          </c:cat>
          <c:val>
            <c:numRef>
              <c:f>Sheet1!$B$2:$B$6</c:f>
              <c:numCache>
                <c:formatCode>General</c:formatCode>
                <c:ptCount val="5"/>
                <c:pt idx="0">
                  <c:v>232</c:v>
                </c:pt>
                <c:pt idx="1">
                  <c:v>594</c:v>
                </c:pt>
                <c:pt idx="2">
                  <c:v>795</c:v>
                </c:pt>
                <c:pt idx="3">
                  <c:v>754</c:v>
                </c:pt>
                <c:pt idx="4">
                  <c:v>249</c:v>
                </c:pt>
              </c:numCache>
            </c:numRef>
          </c:val>
          <c:extLst>
            <c:ext xmlns:c16="http://schemas.microsoft.com/office/drawing/2014/chart" uri="{C3380CC4-5D6E-409C-BE32-E72D297353CC}">
              <c16:uniqueId val="{00000000-BDD3-4A4B-A379-462078197D21}"/>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Fino a 30</c:v>
                </c:pt>
                <c:pt idx="1">
                  <c:v>31–40</c:v>
                </c:pt>
                <c:pt idx="2">
                  <c:v>41–50</c:v>
                </c:pt>
                <c:pt idx="3">
                  <c:v>51–60</c:v>
                </c:pt>
                <c:pt idx="4">
                  <c:v>Oltre 61</c:v>
                </c:pt>
              </c:strCache>
            </c:strRef>
          </c:cat>
          <c:val>
            <c:numRef>
              <c:f>Sheet1!$C$2:$C$6</c:f>
              <c:numCache>
                <c:formatCode>General</c:formatCode>
                <c:ptCount val="5"/>
                <c:pt idx="0">
                  <c:v>43</c:v>
                </c:pt>
                <c:pt idx="1">
                  <c:v>98</c:v>
                </c:pt>
                <c:pt idx="2">
                  <c:v>105</c:v>
                </c:pt>
                <c:pt idx="3">
                  <c:v>83</c:v>
                </c:pt>
                <c:pt idx="4">
                  <c:v>32</c:v>
                </c:pt>
              </c:numCache>
            </c:numRef>
          </c:val>
          <c:extLst>
            <c:ext xmlns:c16="http://schemas.microsoft.com/office/drawing/2014/chart" uri="{C3380CC4-5D6E-409C-BE32-E72D297353CC}">
              <c16:uniqueId val="{00000001-BDD3-4A4B-A379-462078197D21}"/>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Fino a 30</c:v>
                </c:pt>
                <c:pt idx="1">
                  <c:v>31–40</c:v>
                </c:pt>
                <c:pt idx="2">
                  <c:v>41–50</c:v>
                </c:pt>
                <c:pt idx="3">
                  <c:v>51–60</c:v>
                </c:pt>
                <c:pt idx="4">
                  <c:v>Oltre 61</c:v>
                </c:pt>
              </c:strCache>
            </c:strRef>
          </c:cat>
          <c:val>
            <c:numRef>
              <c:f>Sheet1!$B$2:$B$6</c:f>
              <c:numCache>
                <c:formatCode>General</c:formatCode>
                <c:ptCount val="5"/>
                <c:pt idx="0">
                  <c:v>316</c:v>
                </c:pt>
                <c:pt idx="1">
                  <c:v>249</c:v>
                </c:pt>
                <c:pt idx="2">
                  <c:v>287</c:v>
                </c:pt>
                <c:pt idx="3">
                  <c:v>271</c:v>
                </c:pt>
                <c:pt idx="4">
                  <c:v>67</c:v>
                </c:pt>
              </c:numCache>
            </c:numRef>
          </c:val>
          <c:extLst>
            <c:ext xmlns:c16="http://schemas.microsoft.com/office/drawing/2014/chart" uri="{C3380CC4-5D6E-409C-BE32-E72D297353CC}">
              <c16:uniqueId val="{00000000-6148-4276-B6CE-72FF2B224B2B}"/>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Fino a 30</c:v>
                </c:pt>
                <c:pt idx="1">
                  <c:v>31–40</c:v>
                </c:pt>
                <c:pt idx="2">
                  <c:v>41–50</c:v>
                </c:pt>
                <c:pt idx="3">
                  <c:v>51–60</c:v>
                </c:pt>
                <c:pt idx="4">
                  <c:v>Oltre 61</c:v>
                </c:pt>
              </c:strCache>
            </c:strRef>
          </c:cat>
          <c:val>
            <c:numRef>
              <c:f>Sheet1!$C$2:$C$6</c:f>
              <c:numCache>
                <c:formatCode>General</c:formatCode>
                <c:ptCount val="5"/>
                <c:pt idx="0">
                  <c:v>65</c:v>
                </c:pt>
                <c:pt idx="1">
                  <c:v>44</c:v>
                </c:pt>
                <c:pt idx="2">
                  <c:v>48</c:v>
                </c:pt>
                <c:pt idx="3">
                  <c:v>42</c:v>
                </c:pt>
                <c:pt idx="4">
                  <c:v>16</c:v>
                </c:pt>
              </c:numCache>
            </c:numRef>
          </c:val>
          <c:extLst>
            <c:ext xmlns:c16="http://schemas.microsoft.com/office/drawing/2014/chart" uri="{C3380CC4-5D6E-409C-BE32-E72D297353CC}">
              <c16:uniqueId val="{00000001-6148-4276-B6CE-72FF2B224B2B}"/>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Fino a 2</c:v>
                </c:pt>
                <c:pt idx="1">
                  <c:v>2–4</c:v>
                </c:pt>
                <c:pt idx="2">
                  <c:v>4–6</c:v>
                </c:pt>
                <c:pt idx="3">
                  <c:v>6–8</c:v>
                </c:pt>
                <c:pt idx="4">
                  <c:v>8–10</c:v>
                </c:pt>
                <c:pt idx="5">
                  <c:v>10–12</c:v>
                </c:pt>
                <c:pt idx="6">
                  <c:v>12–14</c:v>
                </c:pt>
                <c:pt idx="7">
                  <c:v>Oltre 14</c:v>
                </c:pt>
              </c:strCache>
            </c:strRef>
          </c:cat>
          <c:val>
            <c:numRef>
              <c:f>Sheet1!$B$2:$B$9</c:f>
              <c:numCache>
                <c:formatCode>General</c:formatCode>
                <c:ptCount val="8"/>
                <c:pt idx="0">
                  <c:v>1194</c:v>
                </c:pt>
                <c:pt idx="1">
                  <c:v>343</c:v>
                </c:pt>
                <c:pt idx="2">
                  <c:v>301</c:v>
                </c:pt>
                <c:pt idx="3">
                  <c:v>180</c:v>
                </c:pt>
                <c:pt idx="4">
                  <c:v>196</c:v>
                </c:pt>
                <c:pt idx="5">
                  <c:v>44</c:v>
                </c:pt>
                <c:pt idx="6">
                  <c:v>124</c:v>
                </c:pt>
                <c:pt idx="7">
                  <c:v>242</c:v>
                </c:pt>
              </c:numCache>
            </c:numRef>
          </c:val>
          <c:extLst>
            <c:ext xmlns:c16="http://schemas.microsoft.com/office/drawing/2014/chart" uri="{C3380CC4-5D6E-409C-BE32-E72D297353CC}">
              <c16:uniqueId val="{00000000-ECA3-49E7-A284-62A7D183CD7C}"/>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Fino a 2</c:v>
                </c:pt>
                <c:pt idx="1">
                  <c:v>2–4</c:v>
                </c:pt>
                <c:pt idx="2">
                  <c:v>4–6</c:v>
                </c:pt>
                <c:pt idx="3">
                  <c:v>6–8</c:v>
                </c:pt>
                <c:pt idx="4">
                  <c:v>8–10</c:v>
                </c:pt>
                <c:pt idx="5">
                  <c:v>10–12</c:v>
                </c:pt>
                <c:pt idx="6">
                  <c:v>12–14</c:v>
                </c:pt>
                <c:pt idx="7">
                  <c:v>Oltre 14</c:v>
                </c:pt>
              </c:strCache>
            </c:strRef>
          </c:cat>
          <c:val>
            <c:numRef>
              <c:f>Sheet1!$C$2:$C$9</c:f>
              <c:numCache>
                <c:formatCode>General</c:formatCode>
                <c:ptCount val="8"/>
                <c:pt idx="0">
                  <c:v>179</c:v>
                </c:pt>
                <c:pt idx="1">
                  <c:v>60</c:v>
                </c:pt>
                <c:pt idx="2">
                  <c:v>48</c:v>
                </c:pt>
                <c:pt idx="3">
                  <c:v>16</c:v>
                </c:pt>
                <c:pt idx="4">
                  <c:v>24</c:v>
                </c:pt>
                <c:pt idx="5">
                  <c:v>1</c:v>
                </c:pt>
                <c:pt idx="6">
                  <c:v>17</c:v>
                </c:pt>
                <c:pt idx="7">
                  <c:v>16</c:v>
                </c:pt>
              </c:numCache>
            </c:numRef>
          </c:val>
          <c:extLst>
            <c:ext xmlns:c16="http://schemas.microsoft.com/office/drawing/2014/chart" uri="{C3380CC4-5D6E-409C-BE32-E72D297353CC}">
              <c16:uniqueId val="{00000001-ECA3-49E7-A284-62A7D183CD7C}"/>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Fino a 2</c:v>
                </c:pt>
                <c:pt idx="1">
                  <c:v>2–4</c:v>
                </c:pt>
                <c:pt idx="2">
                  <c:v>4–6</c:v>
                </c:pt>
                <c:pt idx="3">
                  <c:v>6–8</c:v>
                </c:pt>
                <c:pt idx="4">
                  <c:v>Oltre 9</c:v>
                </c:pt>
              </c:strCache>
            </c:strRef>
          </c:cat>
          <c:val>
            <c:numRef>
              <c:f>Sheet1!$B$2:$B$6</c:f>
              <c:numCache>
                <c:formatCode>General</c:formatCode>
                <c:ptCount val="5"/>
                <c:pt idx="0">
                  <c:v>1057</c:v>
                </c:pt>
                <c:pt idx="1">
                  <c:v>24</c:v>
                </c:pt>
                <c:pt idx="2">
                  <c:v>98</c:v>
                </c:pt>
                <c:pt idx="3">
                  <c:v>1</c:v>
                </c:pt>
                <c:pt idx="4">
                  <c:v>10</c:v>
                </c:pt>
              </c:numCache>
            </c:numRef>
          </c:val>
          <c:extLst>
            <c:ext xmlns:c16="http://schemas.microsoft.com/office/drawing/2014/chart" uri="{C3380CC4-5D6E-409C-BE32-E72D297353CC}">
              <c16:uniqueId val="{00000000-4FF1-4F91-8E4A-F855CCB71F2F}"/>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Fino a 2</c:v>
                </c:pt>
                <c:pt idx="1">
                  <c:v>2–4</c:v>
                </c:pt>
                <c:pt idx="2">
                  <c:v>4–6</c:v>
                </c:pt>
                <c:pt idx="3">
                  <c:v>6–8</c:v>
                </c:pt>
                <c:pt idx="4">
                  <c:v>Oltre 9</c:v>
                </c:pt>
              </c:strCache>
            </c:strRef>
          </c:cat>
          <c:val>
            <c:numRef>
              <c:f>Sheet1!$C$2:$C$6</c:f>
              <c:numCache>
                <c:formatCode>General</c:formatCode>
                <c:ptCount val="5"/>
                <c:pt idx="0">
                  <c:v>191</c:v>
                </c:pt>
                <c:pt idx="1">
                  <c:v>2</c:v>
                </c:pt>
                <c:pt idx="2">
                  <c:v>16</c:v>
                </c:pt>
                <c:pt idx="3">
                  <c:v>0</c:v>
                </c:pt>
                <c:pt idx="4">
                  <c:v>6</c:v>
                </c:pt>
              </c:numCache>
            </c:numRef>
          </c:val>
          <c:extLst>
            <c:ext xmlns:c16="http://schemas.microsoft.com/office/drawing/2014/chart" uri="{C3380CC4-5D6E-409C-BE32-E72D297353CC}">
              <c16:uniqueId val="{00000001-4FF1-4F91-8E4A-F855CCB71F2F}"/>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A1</c:v>
                </c:pt>
                <c:pt idx="1">
                  <c:v>A2</c:v>
                </c:pt>
                <c:pt idx="2">
                  <c:v>B1</c:v>
                </c:pt>
                <c:pt idx="3">
                  <c:v>C1</c:v>
                </c:pt>
                <c:pt idx="4">
                  <c:v>C2</c:v>
                </c:pt>
                <c:pt idx="5">
                  <c:v>C3</c:v>
                </c:pt>
                <c:pt idx="6">
                  <c:v>D1</c:v>
                </c:pt>
                <c:pt idx="7">
                  <c:v>D2</c:v>
                </c:pt>
                <c:pt idx="8">
                  <c:v>D3</c:v>
                </c:pt>
                <c:pt idx="9">
                  <c:v>Altri</c:v>
                </c:pt>
              </c:strCache>
            </c:strRef>
          </c:cat>
          <c:val>
            <c:numRef>
              <c:f>Sheet1!$B$2:$B$11</c:f>
              <c:numCache>
                <c:formatCode>General</c:formatCode>
                <c:ptCount val="10"/>
                <c:pt idx="0">
                  <c:v>345</c:v>
                </c:pt>
                <c:pt idx="1">
                  <c:v>270</c:v>
                </c:pt>
                <c:pt idx="2">
                  <c:v>296</c:v>
                </c:pt>
                <c:pt idx="3">
                  <c:v>449</c:v>
                </c:pt>
                <c:pt idx="4">
                  <c:v>2025</c:v>
                </c:pt>
                <c:pt idx="5">
                  <c:v>77</c:v>
                </c:pt>
                <c:pt idx="6">
                  <c:v>704</c:v>
                </c:pt>
                <c:pt idx="7">
                  <c:v>1261</c:v>
                </c:pt>
                <c:pt idx="8">
                  <c:v>20</c:v>
                </c:pt>
                <c:pt idx="9">
                  <c:v>247</c:v>
                </c:pt>
              </c:numCache>
            </c:numRef>
          </c:val>
          <c:extLst>
            <c:ext xmlns:c16="http://schemas.microsoft.com/office/drawing/2014/chart" uri="{C3380CC4-5D6E-409C-BE32-E72D297353CC}">
              <c16:uniqueId val="{00000000-32E6-4AA8-BBFF-B308C2FF27F9}"/>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A1</c:v>
                </c:pt>
                <c:pt idx="1">
                  <c:v>A2</c:v>
                </c:pt>
                <c:pt idx="2">
                  <c:v>B1</c:v>
                </c:pt>
                <c:pt idx="3">
                  <c:v>C1</c:v>
                </c:pt>
                <c:pt idx="4">
                  <c:v>C2</c:v>
                </c:pt>
                <c:pt idx="5">
                  <c:v>C3</c:v>
                </c:pt>
                <c:pt idx="6">
                  <c:v>D1</c:v>
                </c:pt>
                <c:pt idx="7">
                  <c:v>D2</c:v>
                </c:pt>
                <c:pt idx="8">
                  <c:v>D3</c:v>
                </c:pt>
                <c:pt idx="9">
                  <c:v>Altri</c:v>
                </c:pt>
              </c:strCache>
            </c:strRef>
          </c:cat>
          <c:val>
            <c:numRef>
              <c:f>Sheet1!$C$2:$C$11</c:f>
              <c:numCache>
                <c:formatCode>General</c:formatCode>
                <c:ptCount val="10"/>
                <c:pt idx="0">
                  <c:v>34</c:v>
                </c:pt>
                <c:pt idx="1">
                  <c:v>23</c:v>
                </c:pt>
                <c:pt idx="2">
                  <c:v>42</c:v>
                </c:pt>
                <c:pt idx="3">
                  <c:v>69</c:v>
                </c:pt>
                <c:pt idx="4">
                  <c:v>325</c:v>
                </c:pt>
                <c:pt idx="5">
                  <c:v>11</c:v>
                </c:pt>
                <c:pt idx="6">
                  <c:v>132</c:v>
                </c:pt>
                <c:pt idx="7">
                  <c:v>180</c:v>
                </c:pt>
                <c:pt idx="8">
                  <c:v>11</c:v>
                </c:pt>
                <c:pt idx="9">
                  <c:v>40</c:v>
                </c:pt>
              </c:numCache>
            </c:numRef>
          </c:val>
          <c:extLst>
            <c:ext xmlns:c16="http://schemas.microsoft.com/office/drawing/2014/chart" uri="{C3380CC4-5D6E-409C-BE32-E72D297353CC}">
              <c16:uniqueId val="{00000001-32E6-4AA8-BBFF-B308C2FF27F9}"/>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A1</c:v>
                </c:pt>
                <c:pt idx="1">
                  <c:v>A2</c:v>
                </c:pt>
                <c:pt idx="2">
                  <c:v>B1</c:v>
                </c:pt>
                <c:pt idx="3">
                  <c:v>C1</c:v>
                </c:pt>
                <c:pt idx="4">
                  <c:v>C2</c:v>
                </c:pt>
                <c:pt idx="5">
                  <c:v>C3</c:v>
                </c:pt>
                <c:pt idx="6">
                  <c:v>D1</c:v>
                </c:pt>
                <c:pt idx="7">
                  <c:v>D2</c:v>
                </c:pt>
                <c:pt idx="8">
                  <c:v>D3</c:v>
                </c:pt>
                <c:pt idx="9">
                  <c:v>Altri</c:v>
                </c:pt>
              </c:strCache>
            </c:strRef>
          </c:cat>
          <c:val>
            <c:numRef>
              <c:f>Sheet1!$B$2:$B$11</c:f>
              <c:numCache>
                <c:formatCode>General</c:formatCode>
                <c:ptCount val="10"/>
                <c:pt idx="0">
                  <c:v>151</c:v>
                </c:pt>
                <c:pt idx="1">
                  <c:v>174</c:v>
                </c:pt>
                <c:pt idx="2">
                  <c:v>96</c:v>
                </c:pt>
                <c:pt idx="3">
                  <c:v>239</c:v>
                </c:pt>
                <c:pt idx="4">
                  <c:v>892</c:v>
                </c:pt>
                <c:pt idx="5">
                  <c:v>33</c:v>
                </c:pt>
                <c:pt idx="6">
                  <c:v>244</c:v>
                </c:pt>
                <c:pt idx="7">
                  <c:v>591</c:v>
                </c:pt>
                <c:pt idx="8">
                  <c:v>8</c:v>
                </c:pt>
                <c:pt idx="9">
                  <c:v>157</c:v>
                </c:pt>
              </c:numCache>
            </c:numRef>
          </c:val>
          <c:extLst>
            <c:ext xmlns:c16="http://schemas.microsoft.com/office/drawing/2014/chart" uri="{C3380CC4-5D6E-409C-BE32-E72D297353CC}">
              <c16:uniqueId val="{00000000-8E90-4A2C-BC2D-CB0DBD6CB57E}"/>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A1</c:v>
                </c:pt>
                <c:pt idx="1">
                  <c:v>A2</c:v>
                </c:pt>
                <c:pt idx="2">
                  <c:v>B1</c:v>
                </c:pt>
                <c:pt idx="3">
                  <c:v>C1</c:v>
                </c:pt>
                <c:pt idx="4">
                  <c:v>C2</c:v>
                </c:pt>
                <c:pt idx="5">
                  <c:v>C3</c:v>
                </c:pt>
                <c:pt idx="6">
                  <c:v>D1</c:v>
                </c:pt>
                <c:pt idx="7">
                  <c:v>D2</c:v>
                </c:pt>
                <c:pt idx="8">
                  <c:v>D3</c:v>
                </c:pt>
                <c:pt idx="9">
                  <c:v>Altri</c:v>
                </c:pt>
              </c:strCache>
            </c:strRef>
          </c:cat>
          <c:val>
            <c:numRef>
              <c:f>Sheet1!$C$2:$C$11</c:f>
              <c:numCache>
                <c:formatCode>General</c:formatCode>
                <c:ptCount val="10"/>
                <c:pt idx="0">
                  <c:v>4</c:v>
                </c:pt>
                <c:pt idx="1">
                  <c:v>9</c:v>
                </c:pt>
                <c:pt idx="2">
                  <c:v>16</c:v>
                </c:pt>
                <c:pt idx="3">
                  <c:v>33</c:v>
                </c:pt>
                <c:pt idx="4">
                  <c:v>142</c:v>
                </c:pt>
                <c:pt idx="5">
                  <c:v>4</c:v>
                </c:pt>
                <c:pt idx="6">
                  <c:v>38</c:v>
                </c:pt>
                <c:pt idx="7">
                  <c:v>80</c:v>
                </c:pt>
                <c:pt idx="8">
                  <c:v>5</c:v>
                </c:pt>
                <c:pt idx="9">
                  <c:v>28</c:v>
                </c:pt>
              </c:numCache>
            </c:numRef>
          </c:val>
          <c:extLst>
            <c:ext xmlns:c16="http://schemas.microsoft.com/office/drawing/2014/chart" uri="{C3380CC4-5D6E-409C-BE32-E72D297353CC}">
              <c16:uniqueId val="{00000001-8E90-4A2C-BC2D-CB0DBD6CB57E}"/>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A1</c:v>
                </c:pt>
                <c:pt idx="1">
                  <c:v>A2</c:v>
                </c:pt>
                <c:pt idx="2">
                  <c:v>B1</c:v>
                </c:pt>
                <c:pt idx="3">
                  <c:v>C1</c:v>
                </c:pt>
                <c:pt idx="4">
                  <c:v>C2</c:v>
                </c:pt>
                <c:pt idx="5">
                  <c:v>C3</c:v>
                </c:pt>
                <c:pt idx="6">
                  <c:v>D1</c:v>
                </c:pt>
                <c:pt idx="7">
                  <c:v>D2</c:v>
                </c:pt>
                <c:pt idx="8">
                  <c:v>D3</c:v>
                </c:pt>
                <c:pt idx="9">
                  <c:v>Altri</c:v>
                </c:pt>
              </c:strCache>
            </c:strRef>
          </c:cat>
          <c:val>
            <c:numRef>
              <c:f>Sheet1!$B$2:$B$11</c:f>
              <c:numCache>
                <c:formatCode>General</c:formatCode>
                <c:ptCount val="10"/>
                <c:pt idx="0">
                  <c:v>97</c:v>
                </c:pt>
                <c:pt idx="1">
                  <c:v>48</c:v>
                </c:pt>
                <c:pt idx="2">
                  <c:v>100</c:v>
                </c:pt>
                <c:pt idx="3">
                  <c:v>105</c:v>
                </c:pt>
                <c:pt idx="4">
                  <c:v>241</c:v>
                </c:pt>
                <c:pt idx="5">
                  <c:v>11</c:v>
                </c:pt>
                <c:pt idx="6">
                  <c:v>230</c:v>
                </c:pt>
                <c:pt idx="7">
                  <c:v>335</c:v>
                </c:pt>
                <c:pt idx="8">
                  <c:v>4</c:v>
                </c:pt>
                <c:pt idx="9">
                  <c:v>24</c:v>
                </c:pt>
              </c:numCache>
            </c:numRef>
          </c:val>
          <c:extLst>
            <c:ext xmlns:c16="http://schemas.microsoft.com/office/drawing/2014/chart" uri="{C3380CC4-5D6E-409C-BE32-E72D297353CC}">
              <c16:uniqueId val="{00000000-67E6-4860-84D2-5B140A924DDD}"/>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A1</c:v>
                </c:pt>
                <c:pt idx="1">
                  <c:v>A2</c:v>
                </c:pt>
                <c:pt idx="2">
                  <c:v>B1</c:v>
                </c:pt>
                <c:pt idx="3">
                  <c:v>C1</c:v>
                </c:pt>
                <c:pt idx="4">
                  <c:v>C2</c:v>
                </c:pt>
                <c:pt idx="5">
                  <c:v>C3</c:v>
                </c:pt>
                <c:pt idx="6">
                  <c:v>D1</c:v>
                </c:pt>
                <c:pt idx="7">
                  <c:v>D2</c:v>
                </c:pt>
                <c:pt idx="8">
                  <c:v>D3</c:v>
                </c:pt>
                <c:pt idx="9">
                  <c:v>Altri</c:v>
                </c:pt>
              </c:strCache>
            </c:strRef>
          </c:cat>
          <c:val>
            <c:numRef>
              <c:f>Sheet1!$C$2:$C$11</c:f>
              <c:numCache>
                <c:formatCode>General</c:formatCode>
                <c:ptCount val="10"/>
                <c:pt idx="0">
                  <c:v>15</c:v>
                </c:pt>
                <c:pt idx="1">
                  <c:v>7</c:v>
                </c:pt>
                <c:pt idx="2">
                  <c:v>13</c:v>
                </c:pt>
                <c:pt idx="3">
                  <c:v>18</c:v>
                </c:pt>
                <c:pt idx="4">
                  <c:v>41</c:v>
                </c:pt>
                <c:pt idx="5">
                  <c:v>3</c:v>
                </c:pt>
                <c:pt idx="6">
                  <c:v>56</c:v>
                </c:pt>
                <c:pt idx="7">
                  <c:v>50</c:v>
                </c:pt>
                <c:pt idx="8">
                  <c:v>1</c:v>
                </c:pt>
                <c:pt idx="9">
                  <c:v>12</c:v>
                </c:pt>
              </c:numCache>
            </c:numRef>
          </c:val>
          <c:extLst>
            <c:ext xmlns:c16="http://schemas.microsoft.com/office/drawing/2014/chart" uri="{C3380CC4-5D6E-409C-BE32-E72D297353CC}">
              <c16:uniqueId val="{00000001-67E6-4860-84D2-5B140A924DDD}"/>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1C3A5E"/>
            </a:solidFill>
            <a:effectLst/>
          </c:spPr>
          <c:invertIfNegative val="0"/>
          <c:dLbls>
            <c:numFmt formatCode="#,##0" sourceLinked="0"/>
            <c:spPr>
              <a:noFill/>
              <a:ln>
                <a:noFill/>
              </a:ln>
              <a:effectLst/>
            </c:spPr>
            <c:txPr>
              <a:bodyPr/>
              <a:lstStyle/>
              <a:p>
                <a:pPr>
                  <a:defRPr sz="8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Determinato</c:v>
                </c:pt>
                <c:pt idx="1">
                  <c:v>Indeterminato</c:v>
                </c:pt>
              </c:strCache>
            </c:strRef>
          </c:cat>
          <c:val>
            <c:numRef>
              <c:f>Sheet1!$B$2:$B$3</c:f>
              <c:numCache>
                <c:formatCode>General</c:formatCode>
                <c:ptCount val="2"/>
                <c:pt idx="0">
                  <c:v>37</c:v>
                </c:pt>
                <c:pt idx="1">
                  <c:v>2587</c:v>
                </c:pt>
              </c:numCache>
            </c:numRef>
          </c:val>
          <c:extLst>
            <c:ext xmlns:c16="http://schemas.microsoft.com/office/drawing/2014/chart" uri="{C3380CC4-5D6E-409C-BE32-E72D297353CC}">
              <c16:uniqueId val="{00000000-0B51-4121-BE33-E2F1126D2365}"/>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8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Determinato</c:v>
                </c:pt>
                <c:pt idx="1">
                  <c:v>Indeterminato</c:v>
                </c:pt>
              </c:strCache>
            </c:strRef>
          </c:cat>
          <c:val>
            <c:numRef>
              <c:f>Sheet1!$C$2:$C$3</c:f>
              <c:numCache>
                <c:formatCode>General</c:formatCode>
                <c:ptCount val="2"/>
                <c:pt idx="0">
                  <c:v>6</c:v>
                </c:pt>
                <c:pt idx="1">
                  <c:v>355</c:v>
                </c:pt>
              </c:numCache>
            </c:numRef>
          </c:val>
          <c:extLst>
            <c:ext xmlns:c16="http://schemas.microsoft.com/office/drawing/2014/chart" uri="{C3380CC4-5D6E-409C-BE32-E72D297353CC}">
              <c16:uniqueId val="{00000001-0B51-4121-BE33-E2F1126D2365}"/>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5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Donne</c:v>
                </c:pt>
              </c:strCache>
            </c:strRef>
          </c:tx>
          <c:spPr>
            <a:solidFill>
              <a:srgbClr val="2E7D74"/>
            </a:solidFill>
            <a:effectLst/>
          </c:spPr>
          <c:invertIfNegative val="0"/>
          <c:dLbls>
            <c:numFmt formatCode="#,##0" sourceLinked="0"/>
            <c:spPr>
              <a:noFill/>
              <a:ln>
                <a:noFill/>
              </a:ln>
              <a:effectLst/>
            </c:spPr>
            <c:txPr>
              <a:bodyPr/>
              <a:lstStyle/>
              <a:p>
                <a:pPr>
                  <a:defRPr sz="8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Determinato</c:v>
                </c:pt>
                <c:pt idx="1">
                  <c:v>Indeterminato</c:v>
                </c:pt>
              </c:strCache>
            </c:strRef>
          </c:cat>
          <c:val>
            <c:numRef>
              <c:f>Sheet1!$B$2:$B$3</c:f>
              <c:numCache>
                <c:formatCode>General</c:formatCode>
                <c:ptCount val="2"/>
                <c:pt idx="0">
                  <c:v>817</c:v>
                </c:pt>
                <c:pt idx="1">
                  <c:v>373</c:v>
                </c:pt>
              </c:numCache>
            </c:numRef>
          </c:val>
          <c:extLst>
            <c:ext xmlns:c16="http://schemas.microsoft.com/office/drawing/2014/chart" uri="{C3380CC4-5D6E-409C-BE32-E72D297353CC}">
              <c16:uniqueId val="{00000000-1535-41C3-A7D5-F4C31A138BFC}"/>
            </c:ext>
          </c:extLst>
        </c:ser>
        <c:ser>
          <c:idx val="1"/>
          <c:order val="1"/>
          <c:tx>
            <c:strRef>
              <c:f>Sheet1!$C$1</c:f>
              <c:strCache>
                <c:ptCount val="1"/>
                <c:pt idx="0">
                  <c:v>Uomini</c:v>
                </c:pt>
              </c:strCache>
            </c:strRef>
          </c:tx>
          <c:spPr>
            <a:solidFill>
              <a:srgbClr val="B8892B"/>
            </a:solidFill>
            <a:effectLst/>
          </c:spPr>
          <c:invertIfNegative val="0"/>
          <c:dLbls>
            <c:numFmt formatCode="#,##0" sourceLinked="0"/>
            <c:spPr>
              <a:noFill/>
              <a:ln>
                <a:noFill/>
              </a:ln>
              <a:effectLst/>
            </c:spPr>
            <c:txPr>
              <a:bodyPr/>
              <a:lstStyle/>
              <a:p>
                <a:pPr>
                  <a:defRPr sz="80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Determinato</c:v>
                </c:pt>
                <c:pt idx="1">
                  <c:v>Indeterminato</c:v>
                </c:pt>
              </c:strCache>
            </c:strRef>
          </c:cat>
          <c:val>
            <c:numRef>
              <c:f>Sheet1!$C$2:$C$3</c:f>
              <c:numCache>
                <c:formatCode>General</c:formatCode>
                <c:ptCount val="2"/>
                <c:pt idx="0">
                  <c:v>144</c:v>
                </c:pt>
                <c:pt idx="1">
                  <c:v>71</c:v>
                </c:pt>
              </c:numCache>
            </c:numRef>
          </c:val>
          <c:extLst>
            <c:ext xmlns:c16="http://schemas.microsoft.com/office/drawing/2014/chart" uri="{C3380CC4-5D6E-409C-BE32-E72D297353CC}">
              <c16:uniqueId val="{00000001-1535-41C3-A7D5-F4C31A138BFC}"/>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5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000">
              <a:solidFill>
                <a:srgbClr val="24303C"/>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doughnutChart>
        <c:varyColors val="1"/>
        <c:ser>
          <c:idx val="0"/>
          <c:order val="0"/>
          <c:tx>
            <c:strRef>
              <c:f>Sheet1!$B$1</c:f>
              <c:strCache>
                <c:ptCount val="1"/>
                <c:pt idx="0">
                  <c:v>Distribuzione</c:v>
                </c:pt>
              </c:strCache>
            </c:strRef>
          </c:tx>
          <c:spPr>
            <a:solidFill>
              <a:schemeClr val="accent1"/>
            </a:solidFill>
            <a:ln w="9525" cap="flat">
              <a:solidFill>
                <a:srgbClr val="F9F9F9"/>
              </a:solidFill>
              <a:prstDash val="solid"/>
              <a:round/>
            </a:ln>
            <a:effectLst/>
          </c:spPr>
          <c:dPt>
            <c:idx val="0"/>
            <c:bubble3D val="0"/>
            <c:spPr>
              <a:solidFill>
                <a:srgbClr val="1C3A5E"/>
              </a:solidFill>
              <a:ln w="25400" cap="flat">
                <a:solidFill>
                  <a:srgbClr val="FFFFFF"/>
                </a:solidFill>
                <a:prstDash val="solid"/>
                <a:round/>
              </a:ln>
              <a:effectLst/>
            </c:spPr>
            <c:extLst>
              <c:ext xmlns:c16="http://schemas.microsoft.com/office/drawing/2014/chart" uri="{C3380CC4-5D6E-409C-BE32-E72D297353CC}">
                <c16:uniqueId val="{00000001-8E5D-48D5-993E-D7ED149CFED1}"/>
              </c:ext>
            </c:extLst>
          </c:dPt>
          <c:dPt>
            <c:idx val="1"/>
            <c:bubble3D val="0"/>
            <c:spPr>
              <a:solidFill>
                <a:srgbClr val="2E7D74"/>
              </a:solidFill>
              <a:ln w="25400" cap="flat">
                <a:solidFill>
                  <a:srgbClr val="FFFFFF"/>
                </a:solidFill>
                <a:prstDash val="solid"/>
                <a:round/>
              </a:ln>
              <a:effectLst/>
            </c:spPr>
            <c:extLst>
              <c:ext xmlns:c16="http://schemas.microsoft.com/office/drawing/2014/chart" uri="{C3380CC4-5D6E-409C-BE32-E72D297353CC}">
                <c16:uniqueId val="{00000003-8E5D-48D5-993E-D7ED149CFED1}"/>
              </c:ext>
            </c:extLst>
          </c:dPt>
          <c:dPt>
            <c:idx val="2"/>
            <c:bubble3D val="0"/>
            <c:spPr>
              <a:solidFill>
                <a:srgbClr val="B8892B"/>
              </a:solidFill>
              <a:ln w="25400" cap="flat">
                <a:solidFill>
                  <a:srgbClr val="FFFFFF"/>
                </a:solidFill>
                <a:prstDash val="solid"/>
                <a:round/>
              </a:ln>
              <a:effectLst/>
            </c:spPr>
            <c:extLst>
              <c:ext xmlns:c16="http://schemas.microsoft.com/office/drawing/2014/chart" uri="{C3380CC4-5D6E-409C-BE32-E72D297353CC}">
                <c16:uniqueId val="{00000005-8E5D-48D5-993E-D7ED149CFED1}"/>
              </c:ext>
            </c:extLst>
          </c:dPt>
          <c:dPt>
            <c:idx val="3"/>
            <c:bubble3D val="0"/>
            <c:spPr>
              <a:solidFill>
                <a:srgbClr val="2E5077"/>
              </a:solidFill>
              <a:ln w="25400" cap="flat">
                <a:solidFill>
                  <a:srgbClr val="FFFFFF"/>
                </a:solidFill>
                <a:prstDash val="solid"/>
                <a:round/>
              </a:ln>
              <a:effectLst/>
            </c:spPr>
            <c:extLst>
              <c:ext xmlns:c16="http://schemas.microsoft.com/office/drawing/2014/chart" uri="{C3380CC4-5D6E-409C-BE32-E72D297353CC}">
                <c16:uniqueId val="{00000007-8E5D-48D5-993E-D7ED149CFED1}"/>
              </c:ext>
            </c:extLst>
          </c:dPt>
          <c:dPt>
            <c:idx val="4"/>
            <c:bubble3D val="0"/>
            <c:spPr>
              <a:solidFill>
                <a:srgbClr val="5FA8A0"/>
              </a:solidFill>
              <a:ln w="25400" cap="flat">
                <a:solidFill>
                  <a:srgbClr val="FFFFFF"/>
                </a:solidFill>
                <a:prstDash val="solid"/>
                <a:round/>
              </a:ln>
              <a:effectLst/>
            </c:spPr>
            <c:extLst>
              <c:ext xmlns:c16="http://schemas.microsoft.com/office/drawing/2014/chart" uri="{C3380CC4-5D6E-409C-BE32-E72D297353CC}">
                <c16:uniqueId val="{00000009-8E5D-48D5-993E-D7ED149CFED1}"/>
              </c:ext>
            </c:extLst>
          </c:dPt>
          <c:dPt>
            <c:idx val="5"/>
            <c:bubble3D val="0"/>
            <c:spPr>
              <a:solidFill>
                <a:srgbClr val="D8B45A"/>
              </a:solidFill>
              <a:ln w="25400" cap="flat">
                <a:solidFill>
                  <a:srgbClr val="FFFFFF"/>
                </a:solidFill>
                <a:prstDash val="solid"/>
                <a:round/>
              </a:ln>
              <a:effectLst/>
            </c:spPr>
            <c:extLst>
              <c:ext xmlns:c16="http://schemas.microsoft.com/office/drawing/2014/chart" uri="{C3380CC4-5D6E-409C-BE32-E72D297353CC}">
                <c16:uniqueId val="{0000000B-8E5D-48D5-993E-D7ED149CFED1}"/>
              </c:ext>
            </c:extLst>
          </c:dPt>
          <c:dPt>
            <c:idx val="6"/>
            <c:bubble3D val="0"/>
            <c:spPr>
              <a:solidFill>
                <a:srgbClr val="8AA4C0"/>
              </a:solidFill>
              <a:ln w="25400" cap="flat">
                <a:solidFill>
                  <a:srgbClr val="FFFFFF"/>
                </a:solidFill>
                <a:prstDash val="solid"/>
                <a:round/>
              </a:ln>
              <a:effectLst/>
            </c:spPr>
            <c:extLst>
              <c:ext xmlns:c16="http://schemas.microsoft.com/office/drawing/2014/chart" uri="{C3380CC4-5D6E-409C-BE32-E72D297353CC}">
                <c16:uniqueId val="{0000000D-8E5D-48D5-993E-D7ED149CFED1}"/>
              </c:ext>
            </c:extLst>
          </c:dPt>
          <c:dPt>
            <c:idx val="7"/>
            <c:bubble3D val="0"/>
            <c:spPr>
              <a:solidFill>
                <a:srgbClr val="9E7B2E"/>
              </a:solidFill>
              <a:ln w="25400" cap="flat">
                <a:solidFill>
                  <a:srgbClr val="FFFFFF"/>
                </a:solidFill>
                <a:prstDash val="solid"/>
                <a:round/>
              </a:ln>
              <a:effectLst/>
            </c:spPr>
            <c:extLst>
              <c:ext xmlns:c16="http://schemas.microsoft.com/office/drawing/2014/chart" uri="{C3380CC4-5D6E-409C-BE32-E72D297353CC}">
                <c16:uniqueId val="{0000000F-8E5D-48D5-993E-D7ED149CFED1}"/>
              </c:ext>
            </c:extLst>
          </c:dPt>
          <c:dPt>
            <c:idx val="8"/>
            <c:bubble3D val="0"/>
            <c:spPr>
              <a:solidFill>
                <a:srgbClr val="B9C7D6"/>
              </a:solidFill>
              <a:ln w="25400" cap="flat">
                <a:solidFill>
                  <a:srgbClr val="FFFFFF"/>
                </a:solidFill>
                <a:prstDash val="solid"/>
                <a:round/>
              </a:ln>
              <a:effectLst/>
            </c:spPr>
            <c:extLst>
              <c:ext xmlns:c16="http://schemas.microsoft.com/office/drawing/2014/chart" uri="{C3380CC4-5D6E-409C-BE32-E72D297353CC}">
                <c16:uniqueId val="{00000011-8E5D-48D5-993E-D7ED149CFED1}"/>
              </c:ext>
            </c:extLst>
          </c:dPt>
          <c:dPt>
            <c:idx val="9"/>
            <c:bubble3D val="0"/>
            <c:spPr>
              <a:solidFill>
                <a:srgbClr val="C7D9D6"/>
              </a:solidFill>
              <a:ln w="25400" cap="flat">
                <a:solidFill>
                  <a:srgbClr val="FFFFFF"/>
                </a:solidFill>
                <a:prstDash val="solid"/>
                <a:round/>
              </a:ln>
              <a:effectLst/>
            </c:spPr>
            <c:extLst>
              <c:ext xmlns:c16="http://schemas.microsoft.com/office/drawing/2014/chart" uri="{C3380CC4-5D6E-409C-BE32-E72D297353CC}">
                <c16:uniqueId val="{00000013-8E5D-48D5-993E-D7ED149CFED1}"/>
              </c:ext>
            </c:extLst>
          </c:dPt>
          <c:cat>
            <c:strRef>
              <c:f>Sheet1!$A$2:$A$11</c:f>
              <c:strCache>
                <c:ptCount val="10"/>
                <c:pt idx="0">
                  <c:v>Piemonte</c:v>
                </c:pt>
                <c:pt idx="1">
                  <c:v>Emilia-Romagna</c:v>
                </c:pt>
                <c:pt idx="2">
                  <c:v>Lombardia</c:v>
                </c:pt>
                <c:pt idx="3">
                  <c:v>Puglia</c:v>
                </c:pt>
                <c:pt idx="4">
                  <c:v>Toscana</c:v>
                </c:pt>
                <c:pt idx="5">
                  <c:v>Sardegna</c:v>
                </c:pt>
                <c:pt idx="6">
                  <c:v>Veneto</c:v>
                </c:pt>
                <c:pt idx="7">
                  <c:v>Valle d'Aosta</c:v>
                </c:pt>
                <c:pt idx="8">
                  <c:v>Abruzzo</c:v>
                </c:pt>
                <c:pt idx="9">
                  <c:v>Liguria</c:v>
                </c:pt>
              </c:strCache>
            </c:strRef>
          </c:cat>
          <c:val>
            <c:numRef>
              <c:f>Sheet1!$B$2:$B$11</c:f>
              <c:numCache>
                <c:formatCode>General</c:formatCode>
                <c:ptCount val="10"/>
                <c:pt idx="0">
                  <c:v>1575</c:v>
                </c:pt>
                <c:pt idx="1">
                  <c:v>540</c:v>
                </c:pt>
                <c:pt idx="2">
                  <c:v>439</c:v>
                </c:pt>
                <c:pt idx="3">
                  <c:v>90</c:v>
                </c:pt>
                <c:pt idx="4">
                  <c:v>84</c:v>
                </c:pt>
                <c:pt idx="5">
                  <c:v>75</c:v>
                </c:pt>
                <c:pt idx="6">
                  <c:v>68</c:v>
                </c:pt>
                <c:pt idx="7">
                  <c:v>51</c:v>
                </c:pt>
                <c:pt idx="8">
                  <c:v>49</c:v>
                </c:pt>
                <c:pt idx="9">
                  <c:v>14</c:v>
                </c:pt>
              </c:numCache>
            </c:numRef>
          </c:val>
          <c:extLst>
            <c:ext xmlns:c16="http://schemas.microsoft.com/office/drawing/2014/chart" uri="{C3380CC4-5D6E-409C-BE32-E72D297353CC}">
              <c16:uniqueId val="{00000014-8E5D-48D5-993E-D7ED149CFED1}"/>
            </c:ext>
          </c:extLst>
        </c:ser>
        <c:dLbls>
          <c:showLegendKey val="0"/>
          <c:showVal val="0"/>
          <c:showCatName val="0"/>
          <c:showSerName val="0"/>
          <c:showPercent val="0"/>
          <c:showBubbleSize val="0"/>
          <c:showLeaderLines val="0"/>
        </c:dLbls>
        <c:firstSliceAng val="0"/>
        <c:holeSize val="62"/>
      </c:doughnutChart>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doughnutChart>
        <c:varyColors val="1"/>
        <c:ser>
          <c:idx val="0"/>
          <c:order val="0"/>
          <c:tx>
            <c:strRef>
              <c:f>Sheet1!$B$1</c:f>
              <c:strCache>
                <c:ptCount val="1"/>
                <c:pt idx="0">
                  <c:v>Distribuzione</c:v>
                </c:pt>
              </c:strCache>
            </c:strRef>
          </c:tx>
          <c:spPr>
            <a:solidFill>
              <a:schemeClr val="accent1"/>
            </a:solidFill>
            <a:ln w="9525" cap="flat">
              <a:solidFill>
                <a:srgbClr val="F9F9F9"/>
              </a:solidFill>
              <a:prstDash val="solid"/>
              <a:round/>
            </a:ln>
            <a:effectLst/>
          </c:spPr>
          <c:dPt>
            <c:idx val="0"/>
            <c:bubble3D val="0"/>
            <c:spPr>
              <a:solidFill>
                <a:srgbClr val="1C3A5E"/>
              </a:solidFill>
              <a:ln w="25400" cap="flat">
                <a:solidFill>
                  <a:srgbClr val="FFFFFF"/>
                </a:solidFill>
                <a:prstDash val="solid"/>
                <a:round/>
              </a:ln>
              <a:effectLst/>
            </c:spPr>
            <c:extLst>
              <c:ext xmlns:c16="http://schemas.microsoft.com/office/drawing/2014/chart" uri="{C3380CC4-5D6E-409C-BE32-E72D297353CC}">
                <c16:uniqueId val="{00000001-F6D6-41BB-B671-886B02337E69}"/>
              </c:ext>
            </c:extLst>
          </c:dPt>
          <c:dPt>
            <c:idx val="1"/>
            <c:bubble3D val="0"/>
            <c:spPr>
              <a:solidFill>
                <a:srgbClr val="2E7D74"/>
              </a:solidFill>
              <a:ln w="25400" cap="flat">
                <a:solidFill>
                  <a:srgbClr val="FFFFFF"/>
                </a:solidFill>
                <a:prstDash val="solid"/>
                <a:round/>
              </a:ln>
              <a:effectLst/>
            </c:spPr>
            <c:extLst>
              <c:ext xmlns:c16="http://schemas.microsoft.com/office/drawing/2014/chart" uri="{C3380CC4-5D6E-409C-BE32-E72D297353CC}">
                <c16:uniqueId val="{00000003-F6D6-41BB-B671-886B02337E69}"/>
              </c:ext>
            </c:extLst>
          </c:dPt>
          <c:dPt>
            <c:idx val="2"/>
            <c:bubble3D val="0"/>
            <c:spPr>
              <a:solidFill>
                <a:srgbClr val="B8892B"/>
              </a:solidFill>
              <a:ln w="25400" cap="flat">
                <a:solidFill>
                  <a:srgbClr val="FFFFFF"/>
                </a:solidFill>
                <a:prstDash val="solid"/>
                <a:round/>
              </a:ln>
              <a:effectLst/>
            </c:spPr>
            <c:extLst>
              <c:ext xmlns:c16="http://schemas.microsoft.com/office/drawing/2014/chart" uri="{C3380CC4-5D6E-409C-BE32-E72D297353CC}">
                <c16:uniqueId val="{00000005-F6D6-41BB-B671-886B02337E69}"/>
              </c:ext>
            </c:extLst>
          </c:dPt>
          <c:dPt>
            <c:idx val="3"/>
            <c:bubble3D val="0"/>
            <c:spPr>
              <a:solidFill>
                <a:srgbClr val="2E5077"/>
              </a:solidFill>
              <a:ln w="25400" cap="flat">
                <a:solidFill>
                  <a:srgbClr val="FFFFFF"/>
                </a:solidFill>
                <a:prstDash val="solid"/>
                <a:round/>
              </a:ln>
              <a:effectLst/>
            </c:spPr>
            <c:extLst>
              <c:ext xmlns:c16="http://schemas.microsoft.com/office/drawing/2014/chart" uri="{C3380CC4-5D6E-409C-BE32-E72D297353CC}">
                <c16:uniqueId val="{00000007-F6D6-41BB-B671-886B02337E69}"/>
              </c:ext>
            </c:extLst>
          </c:dPt>
          <c:dPt>
            <c:idx val="4"/>
            <c:bubble3D val="0"/>
            <c:spPr>
              <a:solidFill>
                <a:srgbClr val="5FA8A0"/>
              </a:solidFill>
              <a:ln w="25400" cap="flat">
                <a:solidFill>
                  <a:srgbClr val="FFFFFF"/>
                </a:solidFill>
                <a:prstDash val="solid"/>
                <a:round/>
              </a:ln>
              <a:effectLst/>
            </c:spPr>
            <c:extLst>
              <c:ext xmlns:c16="http://schemas.microsoft.com/office/drawing/2014/chart" uri="{C3380CC4-5D6E-409C-BE32-E72D297353CC}">
                <c16:uniqueId val="{00000009-F6D6-41BB-B671-886B02337E69}"/>
              </c:ext>
            </c:extLst>
          </c:dPt>
          <c:dPt>
            <c:idx val="5"/>
            <c:bubble3D val="0"/>
            <c:spPr>
              <a:solidFill>
                <a:srgbClr val="D8B45A"/>
              </a:solidFill>
              <a:ln w="25400" cap="flat">
                <a:solidFill>
                  <a:srgbClr val="FFFFFF"/>
                </a:solidFill>
                <a:prstDash val="solid"/>
                <a:round/>
              </a:ln>
              <a:effectLst/>
            </c:spPr>
            <c:extLst>
              <c:ext xmlns:c16="http://schemas.microsoft.com/office/drawing/2014/chart" uri="{C3380CC4-5D6E-409C-BE32-E72D297353CC}">
                <c16:uniqueId val="{0000000B-F6D6-41BB-B671-886B02337E69}"/>
              </c:ext>
            </c:extLst>
          </c:dPt>
          <c:dPt>
            <c:idx val="6"/>
            <c:bubble3D val="0"/>
            <c:spPr>
              <a:solidFill>
                <a:srgbClr val="8AA4C0"/>
              </a:solidFill>
              <a:ln w="25400" cap="flat">
                <a:solidFill>
                  <a:srgbClr val="FFFFFF"/>
                </a:solidFill>
                <a:prstDash val="solid"/>
                <a:round/>
              </a:ln>
              <a:effectLst/>
            </c:spPr>
            <c:extLst>
              <c:ext xmlns:c16="http://schemas.microsoft.com/office/drawing/2014/chart" uri="{C3380CC4-5D6E-409C-BE32-E72D297353CC}">
                <c16:uniqueId val="{0000000D-F6D6-41BB-B671-886B02337E69}"/>
              </c:ext>
            </c:extLst>
          </c:dPt>
          <c:dPt>
            <c:idx val="7"/>
            <c:bubble3D val="0"/>
            <c:spPr>
              <a:solidFill>
                <a:srgbClr val="9E7B2E"/>
              </a:solidFill>
              <a:ln w="25400" cap="flat">
                <a:solidFill>
                  <a:srgbClr val="FFFFFF"/>
                </a:solidFill>
                <a:prstDash val="solid"/>
                <a:round/>
              </a:ln>
              <a:effectLst/>
            </c:spPr>
            <c:extLst>
              <c:ext xmlns:c16="http://schemas.microsoft.com/office/drawing/2014/chart" uri="{C3380CC4-5D6E-409C-BE32-E72D297353CC}">
                <c16:uniqueId val="{0000000F-F6D6-41BB-B671-886B02337E69}"/>
              </c:ext>
            </c:extLst>
          </c:dPt>
          <c:dPt>
            <c:idx val="8"/>
            <c:bubble3D val="0"/>
            <c:spPr>
              <a:solidFill>
                <a:srgbClr val="B9C7D6"/>
              </a:solidFill>
              <a:ln w="25400" cap="flat">
                <a:solidFill>
                  <a:srgbClr val="FFFFFF"/>
                </a:solidFill>
                <a:prstDash val="solid"/>
                <a:round/>
              </a:ln>
              <a:effectLst/>
            </c:spPr>
            <c:extLst>
              <c:ext xmlns:c16="http://schemas.microsoft.com/office/drawing/2014/chart" uri="{C3380CC4-5D6E-409C-BE32-E72D297353CC}">
                <c16:uniqueId val="{00000011-F6D6-41BB-B671-886B02337E69}"/>
              </c:ext>
            </c:extLst>
          </c:dPt>
          <c:dPt>
            <c:idx val="9"/>
            <c:bubble3D val="0"/>
            <c:spPr>
              <a:solidFill>
                <a:srgbClr val="C7D9D6"/>
              </a:solidFill>
              <a:ln w="25400" cap="flat">
                <a:solidFill>
                  <a:srgbClr val="FFFFFF"/>
                </a:solidFill>
                <a:prstDash val="solid"/>
                <a:round/>
              </a:ln>
              <a:effectLst/>
            </c:spPr>
            <c:extLst>
              <c:ext xmlns:c16="http://schemas.microsoft.com/office/drawing/2014/chart" uri="{C3380CC4-5D6E-409C-BE32-E72D297353CC}">
                <c16:uniqueId val="{00000013-F6D6-41BB-B671-886B02337E69}"/>
              </c:ext>
            </c:extLst>
          </c:dPt>
          <c:cat>
            <c:strRef>
              <c:f>Sheet1!$A$2:$A$11</c:f>
              <c:strCache>
                <c:ptCount val="10"/>
                <c:pt idx="0">
                  <c:v>Piemonte</c:v>
                </c:pt>
                <c:pt idx="1">
                  <c:v>Emilia-Romagna</c:v>
                </c:pt>
                <c:pt idx="2">
                  <c:v>Lombardia</c:v>
                </c:pt>
                <c:pt idx="3">
                  <c:v>Sardegna</c:v>
                </c:pt>
                <c:pt idx="4">
                  <c:v>Liguria</c:v>
                </c:pt>
                <c:pt idx="5">
                  <c:v>Puglia</c:v>
                </c:pt>
                <c:pt idx="6">
                  <c:v>Toscana</c:v>
                </c:pt>
                <c:pt idx="7">
                  <c:v>Veneto</c:v>
                </c:pt>
                <c:pt idx="8">
                  <c:v>Abruzzo</c:v>
                </c:pt>
                <c:pt idx="9">
                  <c:v>Valle d'Aosta</c:v>
                </c:pt>
              </c:strCache>
            </c:strRef>
          </c:cat>
          <c:val>
            <c:numRef>
              <c:f>Sheet1!$B$2:$B$11</c:f>
              <c:numCache>
                <c:formatCode>General</c:formatCode>
                <c:ptCount val="10"/>
                <c:pt idx="0">
                  <c:v>522</c:v>
                </c:pt>
                <c:pt idx="1">
                  <c:v>330</c:v>
                </c:pt>
                <c:pt idx="2">
                  <c:v>225</c:v>
                </c:pt>
                <c:pt idx="3">
                  <c:v>172</c:v>
                </c:pt>
                <c:pt idx="4">
                  <c:v>76</c:v>
                </c:pt>
                <c:pt idx="5">
                  <c:v>35</c:v>
                </c:pt>
                <c:pt idx="6">
                  <c:v>15</c:v>
                </c:pt>
                <c:pt idx="7">
                  <c:v>14</c:v>
                </c:pt>
                <c:pt idx="8">
                  <c:v>9</c:v>
                </c:pt>
                <c:pt idx="9">
                  <c:v>7</c:v>
                </c:pt>
              </c:numCache>
            </c:numRef>
          </c:val>
          <c:extLst>
            <c:ext xmlns:c16="http://schemas.microsoft.com/office/drawing/2014/chart" uri="{C3380CC4-5D6E-409C-BE32-E72D297353CC}">
              <c16:uniqueId val="{00000014-F6D6-41BB-B671-886B02337E69}"/>
            </c:ext>
          </c:extLst>
        </c:ser>
        <c:dLbls>
          <c:showLegendKey val="0"/>
          <c:showVal val="0"/>
          <c:showCatName val="0"/>
          <c:showSerName val="0"/>
          <c:showPercent val="0"/>
          <c:showBubbleSize val="0"/>
          <c:showLeaderLines val="0"/>
        </c:dLbls>
        <c:firstSliceAng val="0"/>
        <c:holeSize val="62"/>
      </c:doughnutChart>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bar"/>
        <c:grouping val="clustered"/>
        <c:varyColors val="0"/>
        <c:ser>
          <c:idx val="0"/>
          <c:order val="0"/>
          <c:tx>
            <c:strRef>
              <c:f>Sheet1!$B$1</c:f>
              <c:strCache>
                <c:ptCount val="1"/>
                <c:pt idx="0">
                  <c:v>Provenienza</c:v>
                </c:pt>
              </c:strCache>
            </c:strRef>
          </c:tx>
          <c:spPr>
            <a:solidFill>
              <a:srgbClr val="2E7D74"/>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Liguria</c:v>
                </c:pt>
                <c:pt idx="1">
                  <c:v>Abruzzo</c:v>
                </c:pt>
                <c:pt idx="2">
                  <c:v>Toscana</c:v>
                </c:pt>
                <c:pt idx="3">
                  <c:v>Veneto</c:v>
                </c:pt>
                <c:pt idx="4">
                  <c:v>Calabria</c:v>
                </c:pt>
                <c:pt idx="5">
                  <c:v>Sardegna</c:v>
                </c:pt>
                <c:pt idx="6">
                  <c:v>Sicilia</c:v>
                </c:pt>
                <c:pt idx="7">
                  <c:v>Campania</c:v>
                </c:pt>
                <c:pt idx="8">
                  <c:v>Emilia-Romagna</c:v>
                </c:pt>
                <c:pt idx="9">
                  <c:v>Puglia</c:v>
                </c:pt>
                <c:pt idx="10">
                  <c:v>Lombardia</c:v>
                </c:pt>
                <c:pt idx="11">
                  <c:v>Piemonte</c:v>
                </c:pt>
              </c:strCache>
            </c:strRef>
          </c:cat>
          <c:val>
            <c:numRef>
              <c:f>Sheet1!$B$2:$B$13</c:f>
              <c:numCache>
                <c:formatCode>General</c:formatCode>
                <c:ptCount val="12"/>
                <c:pt idx="0">
                  <c:v>28</c:v>
                </c:pt>
                <c:pt idx="1">
                  <c:v>44</c:v>
                </c:pt>
                <c:pt idx="2">
                  <c:v>47</c:v>
                </c:pt>
                <c:pt idx="3">
                  <c:v>64</c:v>
                </c:pt>
                <c:pt idx="4">
                  <c:v>99</c:v>
                </c:pt>
                <c:pt idx="5">
                  <c:v>100</c:v>
                </c:pt>
                <c:pt idx="6">
                  <c:v>110</c:v>
                </c:pt>
                <c:pt idx="7">
                  <c:v>119</c:v>
                </c:pt>
                <c:pt idx="8">
                  <c:v>193</c:v>
                </c:pt>
                <c:pt idx="9">
                  <c:v>203</c:v>
                </c:pt>
                <c:pt idx="10">
                  <c:v>263</c:v>
                </c:pt>
                <c:pt idx="11">
                  <c:v>780</c:v>
                </c:pt>
              </c:numCache>
            </c:numRef>
          </c:val>
          <c:extLst>
            <c:ext xmlns:c16="http://schemas.microsoft.com/office/drawing/2014/chart" uri="{C3380CC4-5D6E-409C-BE32-E72D297353CC}">
              <c16:uniqueId val="{00000000-B8F4-4754-84D6-BDB9FEF53A09}"/>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75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bar"/>
        <c:grouping val="clustered"/>
        <c:varyColors val="0"/>
        <c:ser>
          <c:idx val="0"/>
          <c:order val="0"/>
          <c:tx>
            <c:strRef>
              <c:f>Sheet1!$B$1</c:f>
              <c:strCache>
                <c:ptCount val="1"/>
                <c:pt idx="0">
                  <c:v>Provenienza</c:v>
                </c:pt>
              </c:strCache>
            </c:strRef>
          </c:tx>
          <c:spPr>
            <a:solidFill>
              <a:srgbClr val="2E7D74"/>
            </a:solidFill>
            <a:effectLst/>
          </c:spPr>
          <c:invertIfNegative val="0"/>
          <c:dLbls>
            <c:numFmt formatCode="#,##0" sourceLinked="0"/>
            <c:spPr>
              <a:noFill/>
              <a:ln>
                <a:noFill/>
              </a:ln>
              <a:effectLst/>
            </c:spPr>
            <c:txPr>
              <a:bodyPr/>
              <a:lstStyle/>
              <a:p>
                <a:pPr>
                  <a:defRPr sz="750" b="0" i="0" u="none" strike="noStrike">
                    <a:solidFill>
                      <a:srgbClr val="24303C"/>
                    </a:solidFill>
                    <a:latin typeface="Calibri"/>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Abruzzo</c:v>
                </c:pt>
                <c:pt idx="1">
                  <c:v>Marche</c:v>
                </c:pt>
                <c:pt idx="2">
                  <c:v>Veneto</c:v>
                </c:pt>
                <c:pt idx="3">
                  <c:v>Sicilia</c:v>
                </c:pt>
                <c:pt idx="4">
                  <c:v>Calabria</c:v>
                </c:pt>
                <c:pt idx="5">
                  <c:v>Liguria</c:v>
                </c:pt>
                <c:pt idx="6">
                  <c:v>Campania</c:v>
                </c:pt>
                <c:pt idx="7">
                  <c:v>Puglia</c:v>
                </c:pt>
                <c:pt idx="8">
                  <c:v>Emilia-Romagna</c:v>
                </c:pt>
                <c:pt idx="9">
                  <c:v>Lombardia</c:v>
                </c:pt>
                <c:pt idx="10">
                  <c:v>Sardegna</c:v>
                </c:pt>
                <c:pt idx="11">
                  <c:v>Piemonte</c:v>
                </c:pt>
              </c:strCache>
            </c:strRef>
          </c:cat>
          <c:val>
            <c:numRef>
              <c:f>Sheet1!$B$2:$B$13</c:f>
              <c:numCache>
                <c:formatCode>General</c:formatCode>
                <c:ptCount val="12"/>
                <c:pt idx="0">
                  <c:v>16</c:v>
                </c:pt>
                <c:pt idx="1">
                  <c:v>17</c:v>
                </c:pt>
                <c:pt idx="2">
                  <c:v>23</c:v>
                </c:pt>
                <c:pt idx="3">
                  <c:v>35</c:v>
                </c:pt>
                <c:pt idx="4">
                  <c:v>37</c:v>
                </c:pt>
                <c:pt idx="5">
                  <c:v>40</c:v>
                </c:pt>
                <c:pt idx="6">
                  <c:v>43</c:v>
                </c:pt>
                <c:pt idx="7">
                  <c:v>99</c:v>
                </c:pt>
                <c:pt idx="8">
                  <c:v>109</c:v>
                </c:pt>
                <c:pt idx="9">
                  <c:v>157</c:v>
                </c:pt>
                <c:pt idx="10">
                  <c:v>169</c:v>
                </c:pt>
                <c:pt idx="11">
                  <c:v>272</c:v>
                </c:pt>
              </c:numCache>
            </c:numRef>
          </c:val>
          <c:extLst>
            <c:ext xmlns:c16="http://schemas.microsoft.com/office/drawing/2014/chart" uri="{C3380CC4-5D6E-409C-BE32-E72D297353CC}">
              <c16:uniqueId val="{00000000-E7C1-4607-A638-EF63E8B5E9B8}"/>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750" b="0" i="0" u="none" strike="noStrike">
                <a:solidFill>
                  <a:srgbClr val="6E7A88"/>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1390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076" tIns="53538" rIns="107076" bIns="53538"/>
          <a:lstStyle/>
          <a:p>
            <a:endParaRPr lang="en-US" dirty="0"/>
          </a:p>
        </p:txBody>
      </p:sp>
      <p:sp>
        <p:nvSpPr>
          <p:cNvPr id="4" name="Slide Number Placeholder 3"/>
          <p:cNvSpPr>
            <a:spLocks noGrp="1"/>
          </p:cNvSpPr>
          <p:nvPr>
            <p:ph type="sldNum" sz="quarter" idx="10"/>
          </p:nvPr>
        </p:nvSpPr>
        <p:spPr/>
        <p:txBody>
          <a:bodyPr lIns="107076" tIns="53538" rIns="107076" bIns="53538"/>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9.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1.png"/><Relationship Id="rId7"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chart" Target="../charts/chart15.xml"/></Relationships>
</file>

<file path=ppt/slides/_rels/slide6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8.png"/><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8.png"/><Relationship Id="rId4" Type="http://schemas.openxmlformats.org/officeDocument/2006/relationships/image" Target="../media/image47.png"/></Relationships>
</file>

<file path=ppt/slides/_rels/slide6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2.png"/><Relationship Id="rId4" Type="http://schemas.openxmlformats.org/officeDocument/2006/relationships/image" Target="../media/image51.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5.png"/><Relationship Id="rId4" Type="http://schemas.openxmlformats.org/officeDocument/2006/relationships/image" Target="../media/image54.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2.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8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0.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1.png"/><Relationship Id="rId4" Type="http://schemas.openxmlformats.org/officeDocument/2006/relationships/image" Target="../media/image60.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1.xml"/><Relationship Id="rId5" Type="http://schemas.openxmlformats.org/officeDocument/2006/relationships/image" Target="../media/image63.jpg"/><Relationship Id="rId4" Type="http://schemas.openxmlformats.org/officeDocument/2006/relationships/image" Target="../media/image62.jpg"/></Relationships>
</file>

<file path=ppt/slides/_rels/slide8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6.png"/><Relationship Id="rId4" Type="http://schemas.openxmlformats.org/officeDocument/2006/relationships/image" Target="../media/image65.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notesSlide" Target="../notesSlides/notesSlide84.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24.png"/><Relationship Id="rId4" Type="http://schemas.openxmlformats.org/officeDocument/2006/relationships/image" Target="../media/image23.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86.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8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77.png"/><Relationship Id="rId4" Type="http://schemas.openxmlformats.org/officeDocument/2006/relationships/image" Target="../media/image76.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3A5E"/>
        </a:solidFill>
        <a:effectLst/>
      </p:bgPr>
    </p:bg>
    <p:spTree>
      <p:nvGrpSpPr>
        <p:cNvPr id="1" name=""/>
        <p:cNvGrpSpPr/>
        <p:nvPr/>
      </p:nvGrpSpPr>
      <p:grpSpPr>
        <a:xfrm>
          <a:off x="0" y="0"/>
          <a:ext cx="0" cy="0"/>
          <a:chOff x="0" y="0"/>
          <a:chExt cx="0" cy="0"/>
        </a:xfrm>
      </p:grpSpPr>
      <p:sp>
        <p:nvSpPr>
          <p:cNvPr id="4" name="Shape 2"/>
          <p:cNvSpPr/>
          <p:nvPr/>
        </p:nvSpPr>
        <p:spPr>
          <a:xfrm>
            <a:off x="502920" y="502920"/>
            <a:ext cx="2286000" cy="841248"/>
          </a:xfrm>
          <a:prstGeom prst="roundRect">
            <a:avLst>
              <a:gd name="adj" fmla="val 8696"/>
            </a:avLst>
          </a:prstGeom>
          <a:solidFill>
            <a:srgbClr val="FFFFFF"/>
          </a:solidFill>
          <a:ln/>
        </p:spPr>
        <p:txBody>
          <a:bodyPr/>
          <a:lstStyle/>
          <a:p>
            <a:endParaRPr lang="it-IT"/>
          </a:p>
        </p:txBody>
      </p:sp>
      <p:pic>
        <p:nvPicPr>
          <p:cNvPr id="5" name="Image 0" descr="assets/logo.png"/>
          <p:cNvPicPr>
            <a:picLocks noChangeAspect="1"/>
          </p:cNvPicPr>
          <p:nvPr/>
        </p:nvPicPr>
        <p:blipFill>
          <a:blip r:embed="rId3"/>
          <a:srcRect/>
          <a:stretch/>
        </p:blipFill>
        <p:spPr>
          <a:xfrm>
            <a:off x="833472" y="621792"/>
            <a:ext cx="1624895" cy="603504"/>
          </a:xfrm>
          <a:prstGeom prst="rect">
            <a:avLst/>
          </a:prstGeom>
        </p:spPr>
      </p:pic>
      <p:sp>
        <p:nvSpPr>
          <p:cNvPr id="6" name="Text 3"/>
          <p:cNvSpPr/>
          <p:nvPr/>
        </p:nvSpPr>
        <p:spPr>
          <a:xfrm>
            <a:off x="4296871" y="502920"/>
            <a:ext cx="4048865" cy="457200"/>
          </a:xfrm>
          <a:prstGeom prst="rect">
            <a:avLst/>
          </a:prstGeom>
          <a:noFill/>
          <a:ln/>
        </p:spPr>
        <p:txBody>
          <a:bodyPr wrap="square" lIns="0" tIns="0" rIns="0" bIns="0" rtlCol="0" anchor="ctr"/>
          <a:lstStyle/>
          <a:p>
            <a:pPr marL="0" indent="0">
              <a:buNone/>
            </a:pPr>
            <a:r>
              <a:rPr lang="en-US" sz="2000" b="1" kern="0" spc="500" dirty="0">
                <a:solidFill>
                  <a:srgbClr val="B8892B"/>
                </a:solidFill>
                <a:latin typeface="Calibri" pitchFamily="34" charset="0"/>
                <a:ea typeface="Calibri" pitchFamily="34" charset="-122"/>
                <a:cs typeface="Calibri" pitchFamily="34" charset="-120"/>
              </a:rPr>
              <a:t>BILANCIO SOCIALE 2025</a:t>
            </a:r>
            <a:endParaRPr lang="en-US" sz="2000" dirty="0"/>
          </a:p>
        </p:txBody>
      </p:sp>
      <p:sp>
        <p:nvSpPr>
          <p:cNvPr id="7" name="Text 4"/>
          <p:cNvSpPr/>
          <p:nvPr/>
        </p:nvSpPr>
        <p:spPr>
          <a:xfrm>
            <a:off x="868680" y="2083526"/>
            <a:ext cx="7315200" cy="1371600"/>
          </a:xfrm>
          <a:prstGeom prst="rect">
            <a:avLst/>
          </a:prstGeom>
          <a:noFill/>
          <a:ln/>
        </p:spPr>
        <p:txBody>
          <a:bodyPr wrap="square" lIns="0" tIns="0" rIns="0" bIns="0" rtlCol="0" anchor="ctr"/>
          <a:lstStyle/>
          <a:p>
            <a:pPr marL="0" indent="0" algn="ctr">
              <a:lnSpc>
                <a:spcPct val="98000"/>
              </a:lnSpc>
              <a:buNone/>
            </a:pPr>
            <a:r>
              <a:rPr lang="en-US" sz="4600" b="1" dirty="0">
                <a:solidFill>
                  <a:srgbClr val="FFFFFF"/>
                </a:solidFill>
                <a:latin typeface="Cambria" pitchFamily="34" charset="0"/>
                <a:ea typeface="Cambria" pitchFamily="34" charset="-122"/>
                <a:cs typeface="Cambria" pitchFamily="34" charset="-120"/>
              </a:rPr>
              <a:t>Il valore che generiamo</a:t>
            </a:r>
            <a:endParaRPr lang="en-US" sz="4600" dirty="0"/>
          </a:p>
          <a:p>
            <a:pPr marL="0" indent="0" algn="ctr">
              <a:lnSpc>
                <a:spcPct val="98000"/>
              </a:lnSpc>
              <a:buNone/>
            </a:pPr>
            <a:r>
              <a:rPr lang="en-US" sz="4600" b="1" dirty="0">
                <a:solidFill>
                  <a:srgbClr val="FFFFFF"/>
                </a:solidFill>
                <a:latin typeface="Cambria" pitchFamily="34" charset="0"/>
                <a:ea typeface="Cambria" pitchFamily="34" charset="-122"/>
                <a:cs typeface="Cambria" pitchFamily="34" charset="-120"/>
              </a:rPr>
              <a:t>insieme</a:t>
            </a:r>
            <a:endParaRPr lang="en-US" sz="4600" dirty="0"/>
          </a:p>
        </p:txBody>
      </p:sp>
      <p:sp>
        <p:nvSpPr>
          <p:cNvPr id="8" name="Text 5"/>
          <p:cNvSpPr/>
          <p:nvPr/>
        </p:nvSpPr>
        <p:spPr>
          <a:xfrm>
            <a:off x="502920" y="3977640"/>
            <a:ext cx="2743200" cy="822960"/>
          </a:xfrm>
          <a:prstGeom prst="rect">
            <a:avLst/>
          </a:prstGeom>
          <a:noFill/>
          <a:ln/>
        </p:spPr>
        <p:txBody>
          <a:bodyPr wrap="square" lIns="0" tIns="0" rIns="0" bIns="0" rtlCol="0" anchor="ctr"/>
          <a:lstStyle/>
          <a:p>
            <a:pPr marL="0" indent="0">
              <a:buNone/>
            </a:pPr>
            <a:r>
              <a:rPr lang="en-US" sz="5800" b="1" dirty="0">
                <a:solidFill>
                  <a:srgbClr val="B8892B"/>
                </a:solidFill>
                <a:latin typeface="Cambria" pitchFamily="34" charset="0"/>
                <a:ea typeface="Cambria" pitchFamily="34" charset="-122"/>
                <a:cs typeface="Cambria" pitchFamily="34" charset="-120"/>
              </a:rPr>
              <a:t>2025</a:t>
            </a:r>
            <a:endParaRPr lang="en-US" sz="5800" dirty="0"/>
          </a:p>
        </p:txBody>
      </p:sp>
      <p:sp>
        <p:nvSpPr>
          <p:cNvPr id="9" name="Text 6"/>
          <p:cNvSpPr/>
          <p:nvPr/>
        </p:nvSpPr>
        <p:spPr>
          <a:xfrm>
            <a:off x="4526280" y="4526280"/>
            <a:ext cx="4114800" cy="365760"/>
          </a:xfrm>
          <a:prstGeom prst="rect">
            <a:avLst/>
          </a:prstGeom>
          <a:noFill/>
          <a:ln/>
        </p:spPr>
        <p:txBody>
          <a:bodyPr wrap="square" lIns="0" tIns="0" rIns="0" bIns="0" rtlCol="0" anchor="ctr"/>
          <a:lstStyle/>
          <a:p>
            <a:pPr marL="0" indent="0" algn="r">
              <a:buNone/>
            </a:pPr>
            <a:r>
              <a:rPr lang="en-US" sz="1150" dirty="0">
                <a:solidFill>
                  <a:srgbClr val="C7D2DE"/>
                </a:solidFill>
                <a:latin typeface="Calibri" pitchFamily="34" charset="0"/>
                <a:ea typeface="Calibri" pitchFamily="34" charset="-122"/>
                <a:cs typeface="Calibri" pitchFamily="34" charset="-120"/>
              </a:rPr>
              <a:t>Cooperativa Sociale Quadrifoglio S.C. ONLUS</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IL SALUTO DELLA COOPERATIVA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lettera del Consiglio di Amministrazione</a:t>
            </a:r>
            <a:endParaRPr lang="en-US" sz="2700" dirty="0"/>
          </a:p>
        </p:txBody>
      </p:sp>
      <p:pic>
        <p:nvPicPr>
          <p:cNvPr id="5" name="Image 0" descr="assets/logo.png"/>
          <p:cNvPicPr>
            <a:picLocks noChangeAspect="1"/>
          </p:cNvPicPr>
          <p:nvPr/>
        </p:nvPicPr>
        <p:blipFill>
          <a:blip r:embed="rId3"/>
          <a:srcRect/>
          <a:stretch/>
        </p:blipFill>
        <p:spPr>
          <a:xfrm>
            <a:off x="502920" y="4576572"/>
            <a:ext cx="1018903" cy="365760"/>
          </a:xfrm>
          <a:prstGeom prst="rect">
            <a:avLst/>
          </a:prstGeom>
        </p:spPr>
      </p:pic>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a:t>
            </a:r>
            <a:endParaRPr lang="en-US" sz="1000" dirty="0"/>
          </a:p>
        </p:txBody>
      </p:sp>
      <p:sp>
        <p:nvSpPr>
          <p:cNvPr id="7" name="Text 4"/>
          <p:cNvSpPr/>
          <p:nvPr/>
        </p:nvSpPr>
        <p:spPr>
          <a:xfrm>
            <a:off x="502920" y="1463040"/>
            <a:ext cx="3863340" cy="3108960"/>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Ogni anno, accanto al bilancio economico e finanziario, presentiamo alle nostre Socie e ai nostri Soci il Bilancio Sociale: il documento con cui comunichiamo in modo puntuale gli esiti delle nostre attività e mettiamo in luce il ruolo dei soci lavoratori. Misuriamo così il valore generato in ogni persona che, integrandosi nelle attività, è diventata più indipendente, contribuendo a costruire una società più inclusiva, giusta e accogliente.</a:t>
            </a:r>
            <a:endParaRPr lang="en-US" sz="1080" dirty="0"/>
          </a:p>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Ciò che ne emerge è un valore straordinario. Nonostante un contesto difficile — tra conflitti internazionali e rincaro delle materie prime — le scelte del CdA hanno permesso di chiudere il 2025 con un risultato che ci rende orgogliosi e ci affida una responsabilità che avvertiamo pienamente. Cresce il valore della produzione e prendono forma strategie di sviluppo a lungo termine, professionalizzanti per i soci grazie a una formazione continua e diversificata.</a:t>
            </a:r>
            <a:endParaRPr lang="en-US" sz="1080" dirty="0"/>
          </a:p>
        </p:txBody>
      </p:sp>
      <p:sp>
        <p:nvSpPr>
          <p:cNvPr id="8" name="Text 5"/>
          <p:cNvSpPr/>
          <p:nvPr/>
        </p:nvSpPr>
        <p:spPr>
          <a:xfrm>
            <a:off x="4777740" y="1719398"/>
            <a:ext cx="3863340" cy="1704703"/>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Nel 2025 la Cooperativa ha posto le fondamenta per un'assistenza innovativa a favore di persone disabili e svantaggiate, con un'attenzione crescente all'età anziana e l'avvio di nuovi servizi per i “grandi anziani”. Al centro del nostro impegno c'è la persona, nella sua totalità e unicità: orientiamo le strategie professionali al benessere psico-fisico di tutti — ospiti, soci, dipendenti e famiglie.</a:t>
            </a:r>
            <a:endParaRPr lang="en-US" sz="1080" dirty="0"/>
          </a:p>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I contenuti di questo Bilancio Sociale danno evidenza concreta di quanto ogni anno mettiamo in campo per generare valore aggiunto nelle relazioni con i nostri stakeholder.</a:t>
            </a:r>
            <a:endParaRPr lang="en-US" sz="1080" dirty="0"/>
          </a:p>
        </p:txBody>
      </p:sp>
      <p:sp>
        <p:nvSpPr>
          <p:cNvPr id="9" name="Text 6"/>
          <p:cNvSpPr/>
          <p:nvPr/>
        </p:nvSpPr>
        <p:spPr>
          <a:xfrm>
            <a:off x="4480560" y="4590288"/>
            <a:ext cx="3200400" cy="274320"/>
          </a:xfrm>
          <a:prstGeom prst="rect">
            <a:avLst/>
          </a:prstGeom>
          <a:noFill/>
          <a:ln/>
        </p:spPr>
        <p:txBody>
          <a:bodyPr wrap="square" lIns="0" tIns="0" rIns="0" bIns="0" rtlCol="0" anchor="ctr"/>
          <a:lstStyle/>
          <a:p>
            <a:pPr marL="0" indent="0" algn="r">
              <a:buNone/>
            </a:pPr>
            <a:r>
              <a:rPr lang="en-US" sz="1200" i="1" dirty="0">
                <a:solidFill>
                  <a:srgbClr val="1C3A5E"/>
                </a:solidFill>
                <a:latin typeface="Cambria" pitchFamily="34" charset="0"/>
                <a:ea typeface="Cambria" pitchFamily="34" charset="-122"/>
                <a:cs typeface="Cambria" pitchFamily="34" charset="-120"/>
              </a:rPr>
              <a:t>Il Consiglio di Amministrazione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C3A5E"/>
        </a:solidFill>
        <a:effectLst/>
      </p:bgPr>
    </p:bg>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502920" y="640080"/>
            <a:ext cx="640080" cy="640080"/>
          </a:xfrm>
          <a:prstGeom prst="rect">
            <a:avLst/>
          </a:prstGeom>
        </p:spPr>
      </p:pic>
      <p:sp>
        <p:nvSpPr>
          <p:cNvPr id="4" name="Text 1"/>
          <p:cNvSpPr/>
          <p:nvPr/>
        </p:nvSpPr>
        <p:spPr>
          <a:xfrm>
            <a:off x="502920" y="1371600"/>
            <a:ext cx="7315200" cy="365760"/>
          </a:xfrm>
          <a:prstGeom prst="rect">
            <a:avLst/>
          </a:prstGeom>
          <a:noFill/>
          <a:ln/>
        </p:spPr>
        <p:txBody>
          <a:bodyPr wrap="square" lIns="0" tIns="0" rIns="0" bIns="0" rtlCol="0" anchor="ctr"/>
          <a:lstStyle/>
          <a:p>
            <a:pPr marL="0" indent="0">
              <a:buNone/>
            </a:pPr>
            <a:r>
              <a:rPr lang="en-US" sz="1300" b="1" kern="0" spc="300" dirty="0">
                <a:solidFill>
                  <a:srgbClr val="B8892B"/>
                </a:solidFill>
                <a:latin typeface="Calibri" pitchFamily="34" charset="0"/>
                <a:ea typeface="Calibri" pitchFamily="34" charset="-122"/>
                <a:cs typeface="Calibri" pitchFamily="34" charset="-120"/>
              </a:rPr>
              <a:t>LA NOSTRA MISSIONE</a:t>
            </a:r>
            <a:endParaRPr lang="en-US" sz="1300" dirty="0"/>
          </a:p>
        </p:txBody>
      </p:sp>
      <p:sp>
        <p:nvSpPr>
          <p:cNvPr id="5" name="Text 2"/>
          <p:cNvSpPr/>
          <p:nvPr/>
        </p:nvSpPr>
        <p:spPr>
          <a:xfrm>
            <a:off x="502920" y="1783080"/>
            <a:ext cx="7955280" cy="2468880"/>
          </a:xfrm>
          <a:prstGeom prst="rect">
            <a:avLst/>
          </a:prstGeom>
          <a:noFill/>
          <a:ln/>
        </p:spPr>
        <p:txBody>
          <a:bodyPr wrap="square" lIns="0" tIns="0" rIns="0" bIns="0" rtlCol="0" anchor="t"/>
          <a:lstStyle/>
          <a:p>
            <a:pPr marL="0" indent="0" algn="just">
              <a:lnSpc>
                <a:spcPct val="112000"/>
              </a:lnSpc>
              <a:buNone/>
            </a:pPr>
            <a:r>
              <a:rPr lang="en-US" sz="2000" i="1" dirty="0" err="1">
                <a:solidFill>
                  <a:srgbClr val="FFFFFF"/>
                </a:solidFill>
                <a:latin typeface="Cambria" pitchFamily="34" charset="0"/>
                <a:ea typeface="Cambria" pitchFamily="34" charset="-122"/>
                <a:cs typeface="Cambria" pitchFamily="34" charset="-120"/>
              </a:rPr>
              <a:t>Fornire</a:t>
            </a:r>
            <a:r>
              <a:rPr lang="en-US" sz="2000" i="1" dirty="0">
                <a:solidFill>
                  <a:srgbClr val="FFFFFF"/>
                </a:solidFill>
                <a:latin typeface="Cambria" pitchFamily="34" charset="0"/>
                <a:ea typeface="Cambria" pitchFamily="34" charset="-122"/>
                <a:cs typeface="Cambria" pitchFamily="34" charset="-120"/>
              </a:rPr>
              <a:t> Servizi socio-</a:t>
            </a:r>
            <a:r>
              <a:rPr lang="en-US" sz="2000" i="1" dirty="0" err="1">
                <a:solidFill>
                  <a:srgbClr val="FFFFFF"/>
                </a:solidFill>
                <a:latin typeface="Cambria" pitchFamily="34" charset="0"/>
                <a:ea typeface="Cambria" pitchFamily="34" charset="-122"/>
                <a:cs typeface="Cambria" pitchFamily="34" charset="-120"/>
              </a:rPr>
              <a:t>assistenziali</a:t>
            </a:r>
            <a:r>
              <a:rPr lang="en-US" sz="2000" i="1" dirty="0">
                <a:solidFill>
                  <a:srgbClr val="FFFFFF"/>
                </a:solidFill>
                <a:latin typeface="Cambria" pitchFamily="34" charset="0"/>
                <a:ea typeface="Cambria" pitchFamily="34" charset="-122"/>
                <a:cs typeface="Cambria" pitchFamily="34" charset="-120"/>
              </a:rPr>
              <a:t> di alta qualità, promuovendo il benessere e l'inclusione sociale delle persone che assistiamo. Garantiamo un supporto personalizzato e professionale, nel rispetto della dignità e dell'autonomia di ogni individuo, creando ambienti sicuri, accoglienti e inclusivi. Guidati dai valori dell'empatia, della solidarietà e della responsabilità sociale, lavoriamo con le famiglie, le comunità e le istituzioni per un impatto positivo e duraturo.</a:t>
            </a:r>
            <a:endParaRPr lang="en-US" sz="2000" dirty="0"/>
          </a:p>
        </p:txBody>
      </p:sp>
      <p:sp>
        <p:nvSpPr>
          <p:cNvPr id="6" name="Shape 3"/>
          <p:cNvSpPr/>
          <p:nvPr/>
        </p:nvSpPr>
        <p:spPr>
          <a:xfrm>
            <a:off x="502920" y="4485132"/>
            <a:ext cx="1298448" cy="457200"/>
          </a:xfrm>
          <a:prstGeom prst="roundRect">
            <a:avLst>
              <a:gd name="adj" fmla="val 12000"/>
            </a:avLst>
          </a:prstGeom>
          <a:solidFill>
            <a:srgbClr val="FFFFFF"/>
          </a:solidFill>
          <a:ln/>
        </p:spPr>
        <p:txBody>
          <a:bodyPr/>
          <a:lstStyle/>
          <a:p>
            <a:endParaRPr lang="it-IT"/>
          </a:p>
        </p:txBody>
      </p:sp>
      <p:sp>
        <p:nvSpPr>
          <p:cNvPr id="8" name="Text 4"/>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AEB9C6"/>
                </a:solidFill>
                <a:latin typeface="Calibri" pitchFamily="34" charset="0"/>
                <a:ea typeface="Calibri" pitchFamily="34" charset="-122"/>
                <a:cs typeface="Calibri" pitchFamily="34" charset="-120"/>
              </a:rPr>
              <a:t>2</a:t>
            </a:r>
            <a:endParaRPr lang="en-US" sz="1000" dirty="0"/>
          </a:p>
        </p:txBody>
      </p:sp>
      <p:pic>
        <p:nvPicPr>
          <p:cNvPr id="12" name="Image 0" descr="assets/logo.png">
            <a:extLst>
              <a:ext uri="{FF2B5EF4-FFF2-40B4-BE49-F238E27FC236}">
                <a16:creationId xmlns:a16="http://schemas.microsoft.com/office/drawing/2014/main" id="{B1AA757D-DEAF-5265-3AEA-DC6F851C50A0}"/>
              </a:ext>
            </a:extLst>
          </p:cNvPr>
          <p:cNvPicPr>
            <a:picLocks noChangeAspect="1"/>
          </p:cNvPicPr>
          <p:nvPr/>
        </p:nvPicPr>
        <p:blipFill>
          <a:blip r:embed="rId4"/>
          <a:srcRect/>
          <a:stretch/>
        </p:blipFill>
        <p:spPr>
          <a:xfrm>
            <a:off x="633548" y="4530852"/>
            <a:ext cx="1018903" cy="3657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CHI SIAMO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Premessa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a:t>
            </a:r>
            <a:endParaRPr lang="en-US" sz="1000" dirty="0"/>
          </a:p>
        </p:txBody>
      </p:sp>
      <p:sp>
        <p:nvSpPr>
          <p:cNvPr id="7" name="Text 4"/>
          <p:cNvSpPr/>
          <p:nvPr/>
        </p:nvSpPr>
        <p:spPr>
          <a:xfrm>
            <a:off x="502920" y="1200476"/>
            <a:ext cx="3863340" cy="3108960"/>
          </a:xfrm>
          <a:prstGeom prst="rect">
            <a:avLst/>
          </a:prstGeom>
          <a:noFill/>
          <a:ln/>
        </p:spPr>
        <p:txBody>
          <a:bodyPr wrap="square" lIns="0" tIns="0" rIns="0" bIns="0" rtlCol="0" anchor="t"/>
          <a:lstStyle/>
          <a:p>
            <a:pPr algn="just"/>
            <a:r>
              <a:rPr lang="it-IT" sz="1000" b="1" dirty="0"/>
              <a:t>Una storia che nasce dal territorio. E che dal 1981 non ha mai smesso di crescere.</a:t>
            </a:r>
            <a:endParaRPr lang="it-IT" sz="1000" dirty="0"/>
          </a:p>
          <a:p>
            <a:pPr algn="just"/>
            <a:r>
              <a:rPr lang="it-IT" sz="1000" dirty="0"/>
              <a:t>Tutto comincia a </a:t>
            </a:r>
            <a:r>
              <a:rPr lang="it-IT" sz="1000" b="1" dirty="0"/>
              <a:t>Pinerolo, nel 1981</a:t>
            </a:r>
            <a:r>
              <a:rPr lang="it-IT" sz="1000" dirty="0"/>
              <a:t>. La Cooperativa Sociale Quadrifoglio S.C. ONLUS nasce grazie al sostegno del Comune e a un finanziamento CEE per lo sviluppo della cooperazione, con un'idea semplice e potente: </a:t>
            </a:r>
            <a:r>
              <a:rPr lang="it-IT" sz="1000" b="1" dirty="0"/>
              <a:t>dare lavoro, e con il lavoro dignità</a:t>
            </a:r>
            <a:r>
              <a:rPr lang="it-IT" sz="1000" dirty="0"/>
              <a:t>, alle persone con disabilità. I primi passi sono nelle pulizie e nella cura del verde. Piccoli gesti concreti, ma con dentro una grande visione.</a:t>
            </a:r>
          </a:p>
          <a:p>
            <a:pPr algn="just"/>
            <a:r>
              <a:rPr lang="it-IT" sz="1000" dirty="0"/>
              <a:t>Con la </a:t>
            </a:r>
            <a:r>
              <a:rPr lang="it-IT" sz="1000" b="1" dirty="0"/>
              <a:t>Legge 381/91</a:t>
            </a:r>
            <a:r>
              <a:rPr lang="it-IT" sz="1000" dirty="0"/>
              <a:t> arriva una scelta importante: distinguere i percorsi per servire meglio. Nasce così la </a:t>
            </a:r>
            <a:r>
              <a:rPr lang="it-IT" sz="1000" b="1" dirty="0"/>
              <a:t>Cooperativa Sociale Quadrifoglio Tre</a:t>
            </a:r>
            <a:r>
              <a:rPr lang="it-IT" sz="1000" dirty="0"/>
              <a:t>, di tipo B, dedicata all'inserimento lavorativo, mentre Quadrifoglio continua la sua missione nei servizi alla persona come cooperativa di tipo A. Due strade, un'unica anima.</a:t>
            </a:r>
          </a:p>
          <a:p>
            <a:pPr algn="just"/>
            <a:r>
              <a:rPr lang="it-IT" sz="1000" dirty="0"/>
              <a:t>Da allora, la crescita non si è più fermata. Abbiamo ampliato la gestione di </a:t>
            </a:r>
            <a:r>
              <a:rPr lang="it-IT" sz="1000" b="1" dirty="0"/>
              <a:t>servizi residenziali e semiresidenziali</a:t>
            </a:r>
            <a:r>
              <a:rPr lang="it-IT" sz="1000" dirty="0"/>
              <a:t> per persone con disabilità in tutto il torinese, aprendoci poi al mondo degli </a:t>
            </a:r>
            <a:r>
              <a:rPr lang="it-IT" sz="1000" b="1" dirty="0"/>
              <a:t>anziani,</a:t>
            </a:r>
            <a:r>
              <a:rPr lang="it-IT" sz="1000" dirty="0"/>
              <a:t> alla </a:t>
            </a:r>
            <a:r>
              <a:rPr lang="it-IT" sz="1000" b="1" dirty="0"/>
              <a:t>disabilità psichiatrica</a:t>
            </a:r>
            <a:r>
              <a:rPr lang="it-IT" sz="1000" dirty="0"/>
              <a:t>. Ogni nuovo servizio, una nuova promessa mantenuta.</a:t>
            </a:r>
          </a:p>
          <a:p>
            <a:pPr algn="just"/>
            <a:endParaRPr lang="it-IT" sz="1000" dirty="0"/>
          </a:p>
          <a:p>
            <a:pPr algn="just"/>
            <a:r>
              <a:rPr lang="it-IT" sz="1000" b="1" i="1" dirty="0">
                <a:solidFill>
                  <a:schemeClr val="accent1">
                    <a:lumMod val="50000"/>
                  </a:schemeClr>
                </a:solidFill>
              </a:rPr>
              <a:t>Da oltre quarant'anni </a:t>
            </a:r>
            <a:r>
              <a:rPr lang="it-IT" sz="1000" b="1" i="1" u="sng" dirty="0">
                <a:solidFill>
                  <a:schemeClr val="accent1">
                    <a:lumMod val="50000"/>
                  </a:schemeClr>
                </a:solidFill>
              </a:rPr>
              <a:t>mettiamo le persone al centro</a:t>
            </a:r>
            <a:r>
              <a:rPr lang="it-IT" sz="1000" b="1" i="1" dirty="0">
                <a:solidFill>
                  <a:schemeClr val="accent1">
                    <a:lumMod val="50000"/>
                  </a:schemeClr>
                </a:solidFill>
              </a:rPr>
              <a:t>. Perché prendersi cura è la nostra storia e continua a scriversi ogni giorno.</a:t>
            </a:r>
            <a:endParaRPr lang="it-IT" sz="1000" i="1" dirty="0">
              <a:solidFill>
                <a:schemeClr val="accent1">
                  <a:lumMod val="50000"/>
                </a:schemeClr>
              </a:solidFill>
            </a:endParaRPr>
          </a:p>
        </p:txBody>
      </p:sp>
      <p:sp>
        <p:nvSpPr>
          <p:cNvPr id="8" name="Text 5"/>
          <p:cNvSpPr/>
          <p:nvPr/>
        </p:nvSpPr>
        <p:spPr>
          <a:xfrm>
            <a:off x="4732020" y="1370294"/>
            <a:ext cx="3863340" cy="3095244"/>
          </a:xfrm>
          <a:prstGeom prst="rect">
            <a:avLst/>
          </a:prstGeom>
          <a:noFill/>
          <a:ln/>
        </p:spPr>
        <p:txBody>
          <a:bodyPr wrap="square" lIns="0" tIns="0" rIns="0" bIns="0" rtlCol="0" anchor="t"/>
          <a:lstStyle/>
          <a:p>
            <a:pPr algn="just"/>
            <a:r>
              <a:rPr lang="it-IT" sz="1050" b="1" dirty="0"/>
              <a:t>Il 1994: l'anno in cui abbiamo varcato i confini.</a:t>
            </a:r>
            <a:endParaRPr lang="it-IT" sz="1050" dirty="0"/>
          </a:p>
          <a:p>
            <a:pPr algn="just"/>
            <a:r>
              <a:rPr lang="it-IT" sz="1050" dirty="0"/>
              <a:t>C'è un anno che ha cambiato tutto. È il </a:t>
            </a:r>
            <a:r>
              <a:rPr lang="it-IT" sz="1050" b="1" dirty="0"/>
              <a:t>1994</a:t>
            </a:r>
            <a:r>
              <a:rPr lang="it-IT" sz="1050" dirty="0"/>
              <a:t>, quando per la prima volta la Cooperativa esce dal Piemonte e partecipa alle gare pubbliche in </a:t>
            </a:r>
            <a:r>
              <a:rPr lang="it-IT" sz="1050" b="1" dirty="0"/>
              <a:t>Lombardia</a:t>
            </a:r>
            <a:r>
              <a:rPr lang="it-IT" sz="1050" dirty="0"/>
              <a:t> — la nostra "Terra Promessa". Una scommessa vinta, che ci ha fatto crescere nella compagine sociale, nel valore della produzione e nei risultati di bilancio. Da lì, non ci siamo più fermati: prima l'espansione in tutto il </a:t>
            </a:r>
            <a:r>
              <a:rPr lang="it-IT" sz="1050" b="1" dirty="0"/>
              <a:t>Nord</a:t>
            </a:r>
            <a:r>
              <a:rPr lang="it-IT" sz="1050" dirty="0"/>
              <a:t>, poi la conquista del </a:t>
            </a:r>
            <a:r>
              <a:rPr lang="it-IT" sz="1050" b="1" dirty="0"/>
              <a:t>Centro Italia</a:t>
            </a:r>
            <a:r>
              <a:rPr lang="it-IT" sz="1050" dirty="0"/>
              <a:t>.</a:t>
            </a:r>
          </a:p>
          <a:p>
            <a:pPr algn="just"/>
            <a:r>
              <a:rPr lang="it-IT" sz="1050" dirty="0"/>
              <a:t>Oggi la Cooperativa gestisce servizi </a:t>
            </a:r>
            <a:r>
              <a:rPr lang="it-IT" sz="1050" b="1" dirty="0"/>
              <a:t>socio-sanitari, assistenziali, educativi e alberghieri</a:t>
            </a:r>
            <a:r>
              <a:rPr lang="it-IT" sz="1050" dirty="0"/>
              <a:t>: un ventaglio di competenze al servizio delle persone, in ogni fase della vita.</a:t>
            </a:r>
          </a:p>
          <a:p>
            <a:pPr algn="just"/>
            <a:r>
              <a:rPr lang="it-IT" sz="1050" dirty="0"/>
              <a:t>In poco più di quarant’anni siamo diventati una delle realtà del </a:t>
            </a:r>
            <a:r>
              <a:rPr lang="it-IT" sz="1050" b="1" dirty="0"/>
              <a:t>terzo settore più affermate a livello nazionale</a:t>
            </a:r>
            <a:r>
              <a:rPr lang="it-IT" sz="1050" dirty="0"/>
              <a:t>. I numeri raccontano un percorso straordinario: oltre </a:t>
            </a:r>
            <a:r>
              <a:rPr lang="it-IT" sz="1050" b="1" dirty="0"/>
              <a:t>162 milioni di euro</a:t>
            </a:r>
            <a:r>
              <a:rPr lang="it-IT" sz="1050" dirty="0"/>
              <a:t> di volume d'affari e circa </a:t>
            </a:r>
            <a:r>
              <a:rPr lang="it-IT" sz="1050" b="1" dirty="0"/>
              <a:t>5.000 persone</a:t>
            </a:r>
            <a:r>
              <a:rPr lang="it-IT" sz="1050" dirty="0"/>
              <a:t> impiegate al 31.12.2025.</a:t>
            </a:r>
          </a:p>
          <a:p>
            <a:pPr algn="just"/>
            <a:endParaRPr lang="it-IT" sz="1050" dirty="0"/>
          </a:p>
          <a:p>
            <a:pPr algn="just"/>
            <a:r>
              <a:rPr lang="it-IT" sz="1050" b="1" i="1" dirty="0">
                <a:solidFill>
                  <a:schemeClr val="accent1">
                    <a:lumMod val="50000"/>
                  </a:schemeClr>
                </a:solidFill>
              </a:rPr>
              <a:t>Ma dietro ogni numero ci sono storie, mani e cuori. Perché la nostra vera crescita si misura nelle persone di cui ci prendiamo cura.</a:t>
            </a:r>
            <a:endParaRPr lang="it-IT" sz="1050" i="1" dirty="0">
              <a:solidFill>
                <a:schemeClr val="accent1">
                  <a:lumMod val="50000"/>
                </a:schemeClr>
              </a:solidFill>
            </a:endParaRPr>
          </a:p>
        </p:txBody>
      </p:sp>
      <p:pic>
        <p:nvPicPr>
          <p:cNvPr id="10" name="Image 0" descr="assets/logo.png">
            <a:extLst>
              <a:ext uri="{FF2B5EF4-FFF2-40B4-BE49-F238E27FC236}">
                <a16:creationId xmlns:a16="http://schemas.microsoft.com/office/drawing/2014/main" id="{7A2E8F9E-36EC-1EB6-8B29-C423DA6B0857}"/>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METODOLOGIA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Principi di redazione del Bilancio Sociale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a:t>
            </a:r>
            <a:endParaRPr lang="en-US" sz="1000" dirty="0"/>
          </a:p>
        </p:txBody>
      </p:sp>
      <p:sp>
        <p:nvSpPr>
          <p:cNvPr id="7" name="Text 4"/>
          <p:cNvSpPr/>
          <p:nvPr/>
        </p:nvSpPr>
        <p:spPr>
          <a:xfrm>
            <a:off x="502920" y="1463040"/>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Veridicità e verificabilità</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Dati riferiti a fonti chiare e verificabili.</a:t>
            </a:r>
            <a:endParaRPr lang="en-US" sz="1100" dirty="0"/>
          </a:p>
        </p:txBody>
      </p:sp>
      <p:sp>
        <p:nvSpPr>
          <p:cNvPr id="8" name="Text 5"/>
          <p:cNvSpPr/>
          <p:nvPr/>
        </p:nvSpPr>
        <p:spPr>
          <a:xfrm>
            <a:off x="3307080" y="1463040"/>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Attendibilità</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Dati oggettivi, privi di errori e pregiudizi.</a:t>
            </a:r>
            <a:endParaRPr lang="en-US" sz="1100" dirty="0"/>
          </a:p>
        </p:txBody>
      </p:sp>
      <p:sp>
        <p:nvSpPr>
          <p:cNvPr id="9" name="Text 6"/>
          <p:cNvSpPr/>
          <p:nvPr/>
        </p:nvSpPr>
        <p:spPr>
          <a:xfrm>
            <a:off x="6111240" y="1463040"/>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Trasparenza</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Procedimento logico di rilevazione comprensibile.</a:t>
            </a:r>
            <a:endParaRPr lang="en-US" sz="1100" dirty="0"/>
          </a:p>
        </p:txBody>
      </p:sp>
      <p:sp>
        <p:nvSpPr>
          <p:cNvPr id="10" name="Text 7"/>
          <p:cNvSpPr/>
          <p:nvPr/>
        </p:nvSpPr>
        <p:spPr>
          <a:xfrm>
            <a:off x="502920" y="2039112"/>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Chiarezza</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Linguaggio accessibile anche ai non tecnici.</a:t>
            </a:r>
            <a:endParaRPr lang="en-US" sz="1100" dirty="0"/>
          </a:p>
        </p:txBody>
      </p:sp>
      <p:sp>
        <p:nvSpPr>
          <p:cNvPr id="11" name="Text 8"/>
          <p:cNvSpPr/>
          <p:nvPr/>
        </p:nvSpPr>
        <p:spPr>
          <a:xfrm>
            <a:off x="3307080" y="2039112"/>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Inclusione</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Voce a tutti gli stakeholder identificati.</a:t>
            </a:r>
            <a:endParaRPr lang="en-US" sz="1100" dirty="0"/>
          </a:p>
        </p:txBody>
      </p:sp>
      <p:sp>
        <p:nvSpPr>
          <p:cNvPr id="12" name="Text 9"/>
          <p:cNvSpPr/>
          <p:nvPr/>
        </p:nvSpPr>
        <p:spPr>
          <a:xfrm>
            <a:off x="6111240" y="2039112"/>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Rilevanza</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Solo le informazioni utili a comprendere l'ente.</a:t>
            </a:r>
            <a:endParaRPr lang="en-US" sz="1100" dirty="0"/>
          </a:p>
        </p:txBody>
      </p:sp>
      <p:sp>
        <p:nvSpPr>
          <p:cNvPr id="13" name="Text 10"/>
          <p:cNvSpPr/>
          <p:nvPr/>
        </p:nvSpPr>
        <p:spPr>
          <a:xfrm>
            <a:off x="502920" y="2615184"/>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Competenza di periodo</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Dati riferiti all'anno di rendicontazione.</a:t>
            </a:r>
            <a:endParaRPr lang="en-US" sz="1100" dirty="0"/>
          </a:p>
        </p:txBody>
      </p:sp>
      <p:sp>
        <p:nvSpPr>
          <p:cNvPr id="14" name="Text 11"/>
          <p:cNvSpPr/>
          <p:nvPr/>
        </p:nvSpPr>
        <p:spPr>
          <a:xfrm>
            <a:off x="3307080" y="2615184"/>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Completezza</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Tutti gli stakeholder chiaramente identificati.</a:t>
            </a:r>
            <a:endParaRPr lang="en-US" sz="1100" dirty="0"/>
          </a:p>
        </p:txBody>
      </p:sp>
      <p:sp>
        <p:nvSpPr>
          <p:cNvPr id="15" name="Text 12"/>
          <p:cNvSpPr/>
          <p:nvPr/>
        </p:nvSpPr>
        <p:spPr>
          <a:xfrm>
            <a:off x="6111240" y="2615184"/>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Comparabilità</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Confronto possibile nel tempo e nello spazio.</a:t>
            </a:r>
            <a:endParaRPr lang="en-US" sz="1100" dirty="0"/>
          </a:p>
        </p:txBody>
      </p:sp>
      <p:sp>
        <p:nvSpPr>
          <p:cNvPr id="16" name="Text 13"/>
          <p:cNvSpPr/>
          <p:nvPr/>
        </p:nvSpPr>
        <p:spPr>
          <a:xfrm>
            <a:off x="502920" y="3191256"/>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Autonomia delle parti terze</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Indipendenza di giudizio agli incaricati.</a:t>
            </a:r>
            <a:endParaRPr lang="en-US" sz="1100" dirty="0"/>
          </a:p>
        </p:txBody>
      </p:sp>
      <p:sp>
        <p:nvSpPr>
          <p:cNvPr id="17" name="Text 14"/>
          <p:cNvSpPr/>
          <p:nvPr/>
        </p:nvSpPr>
        <p:spPr>
          <a:xfrm>
            <a:off x="3307080" y="3191256"/>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Neutralità</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Documento imparziale e indipendente.</a:t>
            </a:r>
            <a:endParaRPr lang="en-US" sz="1100" dirty="0"/>
          </a:p>
        </p:txBody>
      </p:sp>
      <p:sp>
        <p:nvSpPr>
          <p:cNvPr id="18" name="Text 15"/>
          <p:cNvSpPr/>
          <p:nvPr/>
        </p:nvSpPr>
        <p:spPr>
          <a:xfrm>
            <a:off x="6111240" y="3191256"/>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Responsabilità</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Rendicontazione verso ogni stakeholder.</a:t>
            </a:r>
            <a:endParaRPr lang="en-US" sz="1100" dirty="0"/>
          </a:p>
        </p:txBody>
      </p:sp>
      <p:sp>
        <p:nvSpPr>
          <p:cNvPr id="19" name="Text 16"/>
          <p:cNvSpPr/>
          <p:nvPr/>
        </p:nvSpPr>
        <p:spPr>
          <a:xfrm>
            <a:off x="502920" y="3767328"/>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Coerenza</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Conformità di scelte e politiche ai valori.</a:t>
            </a:r>
            <a:endParaRPr lang="en-US" sz="1100" dirty="0"/>
          </a:p>
        </p:txBody>
      </p:sp>
      <p:sp>
        <p:nvSpPr>
          <p:cNvPr id="20" name="Text 17"/>
          <p:cNvSpPr/>
          <p:nvPr/>
        </p:nvSpPr>
        <p:spPr>
          <a:xfrm>
            <a:off x="3307080" y="3767328"/>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Utilità</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Informazioni utili alle aspettative del pubblico.</a:t>
            </a:r>
            <a:endParaRPr lang="en-US" sz="1100" dirty="0"/>
          </a:p>
        </p:txBody>
      </p:sp>
      <p:sp>
        <p:nvSpPr>
          <p:cNvPr id="21" name="Text 18"/>
          <p:cNvSpPr/>
          <p:nvPr/>
        </p:nvSpPr>
        <p:spPr>
          <a:xfrm>
            <a:off x="6111240" y="3767328"/>
            <a:ext cx="2529840" cy="521208"/>
          </a:xfrm>
          <a:prstGeom prst="rect">
            <a:avLst/>
          </a:prstGeom>
          <a:noFill/>
          <a:ln/>
        </p:spPr>
        <p:txBody>
          <a:bodyPr wrap="square" lIns="0" tIns="0" rIns="0" bIns="0" rtlCol="0" anchor="t"/>
          <a:lstStyle/>
          <a:p>
            <a:pPr marL="0" indent="0">
              <a:lnSpc>
                <a:spcPct val="100000"/>
              </a:lnSpc>
              <a:buNone/>
            </a:pPr>
            <a:r>
              <a:rPr lang="en-US" sz="1100" b="1" dirty="0">
                <a:solidFill>
                  <a:srgbClr val="1C3A5E"/>
                </a:solidFill>
                <a:latin typeface="Calibri" pitchFamily="34" charset="0"/>
                <a:ea typeface="Calibri" pitchFamily="34" charset="-122"/>
                <a:cs typeface="Calibri" pitchFamily="34" charset="-120"/>
              </a:rPr>
              <a:t>Omogeneità</a:t>
            </a:r>
            <a:endParaRPr lang="en-US" sz="1100" dirty="0"/>
          </a:p>
          <a:p>
            <a:pPr marL="0" indent="0">
              <a:lnSpc>
                <a:spcPct val="100000"/>
              </a:lnSpc>
              <a:buNone/>
            </a:pPr>
            <a:r>
              <a:rPr lang="en-US" sz="900" dirty="0">
                <a:solidFill>
                  <a:srgbClr val="6E7A88"/>
                </a:solidFill>
                <a:latin typeface="Calibri" pitchFamily="34" charset="0"/>
                <a:ea typeface="Calibri" pitchFamily="34" charset="-122"/>
                <a:cs typeface="Calibri" pitchFamily="34" charset="-120"/>
              </a:rPr>
              <a:t>Valori monetari in un'unica moneta di conto.</a:t>
            </a:r>
            <a:endParaRPr lang="en-US" sz="1100" dirty="0"/>
          </a:p>
        </p:txBody>
      </p:sp>
      <p:pic>
        <p:nvPicPr>
          <p:cNvPr id="23" name="Image 0" descr="assets/logo.png">
            <a:extLst>
              <a:ext uri="{FF2B5EF4-FFF2-40B4-BE49-F238E27FC236}">
                <a16:creationId xmlns:a16="http://schemas.microsoft.com/office/drawing/2014/main" id="{148196C5-D4CA-58C2-C023-953075B48145}"/>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METODOLOGIA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Gli indicatori del Bilancio Sociale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a:t>
            </a:r>
            <a:endParaRPr lang="en-US" sz="1000" dirty="0"/>
          </a:p>
        </p:txBody>
      </p:sp>
      <p:sp>
        <p:nvSpPr>
          <p:cNvPr id="7" name="Text 4"/>
          <p:cNvSpPr/>
          <p:nvPr/>
        </p:nvSpPr>
        <p:spPr>
          <a:xfrm>
            <a:off x="502920" y="1417320"/>
            <a:ext cx="4754880" cy="1097280"/>
          </a:xfrm>
          <a:prstGeom prst="rect">
            <a:avLst/>
          </a:prstGeom>
          <a:noFill/>
          <a:ln/>
        </p:spPr>
        <p:txBody>
          <a:bodyPr wrap="square" lIns="0" tIns="0" rIns="0" bIns="0" rtlCol="0" anchor="t"/>
          <a:lstStyle/>
          <a:p>
            <a:pPr marL="0" indent="0" algn="just">
              <a:lnSpc>
                <a:spcPct val="108000"/>
              </a:lnSpc>
              <a:buNone/>
            </a:pPr>
            <a:r>
              <a:rPr lang="en-US" sz="1200" dirty="0">
                <a:solidFill>
                  <a:srgbClr val="24303C"/>
                </a:solidFill>
                <a:latin typeface="Calibri" pitchFamily="34" charset="0"/>
                <a:ea typeface="Calibri" pitchFamily="34" charset="-122"/>
                <a:cs typeface="Calibri" pitchFamily="34" charset="-120"/>
              </a:rPr>
              <a:t>Per rendicontare il Bilancio Sociale è stato individuato un set di indicatori (KPI) capaci di restituire i risultati ottenuti nel corso dell'anno di riferimento. Nella dimensione extra-contabile la Cooperativa considera tre aspetti fondamentali:</a:t>
            </a:r>
            <a:endParaRPr lang="en-US" sz="1200" dirty="0"/>
          </a:p>
        </p:txBody>
      </p:sp>
      <p:sp>
        <p:nvSpPr>
          <p:cNvPr id="8" name="Shape 5"/>
          <p:cNvSpPr/>
          <p:nvPr/>
        </p:nvSpPr>
        <p:spPr>
          <a:xfrm>
            <a:off x="502920" y="2455164"/>
            <a:ext cx="457200" cy="457200"/>
          </a:xfrm>
          <a:prstGeom prst="ellipse">
            <a:avLst/>
          </a:prstGeom>
          <a:solidFill>
            <a:srgbClr val="EDF2F8"/>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630936" y="2583180"/>
            <a:ext cx="201168" cy="201168"/>
          </a:xfrm>
          <a:prstGeom prst="rect">
            <a:avLst/>
          </a:prstGeom>
        </p:spPr>
      </p:pic>
      <p:sp>
        <p:nvSpPr>
          <p:cNvPr id="10" name="Text 6"/>
          <p:cNvSpPr/>
          <p:nvPr/>
        </p:nvSpPr>
        <p:spPr>
          <a:xfrm>
            <a:off x="1097280" y="2455164"/>
            <a:ext cx="4206240" cy="457200"/>
          </a:xfrm>
          <a:prstGeom prst="rect">
            <a:avLst/>
          </a:prstGeom>
          <a:noFill/>
          <a:ln/>
        </p:spPr>
        <p:txBody>
          <a:bodyPr wrap="square" lIns="0" tIns="0" rIns="0" bIns="0" rtlCol="0" anchor="ctr"/>
          <a:lstStyle/>
          <a:p>
            <a:pPr marL="0" indent="0">
              <a:buNone/>
            </a:pPr>
            <a:r>
              <a:rPr lang="en-US" sz="1200" b="1" dirty="0">
                <a:solidFill>
                  <a:srgbClr val="1C3A5E"/>
                </a:solidFill>
                <a:latin typeface="Calibri" pitchFamily="34" charset="0"/>
                <a:ea typeface="Calibri" pitchFamily="34" charset="-122"/>
                <a:cs typeface="Calibri" pitchFamily="34" charset="-120"/>
              </a:rPr>
              <a:t>Efficienza  </a:t>
            </a:r>
            <a:r>
              <a:rPr lang="en-US" sz="1050" dirty="0">
                <a:solidFill>
                  <a:srgbClr val="6E7A88"/>
                </a:solidFill>
                <a:latin typeface="Calibri" pitchFamily="34" charset="0"/>
                <a:ea typeface="Calibri" pitchFamily="34" charset="-122"/>
                <a:cs typeface="Calibri" pitchFamily="34" charset="-120"/>
              </a:rPr>
              <a:t>risorse impiegate / risultati prodotti</a:t>
            </a:r>
            <a:endParaRPr lang="en-US" sz="1200" dirty="0"/>
          </a:p>
        </p:txBody>
      </p:sp>
      <p:sp>
        <p:nvSpPr>
          <p:cNvPr id="11" name="Shape 7"/>
          <p:cNvSpPr/>
          <p:nvPr/>
        </p:nvSpPr>
        <p:spPr>
          <a:xfrm>
            <a:off x="502920" y="3058668"/>
            <a:ext cx="457200" cy="457200"/>
          </a:xfrm>
          <a:prstGeom prst="ellipse">
            <a:avLst/>
          </a:prstGeom>
          <a:solidFill>
            <a:srgbClr val="EDF2F8"/>
          </a:solidFill>
          <a:ln/>
        </p:spPr>
        <p:txBody>
          <a:bodyPr/>
          <a:lstStyle/>
          <a:p>
            <a:endParaRPr lang="it-IT"/>
          </a:p>
        </p:txBody>
      </p:sp>
      <p:pic>
        <p:nvPicPr>
          <p:cNvPr id="12" name="Image 2" descr="preencoded.png"/>
          <p:cNvPicPr>
            <a:picLocks noChangeAspect="1"/>
          </p:cNvPicPr>
          <p:nvPr/>
        </p:nvPicPr>
        <p:blipFill>
          <a:blip r:embed="rId4"/>
          <a:stretch>
            <a:fillRect/>
          </a:stretch>
        </p:blipFill>
        <p:spPr>
          <a:xfrm>
            <a:off x="630936" y="3186684"/>
            <a:ext cx="201168" cy="201168"/>
          </a:xfrm>
          <a:prstGeom prst="rect">
            <a:avLst/>
          </a:prstGeom>
        </p:spPr>
      </p:pic>
      <p:sp>
        <p:nvSpPr>
          <p:cNvPr id="13" name="Text 8"/>
          <p:cNvSpPr/>
          <p:nvPr/>
        </p:nvSpPr>
        <p:spPr>
          <a:xfrm>
            <a:off x="1097280" y="3058668"/>
            <a:ext cx="4206240" cy="457200"/>
          </a:xfrm>
          <a:prstGeom prst="rect">
            <a:avLst/>
          </a:prstGeom>
          <a:noFill/>
          <a:ln/>
        </p:spPr>
        <p:txBody>
          <a:bodyPr wrap="square" lIns="0" tIns="0" rIns="0" bIns="0" rtlCol="0" anchor="ctr"/>
          <a:lstStyle/>
          <a:p>
            <a:pPr marL="0" indent="0">
              <a:buNone/>
            </a:pPr>
            <a:r>
              <a:rPr lang="en-US" sz="1200" b="1" dirty="0">
                <a:solidFill>
                  <a:srgbClr val="1C3A5E"/>
                </a:solidFill>
                <a:latin typeface="Calibri" pitchFamily="34" charset="0"/>
                <a:ea typeface="Calibri" pitchFamily="34" charset="-122"/>
                <a:cs typeface="Calibri" pitchFamily="34" charset="-120"/>
              </a:rPr>
              <a:t>Efficacia  </a:t>
            </a:r>
            <a:r>
              <a:rPr lang="en-US" sz="1050" dirty="0">
                <a:solidFill>
                  <a:srgbClr val="6E7A88"/>
                </a:solidFill>
                <a:latin typeface="Calibri" pitchFamily="34" charset="0"/>
                <a:ea typeface="Calibri" pitchFamily="34" charset="-122"/>
                <a:cs typeface="Calibri" pitchFamily="34" charset="-120"/>
              </a:rPr>
              <a:t>obiettivi / risultati ottenuti</a:t>
            </a:r>
            <a:endParaRPr lang="en-US" sz="1200" dirty="0"/>
          </a:p>
        </p:txBody>
      </p:sp>
      <p:sp>
        <p:nvSpPr>
          <p:cNvPr id="14" name="Shape 9"/>
          <p:cNvSpPr/>
          <p:nvPr/>
        </p:nvSpPr>
        <p:spPr>
          <a:xfrm>
            <a:off x="502920" y="3662172"/>
            <a:ext cx="457200" cy="457200"/>
          </a:xfrm>
          <a:prstGeom prst="ellipse">
            <a:avLst/>
          </a:prstGeom>
          <a:solidFill>
            <a:srgbClr val="EDF2F8"/>
          </a:solidFill>
          <a:ln/>
        </p:spPr>
        <p:txBody>
          <a:bodyPr/>
          <a:lstStyle/>
          <a:p>
            <a:endParaRPr lang="it-IT"/>
          </a:p>
        </p:txBody>
      </p:sp>
      <p:pic>
        <p:nvPicPr>
          <p:cNvPr id="15" name="Image 3" descr="preencoded.png"/>
          <p:cNvPicPr>
            <a:picLocks noChangeAspect="1"/>
          </p:cNvPicPr>
          <p:nvPr/>
        </p:nvPicPr>
        <p:blipFill>
          <a:blip r:embed="rId5"/>
          <a:stretch>
            <a:fillRect/>
          </a:stretch>
        </p:blipFill>
        <p:spPr>
          <a:xfrm>
            <a:off x="630936" y="3790188"/>
            <a:ext cx="201168" cy="201168"/>
          </a:xfrm>
          <a:prstGeom prst="rect">
            <a:avLst/>
          </a:prstGeom>
        </p:spPr>
      </p:pic>
      <p:sp>
        <p:nvSpPr>
          <p:cNvPr id="16" name="Text 10"/>
          <p:cNvSpPr/>
          <p:nvPr/>
        </p:nvSpPr>
        <p:spPr>
          <a:xfrm>
            <a:off x="1097280" y="3662172"/>
            <a:ext cx="4206240" cy="457200"/>
          </a:xfrm>
          <a:prstGeom prst="rect">
            <a:avLst/>
          </a:prstGeom>
          <a:noFill/>
          <a:ln/>
        </p:spPr>
        <p:txBody>
          <a:bodyPr wrap="square" lIns="0" tIns="0" rIns="0" bIns="0" rtlCol="0" anchor="ctr"/>
          <a:lstStyle/>
          <a:p>
            <a:pPr marL="0" indent="0">
              <a:buNone/>
            </a:pPr>
            <a:r>
              <a:rPr lang="en-US" sz="1200" b="1" dirty="0">
                <a:solidFill>
                  <a:srgbClr val="1C3A5E"/>
                </a:solidFill>
                <a:latin typeface="Calibri" pitchFamily="34" charset="0"/>
                <a:ea typeface="Calibri" pitchFamily="34" charset="-122"/>
                <a:cs typeface="Calibri" pitchFamily="34" charset="-120"/>
              </a:rPr>
              <a:t>Efficacia sociale  </a:t>
            </a:r>
            <a:r>
              <a:rPr lang="en-US" sz="1050" dirty="0">
                <a:solidFill>
                  <a:srgbClr val="6E7A88"/>
                </a:solidFill>
                <a:latin typeface="Calibri" pitchFamily="34" charset="0"/>
                <a:ea typeface="Calibri" pitchFamily="34" charset="-122"/>
                <a:cs typeface="Calibri" pitchFamily="34" charset="-120"/>
              </a:rPr>
              <a:t>obiettivi attesi / ricaduta sul contesto</a:t>
            </a:r>
            <a:endParaRPr lang="en-US" sz="1200" dirty="0"/>
          </a:p>
        </p:txBody>
      </p:sp>
      <p:sp>
        <p:nvSpPr>
          <p:cNvPr id="17" name="Shape 11"/>
          <p:cNvSpPr/>
          <p:nvPr/>
        </p:nvSpPr>
        <p:spPr>
          <a:xfrm>
            <a:off x="5623560" y="1417320"/>
            <a:ext cx="3017520" cy="3108960"/>
          </a:xfrm>
          <a:prstGeom prst="roundRect">
            <a:avLst>
              <a:gd name="adj" fmla="val 3030"/>
            </a:avLst>
          </a:prstGeom>
          <a:solidFill>
            <a:srgbClr val="EDF2F8"/>
          </a:solidFill>
          <a:ln/>
        </p:spPr>
        <p:txBody>
          <a:bodyPr/>
          <a:lstStyle/>
          <a:p>
            <a:endParaRPr lang="it-IT"/>
          </a:p>
        </p:txBody>
      </p:sp>
      <p:sp>
        <p:nvSpPr>
          <p:cNvPr id="18" name="Text 12"/>
          <p:cNvSpPr/>
          <p:nvPr/>
        </p:nvSpPr>
        <p:spPr>
          <a:xfrm>
            <a:off x="5852160" y="1600200"/>
            <a:ext cx="2560320" cy="274320"/>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GLI INDICATORI</a:t>
            </a:r>
            <a:endParaRPr lang="en-US" sz="1100" dirty="0"/>
          </a:p>
        </p:txBody>
      </p:sp>
      <p:sp>
        <p:nvSpPr>
          <p:cNvPr id="19" name="Text 13"/>
          <p:cNvSpPr/>
          <p:nvPr/>
        </p:nvSpPr>
        <p:spPr>
          <a:xfrm>
            <a:off x="5852160" y="1920240"/>
            <a:ext cx="2560320" cy="868680"/>
          </a:xfrm>
          <a:prstGeom prst="rect">
            <a:avLst/>
          </a:prstGeom>
          <a:noFill/>
          <a:ln/>
        </p:spPr>
        <p:txBody>
          <a:bodyPr wrap="square" lIns="0" tIns="0" rIns="0" bIns="0" rtlCol="0" anchor="ctr"/>
          <a:lstStyle/>
          <a:p>
            <a:pPr marL="0" indent="0">
              <a:lnSpc>
                <a:spcPct val="110000"/>
              </a:lnSpc>
              <a:buNone/>
            </a:pPr>
            <a:r>
              <a:rPr lang="en-US" sz="1250" b="1" dirty="0">
                <a:solidFill>
                  <a:srgbClr val="1C3A5E"/>
                </a:solidFill>
                <a:latin typeface="Calibri" pitchFamily="34" charset="0"/>
                <a:ea typeface="Calibri" pitchFamily="34" charset="-122"/>
                <a:cs typeface="Calibri" pitchFamily="34" charset="-120"/>
              </a:rPr>
              <a:t>Definiti</a:t>
            </a:r>
            <a:endParaRPr lang="en-US" sz="1250" dirty="0"/>
          </a:p>
          <a:p>
            <a:pPr marL="0" indent="0">
              <a:lnSpc>
                <a:spcPct val="110000"/>
              </a:lnSpc>
              <a:buNone/>
            </a:pPr>
            <a:r>
              <a:rPr lang="en-US" sz="1250" b="1" dirty="0">
                <a:solidFill>
                  <a:srgbClr val="1C3A5E"/>
                </a:solidFill>
                <a:latin typeface="Calibri" pitchFamily="34" charset="0"/>
                <a:ea typeface="Calibri" pitchFamily="34" charset="-122"/>
                <a:cs typeface="Calibri" pitchFamily="34" charset="-120"/>
              </a:rPr>
              <a:t>Significativi</a:t>
            </a:r>
            <a:endParaRPr lang="en-US" sz="1250" dirty="0"/>
          </a:p>
          <a:p>
            <a:pPr marL="0" indent="0">
              <a:lnSpc>
                <a:spcPct val="110000"/>
              </a:lnSpc>
              <a:buNone/>
            </a:pPr>
            <a:r>
              <a:rPr lang="en-US" sz="1250" b="1" dirty="0">
                <a:solidFill>
                  <a:srgbClr val="1C3A5E"/>
                </a:solidFill>
                <a:latin typeface="Calibri" pitchFamily="34" charset="0"/>
                <a:ea typeface="Calibri" pitchFamily="34" charset="-122"/>
                <a:cs typeface="Calibri" pitchFamily="34" charset="-120"/>
              </a:rPr>
              <a:t>Misurabili</a:t>
            </a:r>
            <a:endParaRPr lang="en-US" sz="1250" dirty="0"/>
          </a:p>
        </p:txBody>
      </p:sp>
      <p:sp>
        <p:nvSpPr>
          <p:cNvPr id="20" name="Text 14"/>
          <p:cNvSpPr/>
          <p:nvPr/>
        </p:nvSpPr>
        <p:spPr>
          <a:xfrm>
            <a:off x="5852160" y="2880360"/>
            <a:ext cx="2560320" cy="274320"/>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FONTI</a:t>
            </a:r>
            <a:endParaRPr lang="en-US" sz="1100" dirty="0"/>
          </a:p>
        </p:txBody>
      </p:sp>
      <p:sp>
        <p:nvSpPr>
          <p:cNvPr id="21" name="Text 15"/>
          <p:cNvSpPr/>
          <p:nvPr/>
        </p:nvSpPr>
        <p:spPr>
          <a:xfrm>
            <a:off x="5852160" y="3200400"/>
            <a:ext cx="2560320" cy="640080"/>
          </a:xfrm>
          <a:prstGeom prst="rect">
            <a:avLst/>
          </a:prstGeom>
          <a:noFill/>
          <a:ln/>
        </p:spPr>
        <p:txBody>
          <a:bodyPr wrap="square" lIns="0" tIns="0" rIns="0" bIns="0" rtlCol="0" anchor="ctr"/>
          <a:lstStyle/>
          <a:p>
            <a:pPr marL="0" indent="0">
              <a:lnSpc>
                <a:spcPct val="110000"/>
              </a:lnSpc>
              <a:buNone/>
            </a:pPr>
            <a:r>
              <a:rPr lang="en-US" sz="1250" b="1" dirty="0">
                <a:solidFill>
                  <a:srgbClr val="1C3A5E"/>
                </a:solidFill>
                <a:latin typeface="Calibri" pitchFamily="34" charset="0"/>
                <a:ea typeface="Calibri" pitchFamily="34" charset="-122"/>
                <a:cs typeface="Calibri" pitchFamily="34" charset="-120"/>
              </a:rPr>
              <a:t>Contabili</a:t>
            </a:r>
            <a:endParaRPr lang="en-US" sz="1250" dirty="0"/>
          </a:p>
          <a:p>
            <a:pPr marL="0" indent="0">
              <a:lnSpc>
                <a:spcPct val="110000"/>
              </a:lnSpc>
              <a:buNone/>
            </a:pPr>
            <a:r>
              <a:rPr lang="en-US" sz="1250" b="1" dirty="0">
                <a:solidFill>
                  <a:srgbClr val="1C3A5E"/>
                </a:solidFill>
                <a:latin typeface="Calibri" pitchFamily="34" charset="0"/>
                <a:ea typeface="Calibri" pitchFamily="34" charset="-122"/>
                <a:cs typeface="Calibri" pitchFamily="34" charset="-120"/>
              </a:rPr>
              <a:t>Extra-contabili</a:t>
            </a:r>
            <a:endParaRPr lang="en-US" sz="1250" dirty="0"/>
          </a:p>
        </p:txBody>
      </p:sp>
      <p:sp>
        <p:nvSpPr>
          <p:cNvPr id="22" name="Text 16"/>
          <p:cNvSpPr/>
          <p:nvPr/>
        </p:nvSpPr>
        <p:spPr>
          <a:xfrm>
            <a:off x="5852160" y="3886200"/>
            <a:ext cx="2560320" cy="548640"/>
          </a:xfrm>
          <a:prstGeom prst="rect">
            <a:avLst/>
          </a:prstGeom>
          <a:noFill/>
          <a:ln/>
        </p:spPr>
        <p:txBody>
          <a:bodyPr wrap="square" lIns="0" tIns="0" rIns="0" bIns="0" rtlCol="0" anchor="ctr"/>
          <a:lstStyle/>
          <a:p>
            <a:pPr marL="0" indent="0">
              <a:lnSpc>
                <a:spcPct val="105000"/>
              </a:lnSpc>
              <a:buNone/>
            </a:pPr>
            <a:r>
              <a:rPr lang="en-US" sz="950" i="1" dirty="0">
                <a:solidFill>
                  <a:srgbClr val="6E7A88"/>
                </a:solidFill>
                <a:latin typeface="Calibri" pitchFamily="34" charset="0"/>
                <a:ea typeface="Calibri" pitchFamily="34" charset="-122"/>
                <a:cs typeface="Calibri" pitchFamily="34" charset="-120"/>
              </a:rPr>
              <a:t>Il documento nasce dal contributo dell'intero gruppo di lavoro e dalle indagini di job e customer satisfaction.</a:t>
            </a:r>
            <a:endParaRPr lang="en-US" sz="950" dirty="0"/>
          </a:p>
        </p:txBody>
      </p:sp>
      <p:pic>
        <p:nvPicPr>
          <p:cNvPr id="24" name="Image 0" descr="assets/logo.png">
            <a:extLst>
              <a:ext uri="{FF2B5EF4-FFF2-40B4-BE49-F238E27FC236}">
                <a16:creationId xmlns:a16="http://schemas.microsoft.com/office/drawing/2014/main" id="{13B42992-946C-5FA5-2785-F1CBCD4E04A2}"/>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CHI SIAMO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Anagrafica della Cooperativa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a:t>
            </a:r>
            <a:endParaRPr lang="en-US" sz="1000" dirty="0"/>
          </a:p>
        </p:txBody>
      </p:sp>
      <p:sp>
        <p:nvSpPr>
          <p:cNvPr id="7" name="Text 4"/>
          <p:cNvSpPr/>
          <p:nvPr/>
        </p:nvSpPr>
        <p:spPr>
          <a:xfrm>
            <a:off x="502920" y="1554480"/>
            <a:ext cx="1737360" cy="502920"/>
          </a:xfrm>
          <a:prstGeom prst="rect">
            <a:avLst/>
          </a:prstGeom>
          <a:noFill/>
          <a:ln/>
        </p:spPr>
        <p:txBody>
          <a:bodyPr wrap="square" lIns="0" tIns="0" rIns="0" bIns="0" rtlCol="0" anchor="t"/>
          <a:lstStyle/>
          <a:p>
            <a:pPr marL="0" indent="0">
              <a:buNone/>
            </a:pPr>
            <a:r>
              <a:rPr lang="en-US" sz="950" b="1" kern="0" spc="100" dirty="0">
                <a:solidFill>
                  <a:srgbClr val="B8892B"/>
                </a:solidFill>
                <a:latin typeface="Calibri" pitchFamily="34" charset="0"/>
                <a:ea typeface="Calibri" pitchFamily="34" charset="-122"/>
                <a:cs typeface="Calibri" pitchFamily="34" charset="-120"/>
              </a:rPr>
              <a:t>RAGIONE SOCIALE</a:t>
            </a:r>
            <a:endParaRPr lang="en-US" sz="950" dirty="0"/>
          </a:p>
        </p:txBody>
      </p:sp>
      <p:sp>
        <p:nvSpPr>
          <p:cNvPr id="8" name="Text 5"/>
          <p:cNvSpPr/>
          <p:nvPr/>
        </p:nvSpPr>
        <p:spPr>
          <a:xfrm>
            <a:off x="1817940" y="1528355"/>
            <a:ext cx="3444266" cy="548640"/>
          </a:xfrm>
          <a:prstGeom prst="rect">
            <a:avLst/>
          </a:prstGeom>
          <a:noFill/>
          <a:ln/>
        </p:spPr>
        <p:txBody>
          <a:bodyPr wrap="square" lIns="0" tIns="0" rIns="0" bIns="0" rtlCol="0" anchor="t"/>
          <a:lstStyle/>
          <a:p>
            <a:pPr marL="0" indent="0">
              <a:lnSpc>
                <a:spcPct val="105000"/>
              </a:lnSpc>
              <a:buNone/>
            </a:pPr>
            <a:r>
              <a:rPr lang="en-US" sz="1150" dirty="0">
                <a:solidFill>
                  <a:srgbClr val="24303C"/>
                </a:solidFill>
                <a:latin typeface="Calibri" pitchFamily="34" charset="0"/>
                <a:ea typeface="Calibri" pitchFamily="34" charset="-122"/>
                <a:cs typeface="Calibri" pitchFamily="34" charset="-120"/>
              </a:rPr>
              <a:t>Cooperativa Sociale Quadrifoglio S.C. ONLUS</a:t>
            </a:r>
            <a:endParaRPr lang="en-US" sz="1150" dirty="0"/>
          </a:p>
        </p:txBody>
      </p:sp>
      <p:sp>
        <p:nvSpPr>
          <p:cNvPr id="9" name="Text 6"/>
          <p:cNvSpPr/>
          <p:nvPr/>
        </p:nvSpPr>
        <p:spPr>
          <a:xfrm>
            <a:off x="502920" y="2240280"/>
            <a:ext cx="1737360" cy="502920"/>
          </a:xfrm>
          <a:prstGeom prst="rect">
            <a:avLst/>
          </a:prstGeom>
          <a:noFill/>
          <a:ln/>
        </p:spPr>
        <p:txBody>
          <a:bodyPr wrap="square" lIns="0" tIns="0" rIns="0" bIns="0" rtlCol="0" anchor="t"/>
          <a:lstStyle/>
          <a:p>
            <a:pPr marL="0" indent="0">
              <a:buNone/>
            </a:pPr>
            <a:r>
              <a:rPr lang="en-US" sz="950" b="1" kern="0" spc="100" dirty="0">
                <a:solidFill>
                  <a:srgbClr val="B8892B"/>
                </a:solidFill>
                <a:latin typeface="Calibri" pitchFamily="34" charset="0"/>
                <a:ea typeface="Calibri" pitchFamily="34" charset="-122"/>
                <a:cs typeface="Calibri" pitchFamily="34" charset="-120"/>
              </a:rPr>
              <a:t>PARTITA IVA</a:t>
            </a:r>
            <a:endParaRPr lang="en-US" sz="950" dirty="0"/>
          </a:p>
        </p:txBody>
      </p:sp>
      <p:sp>
        <p:nvSpPr>
          <p:cNvPr id="10" name="Text 7"/>
          <p:cNvSpPr/>
          <p:nvPr/>
        </p:nvSpPr>
        <p:spPr>
          <a:xfrm>
            <a:off x="1817940" y="2214155"/>
            <a:ext cx="3444266" cy="548640"/>
          </a:xfrm>
          <a:prstGeom prst="rect">
            <a:avLst/>
          </a:prstGeom>
          <a:noFill/>
          <a:ln/>
        </p:spPr>
        <p:txBody>
          <a:bodyPr wrap="square" lIns="0" tIns="0" rIns="0" bIns="0" rtlCol="0" anchor="t"/>
          <a:lstStyle/>
          <a:p>
            <a:pPr marL="0" indent="0">
              <a:lnSpc>
                <a:spcPct val="105000"/>
              </a:lnSpc>
              <a:buNone/>
            </a:pPr>
            <a:r>
              <a:rPr lang="en-US" sz="1150" dirty="0">
                <a:solidFill>
                  <a:srgbClr val="24303C"/>
                </a:solidFill>
                <a:latin typeface="Calibri" pitchFamily="34" charset="0"/>
                <a:ea typeface="Calibri" pitchFamily="34" charset="-122"/>
                <a:cs typeface="Calibri" pitchFamily="34" charset="-120"/>
              </a:rPr>
              <a:t>03890320017</a:t>
            </a:r>
            <a:endParaRPr lang="en-US" sz="1150" dirty="0"/>
          </a:p>
        </p:txBody>
      </p:sp>
      <p:sp>
        <p:nvSpPr>
          <p:cNvPr id="11" name="Text 8"/>
          <p:cNvSpPr/>
          <p:nvPr/>
        </p:nvSpPr>
        <p:spPr>
          <a:xfrm>
            <a:off x="502920" y="2926080"/>
            <a:ext cx="1737360" cy="502920"/>
          </a:xfrm>
          <a:prstGeom prst="rect">
            <a:avLst/>
          </a:prstGeom>
          <a:noFill/>
          <a:ln/>
        </p:spPr>
        <p:txBody>
          <a:bodyPr wrap="square" lIns="0" tIns="0" rIns="0" bIns="0" rtlCol="0" anchor="t"/>
          <a:lstStyle/>
          <a:p>
            <a:pPr marL="0" indent="0">
              <a:buNone/>
            </a:pPr>
            <a:r>
              <a:rPr lang="en-US" sz="950" b="1" kern="0" spc="100" dirty="0">
                <a:solidFill>
                  <a:srgbClr val="B8892B"/>
                </a:solidFill>
                <a:latin typeface="Calibri" pitchFamily="34" charset="0"/>
                <a:ea typeface="Calibri" pitchFamily="34" charset="-122"/>
                <a:cs typeface="Calibri" pitchFamily="34" charset="-120"/>
              </a:rPr>
              <a:t>SEDE LEGALE</a:t>
            </a:r>
            <a:endParaRPr lang="en-US" sz="950" dirty="0"/>
          </a:p>
        </p:txBody>
      </p:sp>
      <p:sp>
        <p:nvSpPr>
          <p:cNvPr id="12" name="Text 9"/>
          <p:cNvSpPr/>
          <p:nvPr/>
        </p:nvSpPr>
        <p:spPr>
          <a:xfrm>
            <a:off x="1817940" y="2899955"/>
            <a:ext cx="3638006" cy="548640"/>
          </a:xfrm>
          <a:prstGeom prst="rect">
            <a:avLst/>
          </a:prstGeom>
          <a:noFill/>
          <a:ln/>
        </p:spPr>
        <p:txBody>
          <a:bodyPr wrap="square" lIns="0" tIns="0" rIns="0" bIns="0" rtlCol="0" anchor="t"/>
          <a:lstStyle/>
          <a:p>
            <a:pPr marL="0" indent="0">
              <a:lnSpc>
                <a:spcPct val="105000"/>
              </a:lnSpc>
              <a:buNone/>
            </a:pPr>
            <a:r>
              <a:rPr lang="en-US" sz="1150" dirty="0">
                <a:solidFill>
                  <a:srgbClr val="24303C"/>
                </a:solidFill>
                <a:latin typeface="Calibri" pitchFamily="34" charset="0"/>
                <a:ea typeface="Calibri" pitchFamily="34" charset="-122"/>
                <a:cs typeface="Calibri" pitchFamily="34" charset="-120"/>
              </a:rPr>
              <a:t>Viale Savorgnan d'Osoppo 4/10, 10064 Pinerolo (TO)</a:t>
            </a:r>
            <a:endParaRPr lang="en-US" sz="1150" dirty="0"/>
          </a:p>
        </p:txBody>
      </p:sp>
      <p:sp>
        <p:nvSpPr>
          <p:cNvPr id="13" name="Text 10"/>
          <p:cNvSpPr/>
          <p:nvPr/>
        </p:nvSpPr>
        <p:spPr>
          <a:xfrm>
            <a:off x="502920" y="3611880"/>
            <a:ext cx="1737360" cy="502920"/>
          </a:xfrm>
          <a:prstGeom prst="rect">
            <a:avLst/>
          </a:prstGeom>
          <a:noFill/>
          <a:ln/>
        </p:spPr>
        <p:txBody>
          <a:bodyPr wrap="square" lIns="0" tIns="0" rIns="0" bIns="0" rtlCol="0" anchor="t"/>
          <a:lstStyle/>
          <a:p>
            <a:pPr marL="0" indent="0">
              <a:buNone/>
            </a:pPr>
            <a:r>
              <a:rPr lang="en-US" sz="950" b="1" kern="0" spc="100" dirty="0">
                <a:solidFill>
                  <a:srgbClr val="B8892B"/>
                </a:solidFill>
                <a:latin typeface="Calibri" pitchFamily="34" charset="0"/>
                <a:ea typeface="Calibri" pitchFamily="34" charset="-122"/>
                <a:cs typeface="Calibri" pitchFamily="34" charset="-120"/>
              </a:rPr>
              <a:t>SEDI DISTACCATE</a:t>
            </a:r>
            <a:endParaRPr lang="en-US" sz="950" dirty="0"/>
          </a:p>
        </p:txBody>
      </p:sp>
      <p:sp>
        <p:nvSpPr>
          <p:cNvPr id="14" name="Text 11"/>
          <p:cNvSpPr/>
          <p:nvPr/>
        </p:nvSpPr>
        <p:spPr>
          <a:xfrm>
            <a:off x="1817940" y="3585755"/>
            <a:ext cx="3444266" cy="548640"/>
          </a:xfrm>
          <a:prstGeom prst="rect">
            <a:avLst/>
          </a:prstGeom>
          <a:noFill/>
          <a:ln/>
        </p:spPr>
        <p:txBody>
          <a:bodyPr wrap="square" lIns="0" tIns="0" rIns="0" bIns="0" rtlCol="0" anchor="t"/>
          <a:lstStyle/>
          <a:p>
            <a:pPr marL="0" indent="0">
              <a:lnSpc>
                <a:spcPct val="105000"/>
              </a:lnSpc>
              <a:buNone/>
            </a:pPr>
            <a:r>
              <a:rPr lang="en-US" sz="1150" dirty="0">
                <a:solidFill>
                  <a:srgbClr val="24303C"/>
                </a:solidFill>
                <a:latin typeface="Calibri" pitchFamily="34" charset="0"/>
                <a:ea typeface="Calibri" pitchFamily="34" charset="-122"/>
                <a:cs typeface="Calibri" pitchFamily="34" charset="-120"/>
              </a:rPr>
              <a:t>Via Soperga 45, Milano  ·  Largo G. I. Molina 9/A, Bologna</a:t>
            </a:r>
            <a:endParaRPr lang="en-US" sz="1150" dirty="0"/>
          </a:p>
        </p:txBody>
      </p:sp>
      <p:sp>
        <p:nvSpPr>
          <p:cNvPr id="15" name="Text 12"/>
          <p:cNvSpPr/>
          <p:nvPr/>
        </p:nvSpPr>
        <p:spPr>
          <a:xfrm>
            <a:off x="5495544" y="1254035"/>
            <a:ext cx="3108960" cy="274320"/>
          </a:xfrm>
          <a:prstGeom prst="rect">
            <a:avLst/>
          </a:prstGeom>
          <a:noFill/>
          <a:ln/>
        </p:spPr>
        <p:txBody>
          <a:bodyPr wrap="square" lIns="0" tIns="0" rIns="0" bIns="0" rtlCol="0" anchor="ctr"/>
          <a:lstStyle/>
          <a:p>
            <a:pPr marL="0" indent="0">
              <a:buNone/>
            </a:pPr>
            <a:r>
              <a:rPr lang="en-US" sz="1050" b="1" kern="0" spc="200" dirty="0">
                <a:solidFill>
                  <a:srgbClr val="B8892B"/>
                </a:solidFill>
                <a:latin typeface="Calibri" pitchFamily="34" charset="0"/>
                <a:ea typeface="Calibri" pitchFamily="34" charset="-122"/>
                <a:cs typeface="Calibri" pitchFamily="34" charset="-120"/>
              </a:rPr>
              <a:t>AREE TERRITORIALI</a:t>
            </a:r>
            <a:endParaRPr lang="en-US" sz="1050" dirty="0"/>
          </a:p>
        </p:txBody>
      </p:sp>
      <p:sp>
        <p:nvSpPr>
          <p:cNvPr id="16" name="Shape 13"/>
          <p:cNvSpPr/>
          <p:nvPr/>
        </p:nvSpPr>
        <p:spPr>
          <a:xfrm>
            <a:off x="5495544" y="1619795"/>
            <a:ext cx="1481328" cy="384048"/>
          </a:xfrm>
          <a:prstGeom prst="roundRect">
            <a:avLst>
              <a:gd name="adj" fmla="val 14286"/>
            </a:avLst>
          </a:prstGeom>
          <a:solidFill>
            <a:srgbClr val="EDF2F8"/>
          </a:solidFill>
          <a:ln/>
        </p:spPr>
        <p:txBody>
          <a:bodyPr/>
          <a:lstStyle/>
          <a:p>
            <a:endParaRPr lang="it-IT"/>
          </a:p>
        </p:txBody>
      </p:sp>
      <p:sp>
        <p:nvSpPr>
          <p:cNvPr id="17" name="Text 14"/>
          <p:cNvSpPr/>
          <p:nvPr/>
        </p:nvSpPr>
        <p:spPr>
          <a:xfrm>
            <a:off x="5495544" y="1619795"/>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Piemonte</a:t>
            </a:r>
            <a:endParaRPr lang="en-US" sz="950" dirty="0"/>
          </a:p>
        </p:txBody>
      </p:sp>
      <p:sp>
        <p:nvSpPr>
          <p:cNvPr id="18" name="Shape 15"/>
          <p:cNvSpPr/>
          <p:nvPr/>
        </p:nvSpPr>
        <p:spPr>
          <a:xfrm>
            <a:off x="7086600" y="1619795"/>
            <a:ext cx="1481328" cy="384048"/>
          </a:xfrm>
          <a:prstGeom prst="roundRect">
            <a:avLst>
              <a:gd name="adj" fmla="val 14286"/>
            </a:avLst>
          </a:prstGeom>
          <a:solidFill>
            <a:srgbClr val="EDF2F8"/>
          </a:solidFill>
          <a:ln/>
        </p:spPr>
        <p:txBody>
          <a:bodyPr/>
          <a:lstStyle/>
          <a:p>
            <a:endParaRPr lang="it-IT"/>
          </a:p>
        </p:txBody>
      </p:sp>
      <p:sp>
        <p:nvSpPr>
          <p:cNvPr id="19" name="Text 16"/>
          <p:cNvSpPr/>
          <p:nvPr/>
        </p:nvSpPr>
        <p:spPr>
          <a:xfrm>
            <a:off x="7086600" y="1619795"/>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Lombardia</a:t>
            </a:r>
            <a:endParaRPr lang="en-US" sz="950" dirty="0"/>
          </a:p>
        </p:txBody>
      </p:sp>
      <p:sp>
        <p:nvSpPr>
          <p:cNvPr id="20" name="Shape 17"/>
          <p:cNvSpPr/>
          <p:nvPr/>
        </p:nvSpPr>
        <p:spPr>
          <a:xfrm>
            <a:off x="5495544" y="2113571"/>
            <a:ext cx="1481328" cy="384048"/>
          </a:xfrm>
          <a:prstGeom prst="roundRect">
            <a:avLst>
              <a:gd name="adj" fmla="val 14286"/>
            </a:avLst>
          </a:prstGeom>
          <a:solidFill>
            <a:srgbClr val="EDF2F8"/>
          </a:solidFill>
          <a:ln/>
        </p:spPr>
        <p:txBody>
          <a:bodyPr/>
          <a:lstStyle/>
          <a:p>
            <a:endParaRPr lang="it-IT"/>
          </a:p>
        </p:txBody>
      </p:sp>
      <p:sp>
        <p:nvSpPr>
          <p:cNvPr id="21" name="Text 18"/>
          <p:cNvSpPr/>
          <p:nvPr/>
        </p:nvSpPr>
        <p:spPr>
          <a:xfrm>
            <a:off x="5495544" y="2113571"/>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Emilia-Romagna</a:t>
            </a:r>
            <a:endParaRPr lang="en-US" sz="950" dirty="0"/>
          </a:p>
        </p:txBody>
      </p:sp>
      <p:sp>
        <p:nvSpPr>
          <p:cNvPr id="22" name="Shape 19"/>
          <p:cNvSpPr/>
          <p:nvPr/>
        </p:nvSpPr>
        <p:spPr>
          <a:xfrm>
            <a:off x="7086600" y="2113571"/>
            <a:ext cx="1481328" cy="384048"/>
          </a:xfrm>
          <a:prstGeom prst="roundRect">
            <a:avLst>
              <a:gd name="adj" fmla="val 14286"/>
            </a:avLst>
          </a:prstGeom>
          <a:solidFill>
            <a:srgbClr val="EDF2F8"/>
          </a:solidFill>
          <a:ln/>
        </p:spPr>
        <p:txBody>
          <a:bodyPr/>
          <a:lstStyle/>
          <a:p>
            <a:endParaRPr lang="it-IT"/>
          </a:p>
        </p:txBody>
      </p:sp>
      <p:sp>
        <p:nvSpPr>
          <p:cNvPr id="23" name="Text 20"/>
          <p:cNvSpPr/>
          <p:nvPr/>
        </p:nvSpPr>
        <p:spPr>
          <a:xfrm>
            <a:off x="7086600" y="2113571"/>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Veneto</a:t>
            </a:r>
            <a:endParaRPr lang="en-US" sz="950" dirty="0"/>
          </a:p>
        </p:txBody>
      </p:sp>
      <p:sp>
        <p:nvSpPr>
          <p:cNvPr id="24" name="Shape 21"/>
          <p:cNvSpPr/>
          <p:nvPr/>
        </p:nvSpPr>
        <p:spPr>
          <a:xfrm>
            <a:off x="5495544" y="2607347"/>
            <a:ext cx="1481328" cy="384048"/>
          </a:xfrm>
          <a:prstGeom prst="roundRect">
            <a:avLst>
              <a:gd name="adj" fmla="val 14286"/>
            </a:avLst>
          </a:prstGeom>
          <a:solidFill>
            <a:srgbClr val="EDF2F8"/>
          </a:solidFill>
          <a:ln/>
        </p:spPr>
        <p:txBody>
          <a:bodyPr/>
          <a:lstStyle/>
          <a:p>
            <a:endParaRPr lang="it-IT"/>
          </a:p>
        </p:txBody>
      </p:sp>
      <p:sp>
        <p:nvSpPr>
          <p:cNvPr id="25" name="Text 22"/>
          <p:cNvSpPr/>
          <p:nvPr/>
        </p:nvSpPr>
        <p:spPr>
          <a:xfrm>
            <a:off x="5495544" y="2607347"/>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Liguria</a:t>
            </a:r>
            <a:endParaRPr lang="en-US" sz="950" dirty="0"/>
          </a:p>
        </p:txBody>
      </p:sp>
      <p:sp>
        <p:nvSpPr>
          <p:cNvPr id="26" name="Shape 23"/>
          <p:cNvSpPr/>
          <p:nvPr/>
        </p:nvSpPr>
        <p:spPr>
          <a:xfrm>
            <a:off x="7086600" y="2607347"/>
            <a:ext cx="1481328" cy="384048"/>
          </a:xfrm>
          <a:prstGeom prst="roundRect">
            <a:avLst>
              <a:gd name="adj" fmla="val 14286"/>
            </a:avLst>
          </a:prstGeom>
          <a:solidFill>
            <a:srgbClr val="EDF2F8"/>
          </a:solidFill>
          <a:ln/>
        </p:spPr>
        <p:txBody>
          <a:bodyPr/>
          <a:lstStyle/>
          <a:p>
            <a:endParaRPr lang="it-IT"/>
          </a:p>
        </p:txBody>
      </p:sp>
      <p:sp>
        <p:nvSpPr>
          <p:cNvPr id="27" name="Text 24"/>
          <p:cNvSpPr/>
          <p:nvPr/>
        </p:nvSpPr>
        <p:spPr>
          <a:xfrm>
            <a:off x="7086600" y="2607347"/>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Toscana</a:t>
            </a:r>
            <a:endParaRPr lang="en-US" sz="950" dirty="0"/>
          </a:p>
        </p:txBody>
      </p:sp>
      <p:sp>
        <p:nvSpPr>
          <p:cNvPr id="28" name="Shape 25"/>
          <p:cNvSpPr/>
          <p:nvPr/>
        </p:nvSpPr>
        <p:spPr>
          <a:xfrm>
            <a:off x="5495544" y="3101123"/>
            <a:ext cx="1481328" cy="384048"/>
          </a:xfrm>
          <a:prstGeom prst="roundRect">
            <a:avLst>
              <a:gd name="adj" fmla="val 14286"/>
            </a:avLst>
          </a:prstGeom>
          <a:solidFill>
            <a:srgbClr val="EDF2F8"/>
          </a:solidFill>
          <a:ln/>
        </p:spPr>
        <p:txBody>
          <a:bodyPr/>
          <a:lstStyle/>
          <a:p>
            <a:endParaRPr lang="it-IT"/>
          </a:p>
        </p:txBody>
      </p:sp>
      <p:sp>
        <p:nvSpPr>
          <p:cNvPr id="29" name="Text 26"/>
          <p:cNvSpPr/>
          <p:nvPr/>
        </p:nvSpPr>
        <p:spPr>
          <a:xfrm>
            <a:off x="5495544" y="3101123"/>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Abruzzo</a:t>
            </a:r>
            <a:endParaRPr lang="en-US" sz="950" dirty="0"/>
          </a:p>
        </p:txBody>
      </p:sp>
      <p:sp>
        <p:nvSpPr>
          <p:cNvPr id="30" name="Shape 27"/>
          <p:cNvSpPr/>
          <p:nvPr/>
        </p:nvSpPr>
        <p:spPr>
          <a:xfrm>
            <a:off x="7086600" y="3101123"/>
            <a:ext cx="1481328" cy="384048"/>
          </a:xfrm>
          <a:prstGeom prst="roundRect">
            <a:avLst>
              <a:gd name="adj" fmla="val 14286"/>
            </a:avLst>
          </a:prstGeom>
          <a:solidFill>
            <a:srgbClr val="EDF2F8"/>
          </a:solidFill>
          <a:ln/>
        </p:spPr>
        <p:txBody>
          <a:bodyPr/>
          <a:lstStyle/>
          <a:p>
            <a:endParaRPr lang="it-IT"/>
          </a:p>
        </p:txBody>
      </p:sp>
      <p:sp>
        <p:nvSpPr>
          <p:cNvPr id="31" name="Text 28"/>
          <p:cNvSpPr/>
          <p:nvPr/>
        </p:nvSpPr>
        <p:spPr>
          <a:xfrm>
            <a:off x="7086600" y="3101123"/>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Puglia</a:t>
            </a:r>
            <a:endParaRPr lang="en-US" sz="950" dirty="0"/>
          </a:p>
        </p:txBody>
      </p:sp>
      <p:sp>
        <p:nvSpPr>
          <p:cNvPr id="32" name="Shape 29"/>
          <p:cNvSpPr/>
          <p:nvPr/>
        </p:nvSpPr>
        <p:spPr>
          <a:xfrm>
            <a:off x="5495544" y="3594899"/>
            <a:ext cx="1481328" cy="384048"/>
          </a:xfrm>
          <a:prstGeom prst="roundRect">
            <a:avLst>
              <a:gd name="adj" fmla="val 14286"/>
            </a:avLst>
          </a:prstGeom>
          <a:solidFill>
            <a:srgbClr val="EDF2F8"/>
          </a:solidFill>
          <a:ln/>
        </p:spPr>
        <p:txBody>
          <a:bodyPr/>
          <a:lstStyle/>
          <a:p>
            <a:endParaRPr lang="it-IT"/>
          </a:p>
        </p:txBody>
      </p:sp>
      <p:sp>
        <p:nvSpPr>
          <p:cNvPr id="33" name="Text 30"/>
          <p:cNvSpPr/>
          <p:nvPr/>
        </p:nvSpPr>
        <p:spPr>
          <a:xfrm>
            <a:off x="5495544" y="3594899"/>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Sardegna</a:t>
            </a:r>
            <a:endParaRPr lang="en-US" sz="950" dirty="0"/>
          </a:p>
        </p:txBody>
      </p:sp>
      <p:sp>
        <p:nvSpPr>
          <p:cNvPr id="34" name="Shape 31"/>
          <p:cNvSpPr/>
          <p:nvPr/>
        </p:nvSpPr>
        <p:spPr>
          <a:xfrm>
            <a:off x="7086600" y="3594899"/>
            <a:ext cx="1481328" cy="384048"/>
          </a:xfrm>
          <a:prstGeom prst="roundRect">
            <a:avLst>
              <a:gd name="adj" fmla="val 14286"/>
            </a:avLst>
          </a:prstGeom>
          <a:solidFill>
            <a:srgbClr val="EDF2F8"/>
          </a:solidFill>
          <a:ln/>
        </p:spPr>
        <p:txBody>
          <a:bodyPr/>
          <a:lstStyle/>
          <a:p>
            <a:endParaRPr lang="it-IT"/>
          </a:p>
        </p:txBody>
      </p:sp>
      <p:sp>
        <p:nvSpPr>
          <p:cNvPr id="35" name="Text 32"/>
          <p:cNvSpPr/>
          <p:nvPr/>
        </p:nvSpPr>
        <p:spPr>
          <a:xfrm>
            <a:off x="7086600" y="3594899"/>
            <a:ext cx="1481328" cy="384048"/>
          </a:xfrm>
          <a:prstGeom prst="rect">
            <a:avLst/>
          </a:prstGeom>
          <a:noFill/>
          <a:ln/>
        </p:spPr>
        <p:txBody>
          <a:bodyPr wrap="square" lIns="0" tIns="0" rIns="0" bIns="0" rtlCol="0" anchor="ctr"/>
          <a:lstStyle/>
          <a:p>
            <a:pPr marL="0" indent="0" algn="ctr">
              <a:buNone/>
            </a:pPr>
            <a:r>
              <a:rPr lang="en-US" sz="950" b="1" dirty="0">
                <a:solidFill>
                  <a:srgbClr val="1C3A5E"/>
                </a:solidFill>
                <a:latin typeface="Calibri" pitchFamily="34" charset="0"/>
                <a:ea typeface="Calibri" pitchFamily="34" charset="-122"/>
                <a:cs typeface="Calibri" pitchFamily="34" charset="-120"/>
              </a:rPr>
              <a:t>Valle d'Aosta</a:t>
            </a:r>
            <a:endParaRPr lang="en-US" sz="950" dirty="0"/>
          </a:p>
        </p:txBody>
      </p:sp>
      <p:pic>
        <p:nvPicPr>
          <p:cNvPr id="37" name="Image 0" descr="assets/logo.png">
            <a:extLst>
              <a:ext uri="{FF2B5EF4-FFF2-40B4-BE49-F238E27FC236}">
                <a16:creationId xmlns:a16="http://schemas.microsoft.com/office/drawing/2014/main" id="{BD2AD978-39DA-AD54-BCFA-BA08BABFA0C4}"/>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IDENTITÀ</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nostra mission</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a:t>
            </a:r>
            <a:endParaRPr lang="en-US" sz="1000" dirty="0"/>
          </a:p>
        </p:txBody>
      </p:sp>
      <p:sp>
        <p:nvSpPr>
          <p:cNvPr id="7" name="Text 4"/>
          <p:cNvSpPr/>
          <p:nvPr/>
        </p:nvSpPr>
        <p:spPr>
          <a:xfrm>
            <a:off x="495919" y="1351353"/>
            <a:ext cx="3997234" cy="2377440"/>
          </a:xfrm>
          <a:prstGeom prst="rect">
            <a:avLst/>
          </a:prstGeom>
          <a:noFill/>
          <a:ln/>
        </p:spPr>
        <p:txBody>
          <a:bodyPr wrap="square" lIns="0" tIns="0" rIns="0" bIns="0" rtlCol="0" anchor="t"/>
          <a:lstStyle/>
          <a:p>
            <a:pPr algn="just"/>
            <a:r>
              <a:rPr lang="it-IT" sz="1200" b="1" dirty="0"/>
              <a:t>La cultura dell'assistenza è la nostra mission. Il nostro modo di stare al mondo.</a:t>
            </a:r>
            <a:endParaRPr lang="it-IT" sz="1200" dirty="0"/>
          </a:p>
          <a:p>
            <a:pPr algn="just"/>
            <a:r>
              <a:rPr lang="it-IT" sz="1200" dirty="0"/>
              <a:t>Per noi assistere significa </a:t>
            </a:r>
            <a:r>
              <a:rPr lang="it-IT" sz="1200" b="1" dirty="0"/>
              <a:t>prendersi cura a 360 gradi</a:t>
            </a:r>
            <a:r>
              <a:rPr lang="it-IT" sz="1200" dirty="0"/>
              <a:t>. Di chi accogliamo ogni giorno — </a:t>
            </a:r>
            <a:r>
              <a:rPr lang="it-IT" sz="1200" b="1" dirty="0"/>
              <a:t>anziani, minori, persone con disabilità</a:t>
            </a:r>
            <a:r>
              <a:rPr lang="it-IT" sz="1200" dirty="0"/>
              <a:t> — e dei loro bisogni, in ogni sfumatura. Ma anche di chi rende tutto questo possibile: i </a:t>
            </a:r>
            <a:r>
              <a:rPr lang="it-IT" sz="1200" b="1" dirty="0"/>
              <a:t>soci lavoratori</a:t>
            </a:r>
            <a:r>
              <a:rPr lang="it-IT" sz="1200" dirty="0"/>
              <a:t> e il </a:t>
            </a:r>
            <a:r>
              <a:rPr lang="it-IT" sz="1200" b="1" dirty="0"/>
              <a:t>personale dipendente</a:t>
            </a:r>
            <a:r>
              <a:rPr lang="it-IT" sz="1200" dirty="0"/>
              <a:t>, patrimonio insostituibile e vero cuore pulsante della Cooperativa. E, naturalmente, degli </a:t>
            </a:r>
            <a:r>
              <a:rPr lang="it-IT" sz="1200" b="1" dirty="0"/>
              <a:t>enti committenti</a:t>
            </a:r>
            <a:r>
              <a:rPr lang="it-IT" sz="1200" dirty="0"/>
              <a:t>, con cui costruiamo relazioni di fiducia solide e durature.</a:t>
            </a:r>
          </a:p>
          <a:p>
            <a:pPr algn="just"/>
            <a:r>
              <a:rPr lang="it-IT" sz="1200" dirty="0"/>
              <a:t>Perché tutti i nostri servizi, per quanto diversi, parlano la stessa lingua e condividono lo stesso denominatore comune: </a:t>
            </a:r>
            <a:r>
              <a:rPr lang="it-IT" sz="1200" b="1" dirty="0"/>
              <a:t>l'attenzione e la cura della persona</a:t>
            </a:r>
            <a:r>
              <a:rPr lang="it-IT" sz="1200" dirty="0"/>
              <a:t>.</a:t>
            </a:r>
          </a:p>
          <a:p>
            <a:pPr algn="just"/>
            <a:r>
              <a:rPr lang="it-IT" sz="1200" b="1" dirty="0"/>
              <a:t>Sempre. In ogni gesto, in ogni scelta, in ogni giorno.</a:t>
            </a:r>
            <a:endParaRPr lang="it-IT" sz="1200" dirty="0"/>
          </a:p>
        </p:txBody>
      </p:sp>
      <p:pic>
        <p:nvPicPr>
          <p:cNvPr id="8" name="Image 1" descr="preencoded.png"/>
          <p:cNvPicPr>
            <a:picLocks noChangeAspect="1"/>
          </p:cNvPicPr>
          <p:nvPr/>
        </p:nvPicPr>
        <p:blipFill>
          <a:blip r:embed="rId3"/>
          <a:stretch>
            <a:fillRect/>
          </a:stretch>
        </p:blipFill>
        <p:spPr>
          <a:xfrm>
            <a:off x="502920" y="3950208"/>
            <a:ext cx="274320" cy="274320"/>
          </a:xfrm>
          <a:prstGeom prst="rect">
            <a:avLst/>
          </a:prstGeom>
        </p:spPr>
      </p:pic>
      <p:sp>
        <p:nvSpPr>
          <p:cNvPr id="9" name="Text 5"/>
          <p:cNvSpPr/>
          <p:nvPr/>
        </p:nvSpPr>
        <p:spPr>
          <a:xfrm>
            <a:off x="914400" y="3931920"/>
            <a:ext cx="7680960" cy="640080"/>
          </a:xfrm>
          <a:prstGeom prst="rect">
            <a:avLst/>
          </a:prstGeom>
          <a:noFill/>
          <a:ln/>
        </p:spPr>
        <p:txBody>
          <a:bodyPr wrap="square" lIns="0" tIns="0" rIns="0" bIns="0" rtlCol="0" anchor="ctr"/>
          <a:lstStyle/>
          <a:p>
            <a:pPr marL="0" indent="0">
              <a:lnSpc>
                <a:spcPct val="105000"/>
              </a:lnSpc>
              <a:buNone/>
            </a:pPr>
            <a:r>
              <a:rPr lang="en-US" sz="1400" i="1" dirty="0">
                <a:solidFill>
                  <a:srgbClr val="1C3A5E"/>
                </a:solidFill>
                <a:latin typeface="Cambria" pitchFamily="34" charset="0"/>
                <a:ea typeface="Cambria" pitchFamily="34" charset="-122"/>
                <a:cs typeface="Cambria" pitchFamily="34" charset="-120"/>
              </a:rPr>
              <a:t>Nulla viene lasciato al caso: ogni servizio è umanizzato perché tutti ci sentiamo “come a casa”.</a:t>
            </a:r>
            <a:endParaRPr lang="en-US" sz="1400" dirty="0"/>
          </a:p>
        </p:txBody>
      </p:sp>
      <p:sp>
        <p:nvSpPr>
          <p:cNvPr id="10" name="Shape 6"/>
          <p:cNvSpPr/>
          <p:nvPr/>
        </p:nvSpPr>
        <p:spPr>
          <a:xfrm>
            <a:off x="6304135" y="1312817"/>
            <a:ext cx="1133856" cy="1133856"/>
          </a:xfrm>
          <a:prstGeom prst="ellipse">
            <a:avLst/>
          </a:prstGeom>
          <a:solidFill>
            <a:srgbClr val="1C3A5E"/>
          </a:solidFill>
          <a:ln/>
          <a:effectLst>
            <a:outerShdw blurRad="114300" dist="38100" dir="5400000" algn="bl" rotWithShape="0">
              <a:srgbClr val="1C3A5E">
                <a:alpha val="20000"/>
              </a:srgbClr>
            </a:outerShdw>
          </a:effectLst>
        </p:spPr>
        <p:txBody>
          <a:bodyPr/>
          <a:lstStyle/>
          <a:p>
            <a:endParaRPr lang="it-IT"/>
          </a:p>
        </p:txBody>
      </p:sp>
      <p:sp>
        <p:nvSpPr>
          <p:cNvPr id="11" name="Text 7"/>
          <p:cNvSpPr/>
          <p:nvPr/>
        </p:nvSpPr>
        <p:spPr>
          <a:xfrm>
            <a:off x="6304135" y="1312817"/>
            <a:ext cx="1133856" cy="113385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UTENTE</a:t>
            </a:r>
            <a:endParaRPr lang="en-US" sz="1200" dirty="0"/>
          </a:p>
        </p:txBody>
      </p:sp>
      <p:sp>
        <p:nvSpPr>
          <p:cNvPr id="12" name="Shape 8"/>
          <p:cNvSpPr/>
          <p:nvPr/>
        </p:nvSpPr>
        <p:spPr>
          <a:xfrm>
            <a:off x="5334871" y="663593"/>
            <a:ext cx="603504" cy="603504"/>
          </a:xfrm>
          <a:prstGeom prst="ellipse">
            <a:avLst/>
          </a:prstGeom>
          <a:solidFill>
            <a:srgbClr val="F7EFDD"/>
          </a:solidFill>
          <a:ln/>
        </p:spPr>
        <p:txBody>
          <a:bodyPr/>
          <a:lstStyle/>
          <a:p>
            <a:endParaRPr lang="it-IT"/>
          </a:p>
        </p:txBody>
      </p:sp>
      <p:pic>
        <p:nvPicPr>
          <p:cNvPr id="13" name="Image 2" descr="preencoded.png"/>
          <p:cNvPicPr>
            <a:picLocks noChangeAspect="1"/>
          </p:cNvPicPr>
          <p:nvPr/>
        </p:nvPicPr>
        <p:blipFill>
          <a:blip r:embed="rId4"/>
          <a:stretch>
            <a:fillRect/>
          </a:stretch>
        </p:blipFill>
        <p:spPr>
          <a:xfrm>
            <a:off x="5503852" y="832574"/>
            <a:ext cx="265542" cy="265542"/>
          </a:xfrm>
          <a:prstGeom prst="rect">
            <a:avLst/>
          </a:prstGeom>
        </p:spPr>
      </p:pic>
      <p:sp>
        <p:nvSpPr>
          <p:cNvPr id="14" name="Text 9"/>
          <p:cNvSpPr/>
          <p:nvPr/>
        </p:nvSpPr>
        <p:spPr>
          <a:xfrm>
            <a:off x="4859383" y="1294529"/>
            <a:ext cx="1554480" cy="457200"/>
          </a:xfrm>
          <a:prstGeom prst="rect">
            <a:avLst/>
          </a:prstGeom>
          <a:noFill/>
          <a:ln/>
        </p:spPr>
        <p:txBody>
          <a:bodyPr wrap="square" lIns="0" tIns="0" rIns="0" bIns="0" rtlCol="0" anchor="t"/>
          <a:lstStyle/>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Assistenza</a:t>
            </a:r>
            <a:endParaRPr lang="en-US" sz="850" dirty="0"/>
          </a:p>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individualizzata</a:t>
            </a:r>
            <a:endParaRPr lang="en-US" sz="850" dirty="0"/>
          </a:p>
        </p:txBody>
      </p:sp>
      <p:sp>
        <p:nvSpPr>
          <p:cNvPr id="15" name="Shape 10"/>
          <p:cNvSpPr/>
          <p:nvPr/>
        </p:nvSpPr>
        <p:spPr>
          <a:xfrm>
            <a:off x="7803751" y="663593"/>
            <a:ext cx="603504" cy="603504"/>
          </a:xfrm>
          <a:prstGeom prst="ellipse">
            <a:avLst/>
          </a:prstGeom>
          <a:solidFill>
            <a:srgbClr val="E7F0EE"/>
          </a:solidFill>
          <a:ln/>
        </p:spPr>
        <p:txBody>
          <a:bodyPr/>
          <a:lstStyle/>
          <a:p>
            <a:endParaRPr lang="it-IT"/>
          </a:p>
        </p:txBody>
      </p:sp>
      <p:pic>
        <p:nvPicPr>
          <p:cNvPr id="16" name="Image 3" descr="preencoded.png"/>
          <p:cNvPicPr>
            <a:picLocks noChangeAspect="1"/>
          </p:cNvPicPr>
          <p:nvPr/>
        </p:nvPicPr>
        <p:blipFill>
          <a:blip r:embed="rId5"/>
          <a:stretch>
            <a:fillRect/>
          </a:stretch>
        </p:blipFill>
        <p:spPr>
          <a:xfrm>
            <a:off x="7972732" y="832574"/>
            <a:ext cx="265542" cy="265542"/>
          </a:xfrm>
          <a:prstGeom prst="rect">
            <a:avLst/>
          </a:prstGeom>
        </p:spPr>
      </p:pic>
      <p:sp>
        <p:nvSpPr>
          <p:cNvPr id="17" name="Text 11"/>
          <p:cNvSpPr/>
          <p:nvPr/>
        </p:nvSpPr>
        <p:spPr>
          <a:xfrm>
            <a:off x="7328263" y="1294529"/>
            <a:ext cx="1554480" cy="457200"/>
          </a:xfrm>
          <a:prstGeom prst="rect">
            <a:avLst/>
          </a:prstGeom>
          <a:noFill/>
          <a:ln/>
        </p:spPr>
        <p:txBody>
          <a:bodyPr wrap="square" lIns="0" tIns="0" rIns="0" bIns="0" rtlCol="0" anchor="t"/>
          <a:lstStyle/>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Famiglia</a:t>
            </a:r>
            <a:endParaRPr lang="en-US" sz="850" dirty="0"/>
          </a:p>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e rete</a:t>
            </a:r>
            <a:endParaRPr lang="en-US" sz="850" dirty="0"/>
          </a:p>
        </p:txBody>
      </p:sp>
      <p:sp>
        <p:nvSpPr>
          <p:cNvPr id="18" name="Shape 12"/>
          <p:cNvSpPr/>
          <p:nvPr/>
        </p:nvSpPr>
        <p:spPr>
          <a:xfrm>
            <a:off x="5334871" y="2492393"/>
            <a:ext cx="603504" cy="603504"/>
          </a:xfrm>
          <a:prstGeom prst="ellipse">
            <a:avLst/>
          </a:prstGeom>
          <a:solidFill>
            <a:srgbClr val="E7F0EE"/>
          </a:solidFill>
          <a:ln/>
        </p:spPr>
        <p:txBody>
          <a:bodyPr/>
          <a:lstStyle/>
          <a:p>
            <a:endParaRPr lang="it-IT"/>
          </a:p>
        </p:txBody>
      </p:sp>
      <p:pic>
        <p:nvPicPr>
          <p:cNvPr id="19" name="Image 4" descr="preencoded.png"/>
          <p:cNvPicPr>
            <a:picLocks noChangeAspect="1"/>
          </p:cNvPicPr>
          <p:nvPr/>
        </p:nvPicPr>
        <p:blipFill>
          <a:blip r:embed="rId6"/>
          <a:stretch>
            <a:fillRect/>
          </a:stretch>
        </p:blipFill>
        <p:spPr>
          <a:xfrm>
            <a:off x="5503852" y="2661374"/>
            <a:ext cx="265542" cy="265542"/>
          </a:xfrm>
          <a:prstGeom prst="rect">
            <a:avLst/>
          </a:prstGeom>
        </p:spPr>
      </p:pic>
      <p:sp>
        <p:nvSpPr>
          <p:cNvPr id="20" name="Text 13"/>
          <p:cNvSpPr/>
          <p:nvPr/>
        </p:nvSpPr>
        <p:spPr>
          <a:xfrm>
            <a:off x="4859383" y="3209544"/>
            <a:ext cx="1554480" cy="457200"/>
          </a:xfrm>
          <a:prstGeom prst="rect">
            <a:avLst/>
          </a:prstGeom>
          <a:noFill/>
          <a:ln/>
        </p:spPr>
        <p:txBody>
          <a:bodyPr wrap="square" lIns="0" tIns="0" rIns="0" bIns="0" rtlCol="0" anchor="t"/>
          <a:lstStyle/>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Umanizzazione</a:t>
            </a:r>
            <a:endParaRPr lang="en-US" sz="850" dirty="0"/>
          </a:p>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delle cure</a:t>
            </a:r>
            <a:endParaRPr lang="en-US" sz="850" dirty="0"/>
          </a:p>
        </p:txBody>
      </p:sp>
      <p:sp>
        <p:nvSpPr>
          <p:cNvPr id="21" name="Shape 14"/>
          <p:cNvSpPr/>
          <p:nvPr/>
        </p:nvSpPr>
        <p:spPr>
          <a:xfrm>
            <a:off x="7803751" y="2492393"/>
            <a:ext cx="603504" cy="603504"/>
          </a:xfrm>
          <a:prstGeom prst="ellipse">
            <a:avLst/>
          </a:prstGeom>
          <a:solidFill>
            <a:srgbClr val="F7EFDD"/>
          </a:solidFill>
          <a:ln/>
        </p:spPr>
        <p:txBody>
          <a:bodyPr/>
          <a:lstStyle/>
          <a:p>
            <a:endParaRPr lang="it-IT"/>
          </a:p>
        </p:txBody>
      </p:sp>
      <p:pic>
        <p:nvPicPr>
          <p:cNvPr id="22" name="Image 5" descr="preencoded.png"/>
          <p:cNvPicPr>
            <a:picLocks noChangeAspect="1"/>
          </p:cNvPicPr>
          <p:nvPr/>
        </p:nvPicPr>
        <p:blipFill>
          <a:blip r:embed="rId7"/>
          <a:stretch>
            <a:fillRect/>
          </a:stretch>
        </p:blipFill>
        <p:spPr>
          <a:xfrm>
            <a:off x="7972732" y="2661374"/>
            <a:ext cx="265542" cy="265542"/>
          </a:xfrm>
          <a:prstGeom prst="rect">
            <a:avLst/>
          </a:prstGeom>
        </p:spPr>
      </p:pic>
      <p:sp>
        <p:nvSpPr>
          <p:cNvPr id="23" name="Text 15"/>
          <p:cNvSpPr/>
          <p:nvPr/>
        </p:nvSpPr>
        <p:spPr>
          <a:xfrm>
            <a:off x="7328263" y="3209544"/>
            <a:ext cx="1554480" cy="457200"/>
          </a:xfrm>
          <a:prstGeom prst="rect">
            <a:avLst/>
          </a:prstGeom>
          <a:noFill/>
          <a:ln/>
        </p:spPr>
        <p:txBody>
          <a:bodyPr wrap="square" lIns="0" tIns="0" rIns="0" bIns="0" rtlCol="0" anchor="t"/>
          <a:lstStyle/>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Politiche</a:t>
            </a:r>
            <a:endParaRPr lang="en-US" sz="850" dirty="0"/>
          </a:p>
          <a:p>
            <a:pPr marL="0" indent="0" algn="ctr">
              <a:lnSpc>
                <a:spcPct val="95000"/>
              </a:lnSpc>
              <a:buNone/>
            </a:pPr>
            <a:r>
              <a:rPr lang="en-US" sz="850" dirty="0">
                <a:solidFill>
                  <a:srgbClr val="24303C"/>
                </a:solidFill>
                <a:latin typeface="Calibri" pitchFamily="34" charset="0"/>
                <a:ea typeface="Calibri" pitchFamily="34" charset="-122"/>
                <a:cs typeface="Calibri" pitchFamily="34" charset="-120"/>
              </a:rPr>
              <a:t>assistenziali</a:t>
            </a:r>
            <a:endParaRPr lang="en-US" sz="850" dirty="0"/>
          </a:p>
        </p:txBody>
      </p:sp>
      <p:pic>
        <p:nvPicPr>
          <p:cNvPr id="25" name="Image 0" descr="assets/logo.png">
            <a:extLst>
              <a:ext uri="{FF2B5EF4-FFF2-40B4-BE49-F238E27FC236}">
                <a16:creationId xmlns:a16="http://schemas.microsoft.com/office/drawing/2014/main" id="{ACCDDBA7-0114-5E0C-9073-EFE2D1891CB2}"/>
              </a:ext>
            </a:extLst>
          </p:cNvPr>
          <p:cNvPicPr>
            <a:picLocks noChangeAspect="1"/>
          </p:cNvPicPr>
          <p:nvPr/>
        </p:nvPicPr>
        <p:blipFill>
          <a:blip r:embed="rId8"/>
          <a:srcRect/>
          <a:stretch/>
        </p:blipFill>
        <p:spPr>
          <a:xfrm>
            <a:off x="502920" y="4576572"/>
            <a:ext cx="1018903" cy="3657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IDENTITÀ</a:t>
            </a:r>
            <a:endParaRPr lang="en-US" sz="1100" dirty="0"/>
          </a:p>
        </p:txBody>
      </p:sp>
      <p:sp>
        <p:nvSpPr>
          <p:cNvPr id="4" name="Text 2"/>
          <p:cNvSpPr/>
          <p:nvPr/>
        </p:nvSpPr>
        <p:spPr>
          <a:xfrm>
            <a:off x="502920" y="676656"/>
            <a:ext cx="8138160" cy="479407"/>
          </a:xfrm>
          <a:prstGeom prst="rect">
            <a:avLst/>
          </a:prstGeom>
          <a:noFill/>
          <a:ln/>
        </p:spPr>
        <p:txBody>
          <a:bodyPr wrap="square" lIns="0" tIns="0" rIns="0" bIns="0" rtlCol="0" anchor="t"/>
          <a:lstStyle/>
          <a:p>
            <a:r>
              <a:rPr lang="en-US" sz="2700" b="1" dirty="0">
                <a:solidFill>
                  <a:srgbClr val="1C3A5E"/>
                </a:solidFill>
                <a:latin typeface="Cambria" pitchFamily="34" charset="0"/>
                <a:ea typeface="Cambria" pitchFamily="34" charset="-122"/>
                <a:cs typeface="Cambria" pitchFamily="34" charset="-120"/>
              </a:rPr>
              <a:t>La nostra mission                                   </a:t>
            </a:r>
            <a:r>
              <a:rPr lang="en-US" sz="1400" b="1" dirty="0" err="1">
                <a:solidFill>
                  <a:srgbClr val="1C3A5E"/>
                </a:solidFill>
                <a:latin typeface="Cambria" pitchFamily="34" charset="0"/>
                <a:ea typeface="Cambria" pitchFamily="34" charset="-122"/>
                <a:cs typeface="Cambria" pitchFamily="34" charset="-120"/>
              </a:rPr>
              <a:t>prendersi</a:t>
            </a:r>
            <a:r>
              <a:rPr lang="en-US" sz="1400" b="1" dirty="0">
                <a:solidFill>
                  <a:srgbClr val="1C3A5E"/>
                </a:solidFill>
                <a:latin typeface="Cambria" pitchFamily="34" charset="0"/>
                <a:ea typeface="Cambria" pitchFamily="34" charset="-122"/>
                <a:cs typeface="Cambria" pitchFamily="34" charset="-120"/>
              </a:rPr>
              <a:t> cura, </a:t>
            </a:r>
            <a:r>
              <a:rPr lang="en-US" sz="1400" b="1" dirty="0" err="1">
                <a:solidFill>
                  <a:srgbClr val="1C3A5E"/>
                </a:solidFill>
                <a:latin typeface="Cambria" pitchFamily="34" charset="0"/>
                <a:ea typeface="Cambria" pitchFamily="34" charset="-122"/>
                <a:cs typeface="Cambria" pitchFamily="34" charset="-120"/>
              </a:rPr>
              <a:t>davvero</a:t>
            </a:r>
            <a:r>
              <a:rPr lang="en-US" sz="1400" b="1" dirty="0">
                <a:solidFill>
                  <a:srgbClr val="1C3A5E"/>
                </a:solidFill>
                <a:latin typeface="Cambria" pitchFamily="34" charset="0"/>
                <a:ea typeface="Cambria" pitchFamily="34" charset="-122"/>
                <a:cs typeface="Cambria" pitchFamily="34" charset="-120"/>
              </a:rPr>
              <a:t>!</a:t>
            </a:r>
            <a:endParaRPr lang="en-US" sz="2700" b="1" dirty="0">
              <a:solidFill>
                <a:srgbClr val="1C3A5E"/>
              </a:solidFill>
              <a:latin typeface="Cambria" pitchFamily="34" charset="0"/>
              <a:ea typeface="Cambria" pitchFamily="34" charset="-122"/>
              <a:cs typeface="Cambria" pitchFamily="34" charset="-120"/>
            </a:endParaRPr>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a:t>
            </a:r>
            <a:endParaRPr lang="en-US" sz="1000" dirty="0"/>
          </a:p>
        </p:txBody>
      </p:sp>
      <p:sp>
        <p:nvSpPr>
          <p:cNvPr id="7" name="Text 4"/>
          <p:cNvSpPr/>
          <p:nvPr/>
        </p:nvSpPr>
        <p:spPr>
          <a:xfrm>
            <a:off x="502920" y="1463040"/>
            <a:ext cx="8138160" cy="3108960"/>
          </a:xfrm>
          <a:prstGeom prst="rect">
            <a:avLst/>
          </a:prstGeom>
          <a:noFill/>
          <a:ln/>
        </p:spPr>
        <p:txBody>
          <a:bodyPr wrap="square" lIns="0" tIns="0" rIns="0" bIns="0" rtlCol="0" anchor="t"/>
          <a:lstStyle/>
          <a:p>
            <a:pPr algn="just"/>
            <a:r>
              <a:rPr lang="it-IT" sz="1200" dirty="0"/>
              <a:t>Offrire servizi eccellenti non è un punto d'arrivo, ma il nostro punto di partenza. Ogni giorno lavoriamo per fare di più e per farlo meglio, mettendo al centro ciò che conta davvero: </a:t>
            </a:r>
            <a:r>
              <a:rPr lang="it-IT" sz="1200" b="1" dirty="0"/>
              <a:t>le persone</a:t>
            </a:r>
            <a:r>
              <a:rPr lang="it-IT" sz="1200" dirty="0"/>
              <a:t>.</a:t>
            </a:r>
          </a:p>
          <a:p>
            <a:pPr algn="just"/>
            <a:endParaRPr lang="it-IT" sz="1200" dirty="0"/>
          </a:p>
          <a:p>
            <a:pPr algn="just"/>
            <a:r>
              <a:rPr lang="it-IT" sz="1200" dirty="0"/>
              <a:t>Per questo investiamo con convinzione in </a:t>
            </a:r>
            <a:r>
              <a:rPr lang="it-IT" sz="1200" b="1" dirty="0"/>
              <a:t>ricerca, progettazione e formazione</a:t>
            </a:r>
            <a:r>
              <a:rPr lang="it-IT" sz="1200" dirty="0"/>
              <a:t>. Perché crediamo che un servizio di qualità nasca da competenze solide, da uno sguardo sempre rivolto all'innovazione e da un personale altamente qualificato, capace di ascoltare e di rispondere ai bisogni reali di chi ci sceglie.</a:t>
            </a:r>
          </a:p>
          <a:p>
            <a:pPr algn="just"/>
            <a:endParaRPr lang="it-IT" sz="1200" dirty="0"/>
          </a:p>
          <a:p>
            <a:pPr algn="just"/>
            <a:r>
              <a:rPr lang="it-IT" sz="1200" dirty="0"/>
              <a:t>Ma la vera differenza la fa il </a:t>
            </a:r>
            <a:r>
              <a:rPr lang="it-IT" sz="1200" b="1" dirty="0"/>
              <a:t>legame con il territorio</a:t>
            </a:r>
            <a:r>
              <a:rPr lang="it-IT" sz="1200" dirty="0"/>
              <a:t>. La collaborazione è la nostra forza: lavoriamo in rete — con dinamicità, flessibilità ed efficienza — per garantire una presa in carico globale, che non si ferma al singolo bisogno, ma abbraccia la persona nella sua interezza. Compreso il bisogno, spesso dimenticato, di socializzare, di sentirsi parte di una comunità.</a:t>
            </a:r>
          </a:p>
          <a:p>
            <a:pPr algn="just"/>
            <a:r>
              <a:rPr lang="it-IT" sz="1200" dirty="0"/>
              <a:t>Famiglie, volontariato e servizi territoriali non sono semplici interlocutori: sono i nostri </a:t>
            </a:r>
            <a:r>
              <a:rPr lang="it-IT" sz="1200" b="1" dirty="0"/>
              <a:t>alleati</a:t>
            </a:r>
            <a:r>
              <a:rPr lang="it-IT" sz="1200" dirty="0"/>
              <a:t>. Con loro costruiamo ogni giorno un ponte tra ciò che avviene all'interno del servizio e la vita di tutti i giorni. Perché nessuno deve sentirsi solo, e ogni percorso di cura è, prima di tutto, un percorso condiviso.</a:t>
            </a:r>
          </a:p>
          <a:p>
            <a:pPr algn="just"/>
            <a:endParaRPr lang="it-IT" sz="1200" dirty="0"/>
          </a:p>
          <a:p>
            <a:pPr algn="just"/>
            <a:r>
              <a:rPr lang="it-IT" sz="1200" b="1" dirty="0"/>
              <a:t>Perché il vero benessere nasce dall'incontro. E prendersi cura significa camminare insieme.</a:t>
            </a:r>
            <a:endParaRPr lang="it-IT" sz="1200" dirty="0"/>
          </a:p>
        </p:txBody>
      </p:sp>
      <p:pic>
        <p:nvPicPr>
          <p:cNvPr id="9" name="Image 0" descr="assets/logo.png">
            <a:extLst>
              <a:ext uri="{FF2B5EF4-FFF2-40B4-BE49-F238E27FC236}">
                <a16:creationId xmlns:a16="http://schemas.microsoft.com/office/drawing/2014/main" id="{18CBBF6B-6968-4601-9DA5-6FB54EEC1DB0}"/>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IDENTITÀ</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 linee guida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9</a:t>
            </a:r>
            <a:endParaRPr lang="en-US" sz="1000" dirty="0"/>
          </a:p>
        </p:txBody>
      </p:sp>
      <p:sp>
        <p:nvSpPr>
          <p:cNvPr id="7" name="Text 4"/>
          <p:cNvSpPr/>
          <p:nvPr/>
        </p:nvSpPr>
        <p:spPr>
          <a:xfrm>
            <a:off x="502920" y="1554480"/>
            <a:ext cx="8138160" cy="3108960"/>
          </a:xfrm>
          <a:prstGeom prst="rect">
            <a:avLst/>
          </a:prstGeom>
          <a:noFill/>
          <a:ln/>
        </p:spPr>
        <p:txBody>
          <a:bodyPr wrap="square" lIns="0" tIns="0" rIns="0" bIns="0" rtlCol="0" anchor="t"/>
          <a:lstStyle/>
          <a:p>
            <a:pPr marL="203200" indent="-203200">
              <a:lnSpc>
                <a:spcPct val="105000"/>
              </a:lnSpc>
              <a:spcAft>
                <a:spcPts val="900"/>
              </a:spcAft>
              <a:buSzPct val="100000"/>
              <a:buChar char="•"/>
            </a:pPr>
            <a:r>
              <a:rPr lang="en-US" sz="1250" b="1" dirty="0">
                <a:solidFill>
                  <a:srgbClr val="1C3A5E"/>
                </a:solidFill>
                <a:latin typeface="Calibri" pitchFamily="34" charset="0"/>
                <a:ea typeface="Calibri" pitchFamily="34" charset="-122"/>
                <a:cs typeface="Calibri" pitchFamily="34" charset="-120"/>
              </a:rPr>
              <a:t>Centralità dell'utente —  </a:t>
            </a:r>
            <a:r>
              <a:rPr lang="en-US" sz="1250" dirty="0">
                <a:solidFill>
                  <a:srgbClr val="24303C"/>
                </a:solidFill>
                <a:latin typeface="Calibri" pitchFamily="34" charset="0"/>
                <a:ea typeface="Calibri" pitchFamily="34" charset="-122"/>
                <a:cs typeface="Calibri" pitchFamily="34" charset="-120"/>
              </a:rPr>
              <a:t>attenzione ai bisogni individuali, tutela della dignità e rispetto dell'autonomia.</a:t>
            </a:r>
            <a:endParaRPr lang="en-US" sz="1250" dirty="0"/>
          </a:p>
          <a:p>
            <a:pPr marL="203200" indent="-203200">
              <a:lnSpc>
                <a:spcPct val="105000"/>
              </a:lnSpc>
              <a:spcAft>
                <a:spcPts val="900"/>
              </a:spcAft>
              <a:buSzPct val="100000"/>
              <a:buChar char="•"/>
            </a:pPr>
            <a:r>
              <a:rPr lang="en-US" sz="1250" b="1" dirty="0">
                <a:solidFill>
                  <a:srgbClr val="1C3A5E"/>
                </a:solidFill>
                <a:latin typeface="Calibri" pitchFamily="34" charset="0"/>
                <a:ea typeface="Calibri" pitchFamily="34" charset="-122"/>
                <a:cs typeface="Calibri" pitchFamily="34" charset="-120"/>
              </a:rPr>
              <a:t>Eguaglianza e imparzialità —  </a:t>
            </a:r>
            <a:r>
              <a:rPr lang="en-US" sz="1250" dirty="0">
                <a:solidFill>
                  <a:srgbClr val="24303C"/>
                </a:solidFill>
                <a:latin typeface="Calibri" pitchFamily="34" charset="0"/>
                <a:ea typeface="Calibri" pitchFamily="34" charset="-122"/>
                <a:cs typeface="Calibri" pitchFamily="34" charset="-120"/>
              </a:rPr>
              <a:t>nella presa in carico e nell'erogazione del servizio.</a:t>
            </a:r>
            <a:endParaRPr lang="en-US" sz="1250" dirty="0"/>
          </a:p>
          <a:p>
            <a:pPr marL="203200" indent="-203200">
              <a:lnSpc>
                <a:spcPct val="105000"/>
              </a:lnSpc>
              <a:spcAft>
                <a:spcPts val="900"/>
              </a:spcAft>
              <a:buSzPct val="100000"/>
              <a:buChar char="•"/>
            </a:pPr>
            <a:r>
              <a:rPr lang="en-US" sz="1250" b="1" dirty="0">
                <a:solidFill>
                  <a:srgbClr val="1C3A5E"/>
                </a:solidFill>
                <a:latin typeface="Calibri" pitchFamily="34" charset="0"/>
                <a:ea typeface="Calibri" pitchFamily="34" charset="-122"/>
                <a:cs typeface="Calibri" pitchFamily="34" charset="-120"/>
              </a:rPr>
              <a:t>Partecipazione —  </a:t>
            </a:r>
            <a:r>
              <a:rPr lang="en-US" sz="1250" dirty="0">
                <a:solidFill>
                  <a:srgbClr val="24303C"/>
                </a:solidFill>
                <a:latin typeface="Calibri" pitchFamily="34" charset="0"/>
                <a:ea typeface="Calibri" pitchFamily="34" charset="-122"/>
                <a:cs typeface="Calibri" pitchFamily="34" charset="-120"/>
              </a:rPr>
              <a:t>ogni osservazione degli utenti è un contributo al miglioramento.</a:t>
            </a:r>
            <a:endParaRPr lang="en-US" sz="1250" dirty="0"/>
          </a:p>
          <a:p>
            <a:pPr marL="203200" indent="-203200">
              <a:lnSpc>
                <a:spcPct val="105000"/>
              </a:lnSpc>
              <a:spcAft>
                <a:spcPts val="900"/>
              </a:spcAft>
              <a:buSzPct val="100000"/>
              <a:buChar char="•"/>
            </a:pPr>
            <a:r>
              <a:rPr lang="en-US" sz="1250" b="1" dirty="0">
                <a:solidFill>
                  <a:srgbClr val="1C3A5E"/>
                </a:solidFill>
                <a:latin typeface="Calibri" pitchFamily="34" charset="0"/>
                <a:ea typeface="Calibri" pitchFamily="34" charset="-122"/>
                <a:cs typeface="Calibri" pitchFamily="34" charset="-120"/>
              </a:rPr>
              <a:t>Continuità —  </a:t>
            </a:r>
            <a:r>
              <a:rPr lang="en-US" sz="1250" dirty="0">
                <a:solidFill>
                  <a:srgbClr val="24303C"/>
                </a:solidFill>
                <a:latin typeface="Calibri" pitchFamily="34" charset="0"/>
                <a:ea typeface="Calibri" pitchFamily="34" charset="-122"/>
                <a:cs typeface="Calibri" pitchFamily="34" charset="-120"/>
              </a:rPr>
              <a:t>strategie di prevenzione del turnover per un servizio regolare.</a:t>
            </a:r>
            <a:endParaRPr lang="en-US" sz="1250" dirty="0"/>
          </a:p>
          <a:p>
            <a:pPr marL="203200" indent="-203200">
              <a:lnSpc>
                <a:spcPct val="105000"/>
              </a:lnSpc>
              <a:spcAft>
                <a:spcPts val="900"/>
              </a:spcAft>
              <a:buSzPct val="100000"/>
              <a:buChar char="•"/>
            </a:pPr>
            <a:r>
              <a:rPr lang="en-US" sz="1250" b="1" dirty="0">
                <a:solidFill>
                  <a:srgbClr val="1C3A5E"/>
                </a:solidFill>
                <a:latin typeface="Calibri" pitchFamily="34" charset="0"/>
                <a:ea typeface="Calibri" pitchFamily="34" charset="-122"/>
                <a:cs typeface="Calibri" pitchFamily="34" charset="-120"/>
              </a:rPr>
              <a:t>Efficienza ed efficacia —  </a:t>
            </a:r>
            <a:r>
              <a:rPr lang="en-US" sz="1250" dirty="0">
                <a:solidFill>
                  <a:srgbClr val="24303C"/>
                </a:solidFill>
                <a:latin typeface="Calibri" pitchFamily="34" charset="0"/>
                <a:ea typeface="Calibri" pitchFamily="34" charset="-122"/>
                <a:cs typeface="Calibri" pitchFamily="34" charset="-120"/>
              </a:rPr>
              <a:t>orientamento costante al miglioramento continuo e alla qualità.</a:t>
            </a:r>
            <a:endParaRPr lang="en-US" sz="1250" dirty="0"/>
          </a:p>
          <a:p>
            <a:pPr marL="203200" indent="-203200">
              <a:lnSpc>
                <a:spcPct val="105000"/>
              </a:lnSpc>
              <a:spcAft>
                <a:spcPts val="900"/>
              </a:spcAft>
              <a:buSzPct val="100000"/>
              <a:buChar char="•"/>
            </a:pPr>
            <a:r>
              <a:rPr lang="en-US" sz="1250" b="1" dirty="0">
                <a:solidFill>
                  <a:srgbClr val="1C3A5E"/>
                </a:solidFill>
                <a:latin typeface="Calibri" pitchFamily="34" charset="0"/>
                <a:ea typeface="Calibri" pitchFamily="34" charset="-122"/>
                <a:cs typeface="Calibri" pitchFamily="34" charset="-120"/>
              </a:rPr>
              <a:t>Correttezza —  </a:t>
            </a:r>
            <a:r>
              <a:rPr lang="en-US" sz="1250" dirty="0">
                <a:solidFill>
                  <a:srgbClr val="24303C"/>
                </a:solidFill>
                <a:latin typeface="Calibri" pitchFamily="34" charset="0"/>
                <a:ea typeface="Calibri" pitchFamily="34" charset="-122"/>
                <a:cs typeface="Calibri" pitchFamily="34" charset="-120"/>
              </a:rPr>
              <a:t>applicazione del CCNL e regolare versamento dei contributi ai soci.</a:t>
            </a:r>
            <a:endParaRPr lang="en-US" sz="1250" dirty="0"/>
          </a:p>
          <a:p>
            <a:pPr marL="203200" indent="-203200">
              <a:lnSpc>
                <a:spcPct val="105000"/>
              </a:lnSpc>
              <a:spcAft>
                <a:spcPts val="900"/>
              </a:spcAft>
              <a:buSzPct val="100000"/>
              <a:buChar char="•"/>
            </a:pPr>
            <a:r>
              <a:rPr lang="en-US" sz="1250" b="1" dirty="0">
                <a:solidFill>
                  <a:srgbClr val="1C3A5E"/>
                </a:solidFill>
                <a:latin typeface="Calibri" pitchFamily="34" charset="0"/>
                <a:ea typeface="Calibri" pitchFamily="34" charset="-122"/>
                <a:cs typeface="Calibri" pitchFamily="34" charset="-120"/>
              </a:rPr>
              <a:t>Economicità e trasparenza —  </a:t>
            </a:r>
            <a:r>
              <a:rPr lang="en-US" sz="1250" dirty="0">
                <a:solidFill>
                  <a:srgbClr val="24303C"/>
                </a:solidFill>
                <a:latin typeface="Calibri" pitchFamily="34" charset="0"/>
                <a:ea typeface="Calibri" pitchFamily="34" charset="-122"/>
                <a:cs typeface="Calibri" pitchFamily="34" charset="-120"/>
              </a:rPr>
              <a:t>gestione remunerativa; il bilancio non è mai stato in passivo.</a:t>
            </a:r>
            <a:endParaRPr lang="en-US" sz="1250" dirty="0"/>
          </a:p>
        </p:txBody>
      </p:sp>
      <p:pic>
        <p:nvPicPr>
          <p:cNvPr id="9" name="Image 0" descr="assets/logo.png">
            <a:extLst>
              <a:ext uri="{FF2B5EF4-FFF2-40B4-BE49-F238E27FC236}">
                <a16:creationId xmlns:a16="http://schemas.microsoft.com/office/drawing/2014/main" id="{4F90078D-575D-792E-EBE9-0B61EF96EBF6}"/>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CHI SIAMO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 attività statutarie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10</a:t>
            </a:r>
            <a:endParaRPr lang="en-US" sz="1000" dirty="0"/>
          </a:p>
        </p:txBody>
      </p:sp>
      <p:sp>
        <p:nvSpPr>
          <p:cNvPr id="7" name="Text 4"/>
          <p:cNvSpPr/>
          <p:nvPr/>
        </p:nvSpPr>
        <p:spPr>
          <a:xfrm>
            <a:off x="502920" y="1554480"/>
            <a:ext cx="3863340" cy="2926080"/>
          </a:xfrm>
          <a:prstGeom prst="rect">
            <a:avLst/>
          </a:prstGeom>
          <a:noFill/>
          <a:ln/>
        </p:spPr>
        <p:txBody>
          <a:bodyPr wrap="square" lIns="0" tIns="0" rIns="0" bIns="0" rtlCol="0" anchor="t"/>
          <a:lstStyle/>
          <a:p>
            <a:pPr marL="0" indent="0" algn="just">
              <a:lnSpc>
                <a:spcPct val="105000"/>
              </a:lnSpc>
              <a:spcAft>
                <a:spcPts val="700"/>
              </a:spcAft>
              <a:buNone/>
            </a:pPr>
            <a:r>
              <a:rPr lang="en-US" sz="1150" dirty="0">
                <a:solidFill>
                  <a:srgbClr val="24303C"/>
                </a:solidFill>
                <a:latin typeface="Calibri" pitchFamily="34" charset="0"/>
                <a:ea typeface="Calibri" pitchFamily="34" charset="-122"/>
                <a:cs typeface="Calibri" pitchFamily="34" charset="-120"/>
              </a:rPr>
              <a:t>La Cooperativa persegue l'interesse generale della comunità, la promozione umana e l'integrazione sociale dei cittadini attraverso: appoggio scolastico agli alunni con disabilità, attività di assistenza, gestione di strutture per la prima infanzia, accompagnamento ed educazione per il recupero del linguaggio e delle funzioni motorie, oltre al supporto alle famiglie tramite l'assistenza domiciliare.</a:t>
            </a:r>
            <a:endParaRPr lang="en-US" sz="1150" dirty="0"/>
          </a:p>
          <a:p>
            <a:pPr marL="0" indent="0" algn="just">
              <a:lnSpc>
                <a:spcPct val="105000"/>
              </a:lnSpc>
              <a:spcAft>
                <a:spcPts val="700"/>
              </a:spcAft>
              <a:buNone/>
            </a:pPr>
            <a:r>
              <a:rPr lang="en-US" sz="1150" dirty="0">
                <a:solidFill>
                  <a:srgbClr val="24303C"/>
                </a:solidFill>
                <a:latin typeface="Calibri" pitchFamily="34" charset="0"/>
                <a:ea typeface="Calibri" pitchFamily="34" charset="-122"/>
                <a:cs typeface="Calibri" pitchFamily="34" charset="-120"/>
              </a:rPr>
              <a:t>Opera inoltre nel recupero di persone con disabilità gestendo strutture e servizi socio-sanitari — anche in convenzione con enti pubblici, come comunità, centri diurni e centri formativi — e organizzando iniziative di appoggio educativo, ricreativo e assistenziale rivolte ai giovani e alle famiglie.</a:t>
            </a:r>
            <a:endParaRPr lang="en-US" sz="1150" dirty="0"/>
          </a:p>
        </p:txBody>
      </p:sp>
      <p:sp>
        <p:nvSpPr>
          <p:cNvPr id="8" name="Text 5"/>
          <p:cNvSpPr/>
          <p:nvPr/>
        </p:nvSpPr>
        <p:spPr>
          <a:xfrm>
            <a:off x="4777740" y="1554480"/>
            <a:ext cx="3863340" cy="2926080"/>
          </a:xfrm>
          <a:prstGeom prst="rect">
            <a:avLst/>
          </a:prstGeom>
          <a:noFill/>
          <a:ln/>
        </p:spPr>
        <p:txBody>
          <a:bodyPr wrap="square" lIns="0" tIns="0" rIns="0" bIns="0" rtlCol="0" anchor="t"/>
          <a:lstStyle/>
          <a:p>
            <a:pPr marL="0" indent="0" algn="just">
              <a:lnSpc>
                <a:spcPct val="105000"/>
              </a:lnSpc>
              <a:spcAft>
                <a:spcPts val="700"/>
              </a:spcAft>
              <a:buNone/>
            </a:pPr>
            <a:r>
              <a:rPr lang="en-US" sz="1150" dirty="0">
                <a:solidFill>
                  <a:srgbClr val="24303C"/>
                </a:solidFill>
                <a:latin typeface="Calibri" pitchFamily="34" charset="0"/>
                <a:ea typeface="Calibri" pitchFamily="34" charset="-122"/>
                <a:cs typeface="Calibri" pitchFamily="34" charset="-120"/>
              </a:rPr>
              <a:t>Si propone infine di operare a favore di anziani, minori e persone con disagio psichiatrico, attraverso la gestione di strutture e servizi residenziali, semiresidenziali e domiciliari.</a:t>
            </a:r>
            <a:endParaRPr lang="en-US" sz="1150" dirty="0"/>
          </a:p>
        </p:txBody>
      </p:sp>
      <p:pic>
        <p:nvPicPr>
          <p:cNvPr id="10" name="Image 0" descr="assets/logo.png">
            <a:extLst>
              <a:ext uri="{FF2B5EF4-FFF2-40B4-BE49-F238E27FC236}">
                <a16:creationId xmlns:a16="http://schemas.microsoft.com/office/drawing/2014/main" id="{1F3A7C0E-EDA6-DB3C-9C41-309385C9851B}"/>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CHI SIAMO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 attività statutarie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11</a:t>
            </a:r>
            <a:endParaRPr lang="en-US" sz="1000" dirty="0"/>
          </a:p>
        </p:txBody>
      </p:sp>
      <p:sp>
        <p:nvSpPr>
          <p:cNvPr id="7" name="Text 4"/>
          <p:cNvSpPr/>
          <p:nvPr/>
        </p:nvSpPr>
        <p:spPr>
          <a:xfrm>
            <a:off x="502920" y="1554480"/>
            <a:ext cx="3863340" cy="2926080"/>
          </a:xfrm>
          <a:prstGeom prst="rect">
            <a:avLst/>
          </a:prstGeom>
          <a:noFill/>
          <a:ln/>
        </p:spPr>
        <p:txBody>
          <a:bodyPr wrap="square" lIns="0" tIns="0" rIns="0" bIns="0" rtlCol="0" anchor="t"/>
          <a:lstStyle/>
          <a:p>
            <a:pPr marL="0" indent="0" algn="just">
              <a:lnSpc>
                <a:spcPct val="105000"/>
              </a:lnSpc>
              <a:spcAft>
                <a:spcPts val="700"/>
              </a:spcAft>
              <a:buNone/>
            </a:pPr>
            <a:r>
              <a:rPr lang="en-US" sz="1150" dirty="0">
                <a:solidFill>
                  <a:srgbClr val="24303C"/>
                </a:solidFill>
                <a:latin typeface="Calibri" pitchFamily="34" charset="0"/>
                <a:ea typeface="Calibri" pitchFamily="34" charset="-122"/>
                <a:cs typeface="Calibri" pitchFamily="34" charset="-120"/>
              </a:rPr>
              <a:t>La Cooperativa può promuovere attività di informazione e formazione sul tema della disabilità e dell'emarginazione, attraverso pubblicazioni, convegni, conferenze, dibattiti, corsi e seminari.</a:t>
            </a:r>
            <a:endParaRPr lang="en-US" sz="1150" dirty="0"/>
          </a:p>
          <a:p>
            <a:pPr marL="0" indent="0" algn="just">
              <a:lnSpc>
                <a:spcPct val="105000"/>
              </a:lnSpc>
              <a:spcAft>
                <a:spcPts val="700"/>
              </a:spcAft>
              <a:buNone/>
            </a:pPr>
            <a:r>
              <a:rPr lang="en-US" sz="1150" dirty="0">
                <a:solidFill>
                  <a:srgbClr val="24303C"/>
                </a:solidFill>
                <a:latin typeface="Calibri" pitchFamily="34" charset="0"/>
                <a:ea typeface="Calibri" pitchFamily="34" charset="-122"/>
                <a:cs typeface="Calibri" pitchFamily="34" charset="-120"/>
              </a:rPr>
              <a:t>Nel rispetto delle proprie finalità sociali e mutualistiche, può inoltre farsi promotrice di iniziative di integrazione, assistenza e recupero rivolte anche ad altre categorie in condizione di fragilità: minori a rischio, anziani, persone in reinserimento sociale, oltre a servizi alberghieri come ristorazione, pulizia, lavanderia, portineria e manutenzione.</a:t>
            </a:r>
            <a:endParaRPr lang="en-US" sz="1150" dirty="0"/>
          </a:p>
        </p:txBody>
      </p:sp>
      <p:sp>
        <p:nvSpPr>
          <p:cNvPr id="8" name="Text 5"/>
          <p:cNvSpPr/>
          <p:nvPr/>
        </p:nvSpPr>
        <p:spPr>
          <a:xfrm>
            <a:off x="4777740" y="1554480"/>
            <a:ext cx="3863340" cy="2926080"/>
          </a:xfrm>
          <a:prstGeom prst="rect">
            <a:avLst/>
          </a:prstGeom>
          <a:noFill/>
          <a:ln/>
        </p:spPr>
        <p:txBody>
          <a:bodyPr wrap="square" lIns="0" tIns="0" rIns="0" bIns="0" rtlCol="0" anchor="t"/>
          <a:lstStyle/>
          <a:p>
            <a:pPr marL="0" indent="0" algn="just">
              <a:lnSpc>
                <a:spcPct val="105000"/>
              </a:lnSpc>
              <a:spcAft>
                <a:spcPts val="700"/>
              </a:spcAft>
              <a:buNone/>
            </a:pPr>
            <a:r>
              <a:rPr lang="en-US" sz="1150" dirty="0">
                <a:solidFill>
                  <a:srgbClr val="24303C"/>
                </a:solidFill>
                <a:latin typeface="Calibri" pitchFamily="34" charset="0"/>
                <a:ea typeface="Calibri" pitchFamily="34" charset="-122"/>
                <a:cs typeface="Calibri" pitchFamily="34" charset="-120"/>
              </a:rPr>
              <a:t>Tali attività possono essere realizzate direttamente o per conto di qualsiasi committente: enti pubblici di ogni livello, cooperative e consorzi, aziende private e privati cittadini, sia in forma diretta sia tramite organismi consortili.</a:t>
            </a:r>
            <a:endParaRPr lang="en-US" sz="1150" dirty="0"/>
          </a:p>
        </p:txBody>
      </p:sp>
      <p:pic>
        <p:nvPicPr>
          <p:cNvPr id="10" name="Image 0" descr="assets/logo.png">
            <a:extLst>
              <a:ext uri="{FF2B5EF4-FFF2-40B4-BE49-F238E27FC236}">
                <a16:creationId xmlns:a16="http://schemas.microsoft.com/office/drawing/2014/main" id="{69ADD7F4-374E-0683-A6A5-47D88FC1C250}"/>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ATTIVITÀ E SERVIZI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 attività e i servizi </a:t>
            </a:r>
            <a:r>
              <a:rPr lang="en-US" sz="2700" b="1" dirty="0" err="1">
                <a:solidFill>
                  <a:srgbClr val="1C3A5E"/>
                </a:solidFill>
                <a:latin typeface="Cambria" pitchFamily="34" charset="0"/>
                <a:ea typeface="Cambria" pitchFamily="34" charset="-122"/>
                <a:cs typeface="Cambria" pitchFamily="34" charset="-120"/>
              </a:rPr>
              <a:t>nel</a:t>
            </a:r>
            <a:r>
              <a:rPr lang="en-US" sz="2700" b="1" dirty="0">
                <a:solidFill>
                  <a:srgbClr val="1C3A5E"/>
                </a:solidFill>
                <a:latin typeface="Cambria" pitchFamily="34" charset="0"/>
                <a:ea typeface="Cambria" pitchFamily="34" charset="-122"/>
                <a:cs typeface="Cambria" pitchFamily="34" charset="-120"/>
              </a:rPr>
              <a:t> 2025</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12</a:t>
            </a:r>
            <a:endParaRPr lang="en-US" sz="1000" dirty="0"/>
          </a:p>
        </p:txBody>
      </p:sp>
      <p:sp>
        <p:nvSpPr>
          <p:cNvPr id="7" name="Text 4"/>
          <p:cNvSpPr/>
          <p:nvPr/>
        </p:nvSpPr>
        <p:spPr>
          <a:xfrm>
            <a:off x="502920" y="1554480"/>
            <a:ext cx="8138160" cy="3017520"/>
          </a:xfrm>
          <a:prstGeom prst="rect">
            <a:avLst/>
          </a:prstGeom>
          <a:noFill/>
          <a:ln/>
        </p:spPr>
        <p:txBody>
          <a:bodyPr wrap="square" lIns="0" tIns="0" rIns="0" bIns="0" rtlCol="0" anchor="t"/>
          <a:lstStyle/>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Il fulcro della nostra attività è la gestione di servizi per conto di Enti Pubblici, attraverso la partecipazione a gare d'appalto. Negli ultimi anni, a fronte della contrazione del mercato e dei budget dedicati all'assistenza, ci siamo differenziati: forti della nostra solidità economico-finanziaria, abbiamo investito in servizi a gestione diretta o in concessione, aprendoci anche a soggetti privati.</a:t>
            </a:r>
            <a:endParaRPr lang="en-US" sz="1300" dirty="0"/>
          </a:p>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In oltre quarant'anni di attività, la Quadrifoglio ha acquisito esperienze diversificate, consolidando la propria professionalità in molte tipologie di servizi dedicati alle persone fragili — anziani, persone con disabilità, minori e soggetti in condizione di svantaggio sociale.</a:t>
            </a:r>
            <a:endParaRPr lang="en-US" sz="1300" dirty="0"/>
          </a:p>
        </p:txBody>
      </p:sp>
      <p:pic>
        <p:nvPicPr>
          <p:cNvPr id="9" name="Image 0" descr="assets/logo.png">
            <a:extLst>
              <a:ext uri="{FF2B5EF4-FFF2-40B4-BE49-F238E27FC236}">
                <a16:creationId xmlns:a16="http://schemas.microsoft.com/office/drawing/2014/main" id="{78125A1E-06E7-692F-3101-567B73B7143A}"/>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ATTIVITÀ E SERVIZI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 attività e i servizi della Cooperativa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13</a:t>
            </a:r>
            <a:endParaRPr lang="en-US" sz="1000" dirty="0"/>
          </a:p>
        </p:txBody>
      </p:sp>
      <p:graphicFrame>
        <p:nvGraphicFramePr>
          <p:cNvPr id="7" name="Chart 0"/>
          <p:cNvGraphicFramePr/>
          <p:nvPr>
            <p:extLst>
              <p:ext uri="{D42A27DB-BD31-4B8C-83A1-F6EECF244321}">
                <p14:modId xmlns:p14="http://schemas.microsoft.com/office/powerpoint/2010/main" val="330526912"/>
              </p:ext>
            </p:extLst>
          </p:nvPr>
        </p:nvGraphicFramePr>
        <p:xfrm>
          <a:off x="411480" y="1351579"/>
          <a:ext cx="5486400" cy="3159252"/>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806440" y="1417320"/>
            <a:ext cx="2834640" cy="1097280"/>
          </a:xfrm>
          <a:prstGeom prst="roundRect">
            <a:avLst>
              <a:gd name="adj" fmla="val 7500"/>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5897880" y="1592885"/>
            <a:ext cx="2651760" cy="460858"/>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139</a:t>
            </a:r>
            <a:endParaRPr lang="en-US" sz="3400" dirty="0"/>
          </a:p>
        </p:txBody>
      </p:sp>
      <p:sp>
        <p:nvSpPr>
          <p:cNvPr id="10" name="Text 6"/>
          <p:cNvSpPr/>
          <p:nvPr/>
        </p:nvSpPr>
        <p:spPr>
          <a:xfrm>
            <a:off x="5934456" y="2053742"/>
            <a:ext cx="2578608" cy="395021"/>
          </a:xfrm>
          <a:prstGeom prst="rect">
            <a:avLst/>
          </a:prstGeom>
          <a:noFill/>
          <a:ln/>
        </p:spPr>
        <p:txBody>
          <a:bodyPr wrap="square" lIns="0" tIns="0" rIns="0" bIns="0" rtlCol="0" anchor="t"/>
          <a:lstStyle/>
          <a:p>
            <a:pPr marL="0" indent="0" algn="ctr">
              <a:buNone/>
            </a:pPr>
            <a:r>
              <a:rPr lang="en-US" sz="1050" dirty="0">
                <a:solidFill>
                  <a:srgbClr val="C7D2DE"/>
                </a:solidFill>
                <a:latin typeface="Calibri" pitchFamily="34" charset="0"/>
                <a:ea typeface="Calibri" pitchFamily="34" charset="-122"/>
                <a:cs typeface="Calibri" pitchFamily="34" charset="-120"/>
              </a:rPr>
              <a:t>Unità di servizio totali</a:t>
            </a:r>
            <a:endParaRPr lang="en-US" sz="1050" dirty="0"/>
          </a:p>
        </p:txBody>
      </p:sp>
      <p:sp>
        <p:nvSpPr>
          <p:cNvPr id="11" name="Shape 7"/>
          <p:cNvSpPr/>
          <p:nvPr/>
        </p:nvSpPr>
        <p:spPr>
          <a:xfrm>
            <a:off x="5806440" y="2651760"/>
            <a:ext cx="2834640" cy="1097280"/>
          </a:xfrm>
          <a:prstGeom prst="roundRect">
            <a:avLst>
              <a:gd name="adj" fmla="val 7500"/>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5897880" y="2827325"/>
            <a:ext cx="2651760" cy="460858"/>
          </a:xfrm>
          <a:prstGeom prst="rect">
            <a:avLst/>
          </a:prstGeom>
          <a:noFill/>
          <a:ln/>
        </p:spPr>
        <p:txBody>
          <a:bodyPr wrap="square" lIns="0" tIns="0" rIns="0" bIns="0" rtlCol="0" anchor="ctr"/>
          <a:lstStyle/>
          <a:p>
            <a:pPr marL="0" indent="0" algn="ctr">
              <a:buNone/>
            </a:pPr>
            <a:r>
              <a:rPr lang="en-US" sz="3400" b="1" dirty="0">
                <a:solidFill>
                  <a:srgbClr val="B8892B"/>
                </a:solidFill>
                <a:latin typeface="Cambria" pitchFamily="34" charset="0"/>
                <a:ea typeface="Cambria" pitchFamily="34" charset="-122"/>
                <a:cs typeface="Cambria" pitchFamily="34" charset="-120"/>
              </a:rPr>
              <a:t>24</a:t>
            </a:r>
            <a:endParaRPr lang="en-US" sz="3400" dirty="0"/>
          </a:p>
        </p:txBody>
      </p:sp>
      <p:sp>
        <p:nvSpPr>
          <p:cNvPr id="13" name="Text 9"/>
          <p:cNvSpPr/>
          <p:nvPr/>
        </p:nvSpPr>
        <p:spPr>
          <a:xfrm>
            <a:off x="5934456" y="3288182"/>
            <a:ext cx="2578608" cy="395021"/>
          </a:xfrm>
          <a:prstGeom prst="rect">
            <a:avLst/>
          </a:prstGeom>
          <a:noFill/>
          <a:ln/>
        </p:spPr>
        <p:txBody>
          <a:bodyPr wrap="square" lIns="0" tIns="0" rIns="0" bIns="0" rtlCol="0" anchor="t"/>
          <a:lstStyle/>
          <a:p>
            <a:pPr marL="0" indent="0" algn="ctr">
              <a:buNone/>
            </a:pPr>
            <a:r>
              <a:rPr lang="en-US" sz="1050" dirty="0">
                <a:solidFill>
                  <a:srgbClr val="6E7A88"/>
                </a:solidFill>
                <a:latin typeface="Calibri" pitchFamily="34" charset="0"/>
                <a:ea typeface="Calibri" pitchFamily="34" charset="-122"/>
                <a:cs typeface="Calibri" pitchFamily="34" charset="-120"/>
              </a:rPr>
              <a:t>Tipologie di servizio diverse</a:t>
            </a:r>
            <a:endParaRPr lang="en-US" sz="1050" dirty="0"/>
          </a:p>
        </p:txBody>
      </p:sp>
      <p:sp>
        <p:nvSpPr>
          <p:cNvPr id="14" name="Text 10"/>
          <p:cNvSpPr/>
          <p:nvPr/>
        </p:nvSpPr>
        <p:spPr>
          <a:xfrm>
            <a:off x="5806440" y="3840480"/>
            <a:ext cx="2834640" cy="731520"/>
          </a:xfrm>
          <a:prstGeom prst="rect">
            <a:avLst/>
          </a:prstGeom>
          <a:noFill/>
          <a:ln/>
        </p:spPr>
        <p:txBody>
          <a:bodyPr wrap="square" lIns="0" tIns="0" rIns="0" bIns="0" rtlCol="0" anchor="t"/>
          <a:lstStyle/>
          <a:p>
            <a:pPr marL="0" indent="0">
              <a:lnSpc>
                <a:spcPct val="105000"/>
              </a:lnSpc>
              <a:buNone/>
            </a:pPr>
            <a:r>
              <a:rPr lang="en-US" sz="1000" i="1" dirty="0">
                <a:solidFill>
                  <a:srgbClr val="6E7A88"/>
                </a:solidFill>
                <a:latin typeface="Calibri" pitchFamily="34" charset="0"/>
                <a:ea typeface="Calibri" pitchFamily="34" charset="-122"/>
                <a:cs typeface="Calibri" pitchFamily="34" charset="-120"/>
              </a:rPr>
              <a:t>Le Residenze per Anziani sono il servizio più diffuso (55 unità), seguite da Asili Nido, Uffici di Sede e Assistenza Domiciliare.</a:t>
            </a:r>
            <a:endParaRPr lang="en-US" sz="1000" dirty="0"/>
          </a:p>
        </p:txBody>
      </p:sp>
      <p:pic>
        <p:nvPicPr>
          <p:cNvPr id="16" name="Image 0" descr="assets/logo.png">
            <a:extLst>
              <a:ext uri="{FF2B5EF4-FFF2-40B4-BE49-F238E27FC236}">
                <a16:creationId xmlns:a16="http://schemas.microsoft.com/office/drawing/2014/main" id="{9C47E752-DDDF-9609-A9C8-BB6D2B5FE27F}"/>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ELENCO DEI SERVIZI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Elenco delle unità di servizio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14</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Parte 1 di 3 — estratto per regione</a:t>
            </a:r>
            <a:endParaRPr lang="en-US" sz="11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02920" y="1755648"/>
          <a:ext cx="4069080" cy="1849628"/>
        </p:xfrm>
        <a:graphic>
          <a:graphicData uri="http://schemas.openxmlformats.org/drawingml/2006/table">
            <a:tbl>
              <a:tblPr/>
              <a:tblGrid>
                <a:gridCol w="196596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tblGrid>
              <a:tr h="129845">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Unità locale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Tipologia</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Regione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TERAMO GALILEO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Comunità</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Abruzzo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GIULIANOVA CDR</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Abruzzo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BOLOGNA NIDO MARCHETTI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GRUPPO EDUC. NABUCCO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BOLOGNA CAREGIVER</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Dom.</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OZZANO A.D.</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Dom.</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INTEG. SCOL. BOLOGNA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Scol.</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CASTEL S. PIETRO AS</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Scol.</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MEDICINA AS</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Scol.</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OZZANO CENTRO DIURNO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Centro Diurno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CdR CALESTANO (PR)</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CdR CASTELVETRO (MO)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2"/>
                  </a:ext>
                </a:extLst>
              </a:tr>
            </a:tbl>
          </a:graphicData>
        </a:graphic>
      </p:graphicFrame>
      <p:graphicFrame>
        <p:nvGraphicFramePr>
          <p:cNvPr id="31" name="Table 1"/>
          <p:cNvGraphicFramePr>
            <a:graphicFrameLocks noGrp="1"/>
          </p:cNvGraphicFramePr>
          <p:nvPr>
            <p:extLst>
              <p:ext uri="{D42A27DB-BD31-4B8C-83A1-F6EECF244321}">
                <p14:modId xmlns:p14="http://schemas.microsoft.com/office/powerpoint/2010/main" val="1579011935"/>
              </p:ext>
            </p:extLst>
          </p:nvPr>
        </p:nvGraphicFramePr>
        <p:xfrm>
          <a:off x="4617720" y="1755648"/>
          <a:ext cx="4069080" cy="1708404"/>
        </p:xfrm>
        <a:graphic>
          <a:graphicData uri="http://schemas.openxmlformats.org/drawingml/2006/table">
            <a:tbl>
              <a:tblPr/>
              <a:tblGrid>
                <a:gridCol w="196596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tblGrid>
              <a:tr h="129845">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Unità locale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Tipologia</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Regione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CdR S. ROCCO POLINAGO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E. Romagna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CORONATA GENOVA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Liguria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GENOVA DON ORIONE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Serv. Pulizie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Liguria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FONDAZ. CHIOSSONE GE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Serv. Pulizie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Liguria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ORIO AL SERIO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SAD RETE SALUTE MONZA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Dom.</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VAL CAVALLINA AS</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Scol.</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VIGEVANO CDD</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C. Diurno Dis.</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CENTRO RIAB. DI LENO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Centro Riab.</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CENTRO RIAB. MANERBIO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Centro Riab.</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TRIUGGIO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Com. Disabili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1"/>
                  </a:ext>
                </a:extLst>
              </a:tr>
            </a:tbl>
          </a:graphicData>
        </a:graphic>
      </p:graphicFrame>
      <p:pic>
        <p:nvPicPr>
          <p:cNvPr id="9" name="Image 0" descr="assets/logo.png">
            <a:extLst>
              <a:ext uri="{FF2B5EF4-FFF2-40B4-BE49-F238E27FC236}">
                <a16:creationId xmlns:a16="http://schemas.microsoft.com/office/drawing/2014/main" id="{18F62B31-89CF-23C2-8682-79FFF43BE291}"/>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ELENCO DEI SERVIZI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Elenco delle unità di servizio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15</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Parte 2 di 3 — estratto per regione</a:t>
            </a:r>
            <a:endParaRPr lang="en-US" sz="11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02920" y="1755648"/>
          <a:ext cx="4069080" cy="1849628"/>
        </p:xfrm>
        <a:graphic>
          <a:graphicData uri="http://schemas.openxmlformats.org/drawingml/2006/table">
            <a:tbl>
              <a:tblPr/>
              <a:tblGrid>
                <a:gridCol w="196596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tblGrid>
              <a:tr h="129845">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Unità locale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Tipologia</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Regione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DON ORIONE BERGAMO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BIASSONO CDR</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COTT. CERRO MAGGIORE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LAZZATE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MARCALLO CON CASONE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MERONE C.D.R.</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COTT. NOVATE MILANESE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MORANDO OSTIGLIA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VIGEVANO SFA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SFA Disabili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Lombardia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APP. GUIDATO LA SOUSTA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Alloggio Dis.</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ALLOGGIO AUT. CUNEO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Alloggio Dis.</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AVIGLIANA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2"/>
                  </a:ext>
                </a:extLst>
              </a:tr>
            </a:tbl>
          </a:graphicData>
        </a:graphic>
      </p:graphicFrame>
      <p:graphicFrame>
        <p:nvGraphicFramePr>
          <p:cNvPr id="33" name="Table 1"/>
          <p:cNvGraphicFramePr>
            <a:graphicFrameLocks noGrp="1"/>
          </p:cNvGraphicFramePr>
          <p:nvPr>
            <p:extLst>
              <p:ext uri="{D42A27DB-BD31-4B8C-83A1-F6EECF244321}">
                <p14:modId xmlns:p14="http://schemas.microsoft.com/office/powerpoint/2010/main" val="1579011935"/>
              </p:ext>
            </p:extLst>
          </p:nvPr>
        </p:nvGraphicFramePr>
        <p:xfrm>
          <a:off x="4617720" y="1755648"/>
          <a:ext cx="4069080" cy="1708404"/>
        </p:xfrm>
        <a:graphic>
          <a:graphicData uri="http://schemas.openxmlformats.org/drawingml/2006/table">
            <a:tbl>
              <a:tblPr/>
              <a:tblGrid>
                <a:gridCol w="196596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tblGrid>
              <a:tr h="129845">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Unità locale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Tipologia</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Regione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BUSSOLENO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CANNOBIO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DI CARIGNANO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CHIVASSO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DUSINO S.MICHELE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MONCALIERI NIDI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PIOSSASCO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RACCONIGI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S.ANTONINO SUSA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NIDO SUSA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Asilo Nido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BRA ASS. DOMICILIARE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Dom.</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1"/>
                  </a:ext>
                </a:extLst>
              </a:tr>
            </a:tbl>
          </a:graphicData>
        </a:graphic>
      </p:graphicFrame>
      <p:pic>
        <p:nvPicPr>
          <p:cNvPr id="9" name="Image 0" descr="assets/logo.png">
            <a:extLst>
              <a:ext uri="{FF2B5EF4-FFF2-40B4-BE49-F238E27FC236}">
                <a16:creationId xmlns:a16="http://schemas.microsoft.com/office/drawing/2014/main" id="{32B7D686-6477-7817-17DD-0EBAC7F843D5}"/>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ELENCO DEI SERVIZI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Elenco delle unità di servizio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16</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Parte 3 di 3 — estratto per regione</a:t>
            </a:r>
            <a:endParaRPr lang="en-US" sz="11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02920" y="1755648"/>
          <a:ext cx="4069080" cy="1849628"/>
        </p:xfrm>
        <a:graphic>
          <a:graphicData uri="http://schemas.openxmlformats.org/drawingml/2006/table">
            <a:tbl>
              <a:tblPr/>
              <a:tblGrid>
                <a:gridCol w="196596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tblGrid>
              <a:tr h="129845">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Unità locale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Tipologia</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Regione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S.DOMENICO NOVARA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OMEGNA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COTT. DI PINASCA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RISS PREMOSELLO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RIVOLI VILLA ELENA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RONDISSONE ANZIANI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SALUGGIA ANZIANI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S.GERMANO VERCELLESE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OPERA PIA LOTTERI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C.ALBERTO TORINO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MAIORANA TORINO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GRADISCA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2"/>
                  </a:ext>
                </a:extLst>
              </a:tr>
            </a:tbl>
          </a:graphicData>
        </a:graphic>
      </p:graphicFrame>
      <p:graphicFrame>
        <p:nvGraphicFramePr>
          <p:cNvPr id="35" name="Table 1"/>
          <p:cNvGraphicFramePr>
            <a:graphicFrameLocks noGrp="1"/>
          </p:cNvGraphicFramePr>
          <p:nvPr>
            <p:extLst>
              <p:ext uri="{D42A27DB-BD31-4B8C-83A1-F6EECF244321}">
                <p14:modId xmlns:p14="http://schemas.microsoft.com/office/powerpoint/2010/main" val="1579011935"/>
              </p:ext>
            </p:extLst>
          </p:nvPr>
        </p:nvGraphicFramePr>
        <p:xfrm>
          <a:off x="4617720" y="1755648"/>
          <a:ext cx="4069080" cy="1708404"/>
        </p:xfrm>
        <a:graphic>
          <a:graphicData uri="http://schemas.openxmlformats.org/drawingml/2006/table">
            <a:tbl>
              <a:tblPr/>
              <a:tblGrid>
                <a:gridCol w="196596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tblGrid>
              <a:tr h="129845">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Unità locale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Tipologia</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l">
                        <a:buNone/>
                      </a:pPr>
                      <a:r>
                        <a:rPr lang="en-US" sz="850" b="1" dirty="0">
                          <a:solidFill>
                            <a:srgbClr val="FFFFFF"/>
                          </a:solidFill>
                          <a:latin typeface="Calibri" pitchFamily="34" charset="0"/>
                          <a:ea typeface="Calibri" pitchFamily="34" charset="-122"/>
                          <a:cs typeface="Calibri" pitchFamily="34" charset="-120"/>
                        </a:rPr>
                        <a:t>Regione</a:t>
                      </a:r>
                      <a:endParaRPr lang="en-US" sz="85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CdR S.GIUSEPPE T.PELLICE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CDR VOGOGNA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RSA JONATHAN</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Disabili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SOGGIORNO IL SORRISO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Psichiatr.</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SEGRET. SOC. NICHELINO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Segret. Soc.</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MENSA MARIA PIA HOSP.</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Serv. Mensa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Piemonte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FRANCAVILLA FONTANA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Scol.</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Puglia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CAGLIARI INT. SCOL.</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Ass. Scol.</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Sardegna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VILLA FONTI TEMPIO P.</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Sardegna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COTT. DI FIRENZE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Toscana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129845">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DON ORIONE FIRENZE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Res. 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760" dirty="0">
                          <a:solidFill>
                            <a:srgbClr val="24303C"/>
                          </a:solidFill>
                          <a:latin typeface="Calibri" pitchFamily="34" charset="0"/>
                          <a:ea typeface="Calibri" pitchFamily="34" charset="-122"/>
                          <a:cs typeface="Calibri" pitchFamily="34" charset="-120"/>
                        </a:rPr>
                        <a:t>Toscana</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1"/>
                  </a:ext>
                </a:extLst>
              </a:tr>
            </a:tbl>
          </a:graphicData>
        </a:graphic>
      </p:graphicFrame>
      <p:pic>
        <p:nvPicPr>
          <p:cNvPr id="9" name="Image 0" descr="assets/logo.png">
            <a:extLst>
              <a:ext uri="{FF2B5EF4-FFF2-40B4-BE49-F238E27FC236}">
                <a16:creationId xmlns:a16="http://schemas.microsoft.com/office/drawing/2014/main" id="{100355DE-4E31-C51F-5E2C-57F43F83A1C0}"/>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DISTRIBUZIONE GEOGRAFICA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Distribuzione geografica dei servizi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17</a:t>
            </a:r>
            <a:endParaRPr lang="en-US" sz="1000" dirty="0"/>
          </a:p>
        </p:txBody>
      </p:sp>
      <p:graphicFrame>
        <p:nvGraphicFramePr>
          <p:cNvPr id="7" name="Chart 0"/>
          <p:cNvGraphicFramePr/>
          <p:nvPr/>
        </p:nvGraphicFramePr>
        <p:xfrm>
          <a:off x="411480" y="1417320"/>
          <a:ext cx="5486400" cy="306324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806440" y="1417320"/>
            <a:ext cx="2834640" cy="1097280"/>
          </a:xfrm>
          <a:prstGeom prst="roundRect">
            <a:avLst>
              <a:gd name="adj" fmla="val 7500"/>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5897880" y="1592885"/>
            <a:ext cx="2651760" cy="460858"/>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139</a:t>
            </a:r>
            <a:endParaRPr lang="en-US" sz="3400" dirty="0"/>
          </a:p>
        </p:txBody>
      </p:sp>
      <p:sp>
        <p:nvSpPr>
          <p:cNvPr id="10" name="Text 6"/>
          <p:cNvSpPr/>
          <p:nvPr/>
        </p:nvSpPr>
        <p:spPr>
          <a:xfrm>
            <a:off x="5934456" y="2053742"/>
            <a:ext cx="2578608" cy="395021"/>
          </a:xfrm>
          <a:prstGeom prst="rect">
            <a:avLst/>
          </a:prstGeom>
          <a:noFill/>
          <a:ln/>
        </p:spPr>
        <p:txBody>
          <a:bodyPr wrap="square" lIns="0" tIns="0" rIns="0" bIns="0" rtlCol="0" anchor="t"/>
          <a:lstStyle/>
          <a:p>
            <a:pPr marL="0" indent="0" algn="ctr">
              <a:buNone/>
            </a:pPr>
            <a:r>
              <a:rPr lang="en-US" sz="1050" dirty="0">
                <a:solidFill>
                  <a:srgbClr val="C7D2DE"/>
                </a:solidFill>
                <a:latin typeface="Calibri" pitchFamily="34" charset="0"/>
                <a:ea typeface="Calibri" pitchFamily="34" charset="-122"/>
                <a:cs typeface="Calibri" pitchFamily="34" charset="-120"/>
              </a:rPr>
              <a:t>Servizi sul territorio</a:t>
            </a:r>
            <a:endParaRPr lang="en-US" sz="1050" dirty="0"/>
          </a:p>
        </p:txBody>
      </p:sp>
      <p:sp>
        <p:nvSpPr>
          <p:cNvPr id="11" name="Shape 7"/>
          <p:cNvSpPr/>
          <p:nvPr/>
        </p:nvSpPr>
        <p:spPr>
          <a:xfrm>
            <a:off x="5806440" y="2651760"/>
            <a:ext cx="2834640" cy="1097280"/>
          </a:xfrm>
          <a:prstGeom prst="roundRect">
            <a:avLst>
              <a:gd name="adj" fmla="val 7500"/>
            </a:avLst>
          </a:prstGeom>
          <a:solidFill>
            <a:srgbClr val="E7F0EE"/>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5897880" y="2827325"/>
            <a:ext cx="2651760" cy="460858"/>
          </a:xfrm>
          <a:prstGeom prst="rect">
            <a:avLst/>
          </a:prstGeom>
          <a:noFill/>
          <a:ln/>
        </p:spPr>
        <p:txBody>
          <a:bodyPr wrap="square" lIns="0" tIns="0" rIns="0" bIns="0" rtlCol="0" anchor="ctr"/>
          <a:lstStyle/>
          <a:p>
            <a:pPr marL="0" indent="0" algn="ctr">
              <a:buNone/>
            </a:pPr>
            <a:r>
              <a:rPr lang="en-US" sz="3000" b="1" dirty="0">
                <a:solidFill>
                  <a:srgbClr val="2E7D74"/>
                </a:solidFill>
                <a:latin typeface="Cambria" pitchFamily="34" charset="0"/>
                <a:ea typeface="Cambria" pitchFamily="34" charset="-122"/>
                <a:cs typeface="Cambria" pitchFamily="34" charset="-120"/>
              </a:rPr>
              <a:t>4.390</a:t>
            </a:r>
            <a:endParaRPr lang="en-US" sz="3000" dirty="0"/>
          </a:p>
        </p:txBody>
      </p:sp>
      <p:sp>
        <p:nvSpPr>
          <p:cNvPr id="13" name="Text 9"/>
          <p:cNvSpPr/>
          <p:nvPr/>
        </p:nvSpPr>
        <p:spPr>
          <a:xfrm>
            <a:off x="5934456" y="3288182"/>
            <a:ext cx="2578608" cy="395021"/>
          </a:xfrm>
          <a:prstGeom prst="rect">
            <a:avLst/>
          </a:prstGeom>
          <a:noFill/>
          <a:ln/>
        </p:spPr>
        <p:txBody>
          <a:bodyPr wrap="square" lIns="0" tIns="0" rIns="0" bIns="0" rtlCol="0" anchor="t"/>
          <a:lstStyle/>
          <a:p>
            <a:pPr marL="0" indent="0" algn="ctr">
              <a:buNone/>
            </a:pPr>
            <a:r>
              <a:rPr lang="en-US" sz="1050" dirty="0">
                <a:solidFill>
                  <a:srgbClr val="6E7A88"/>
                </a:solidFill>
                <a:latin typeface="Calibri" pitchFamily="34" charset="0"/>
                <a:ea typeface="Calibri" pitchFamily="34" charset="-122"/>
                <a:cs typeface="Calibri" pitchFamily="34" charset="-120"/>
              </a:rPr>
              <a:t>Pianta organica a libro paga</a:t>
            </a:r>
            <a:endParaRPr lang="en-US" sz="1050" dirty="0"/>
          </a:p>
        </p:txBody>
      </p:sp>
      <p:sp>
        <p:nvSpPr>
          <p:cNvPr id="14" name="Text 10"/>
          <p:cNvSpPr/>
          <p:nvPr/>
        </p:nvSpPr>
        <p:spPr>
          <a:xfrm>
            <a:off x="5806440" y="3840480"/>
            <a:ext cx="2834640" cy="731520"/>
          </a:xfrm>
          <a:prstGeom prst="rect">
            <a:avLst/>
          </a:prstGeom>
          <a:noFill/>
          <a:ln/>
        </p:spPr>
        <p:txBody>
          <a:bodyPr wrap="square" lIns="0" tIns="0" rIns="0" bIns="0" rtlCol="0" anchor="t"/>
          <a:lstStyle/>
          <a:p>
            <a:pPr marL="0" indent="0">
              <a:lnSpc>
                <a:spcPct val="105000"/>
              </a:lnSpc>
              <a:buNone/>
            </a:pPr>
            <a:r>
              <a:rPr lang="en-US" sz="1000" i="1" dirty="0">
                <a:solidFill>
                  <a:srgbClr val="6E7A88"/>
                </a:solidFill>
                <a:latin typeface="Calibri" pitchFamily="34" charset="0"/>
                <a:ea typeface="Calibri" pitchFamily="34" charset="-122"/>
                <a:cs typeface="Calibri" pitchFamily="34" charset="-120"/>
              </a:rPr>
              <a:t>Il Piemonte concentra la grande maggioranza dei servizi (93 unità), seguito da Lombardia ed Emilia-Romagna.</a:t>
            </a:r>
            <a:endParaRPr lang="en-US" sz="1000" dirty="0"/>
          </a:p>
        </p:txBody>
      </p:sp>
      <p:pic>
        <p:nvPicPr>
          <p:cNvPr id="16" name="Image 0" descr="assets/logo.png">
            <a:extLst>
              <a:ext uri="{FF2B5EF4-FFF2-40B4-BE49-F238E27FC236}">
                <a16:creationId xmlns:a16="http://schemas.microsoft.com/office/drawing/2014/main" id="{D5F68477-1396-33F4-1F2A-930287A753EB}"/>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RETE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collaborazione con enti del terzo settore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18</a:t>
            </a:r>
            <a:endParaRPr lang="en-US" sz="1000" dirty="0"/>
          </a:p>
        </p:txBody>
      </p:sp>
      <p:sp>
        <p:nvSpPr>
          <p:cNvPr id="7" name="Text 4"/>
          <p:cNvSpPr/>
          <p:nvPr/>
        </p:nvSpPr>
        <p:spPr>
          <a:xfrm>
            <a:off x="502920" y="1140465"/>
            <a:ext cx="8138160" cy="681228"/>
          </a:xfrm>
          <a:prstGeom prst="rect">
            <a:avLst/>
          </a:prstGeom>
          <a:noFill/>
          <a:ln/>
        </p:spPr>
        <p:txBody>
          <a:bodyPr wrap="square" lIns="0" tIns="0" rIns="0" bIns="0" rtlCol="0" anchor="t"/>
          <a:lstStyle/>
          <a:p>
            <a:pPr marL="0" indent="0" algn="just">
              <a:lnSpc>
                <a:spcPct val="110000"/>
              </a:lnSpc>
              <a:buNone/>
            </a:pPr>
            <a:r>
              <a:rPr lang="en-US" sz="1250" dirty="0">
                <a:solidFill>
                  <a:srgbClr val="24303C"/>
                </a:solidFill>
                <a:latin typeface="Calibri" pitchFamily="34" charset="0"/>
                <a:ea typeface="Calibri" pitchFamily="34" charset="-122"/>
                <a:cs typeface="Calibri" pitchFamily="34" charset="-120"/>
              </a:rPr>
              <a:t>Nel corso degli anni la Cooperativa ha ampliato la rete di collaborazioni con altre imprese sociali, molte senza scopo di lucro. Diverse partnership sono nate come Associazioni Temporanee d'Impresa in seguito a gare pubbliche, per promuovere lo sviluppo del lavoro senza rinunciare alla qualità di filiera e alla sicurezza dei lavoratori.</a:t>
            </a:r>
            <a:endParaRPr lang="en-US" sz="1250" dirty="0"/>
          </a:p>
        </p:txBody>
      </p:sp>
      <p:sp>
        <p:nvSpPr>
          <p:cNvPr id="8" name="Shape 5"/>
          <p:cNvSpPr/>
          <p:nvPr/>
        </p:nvSpPr>
        <p:spPr>
          <a:xfrm>
            <a:off x="502920" y="2638044"/>
            <a:ext cx="3931920" cy="502920"/>
          </a:xfrm>
          <a:prstGeom prst="roundRect">
            <a:avLst>
              <a:gd name="adj" fmla="val 12727"/>
            </a:avLst>
          </a:prstGeom>
          <a:solidFill>
            <a:srgbClr val="EDF2F8"/>
          </a:solidFill>
          <a:ln/>
        </p:spPr>
        <p:txBody>
          <a:bodyPr/>
          <a:lstStyle/>
          <a:p>
            <a:endParaRPr lang="it-IT"/>
          </a:p>
        </p:txBody>
      </p:sp>
      <p:sp>
        <p:nvSpPr>
          <p:cNvPr id="9" name="Shape 6"/>
          <p:cNvSpPr/>
          <p:nvPr/>
        </p:nvSpPr>
        <p:spPr>
          <a:xfrm>
            <a:off x="612648" y="2729484"/>
            <a:ext cx="329184" cy="329184"/>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704820" y="2821656"/>
            <a:ext cx="144841" cy="144841"/>
          </a:xfrm>
          <a:prstGeom prst="rect">
            <a:avLst/>
          </a:prstGeom>
        </p:spPr>
      </p:pic>
      <p:sp>
        <p:nvSpPr>
          <p:cNvPr id="11" name="Text 7"/>
          <p:cNvSpPr/>
          <p:nvPr/>
        </p:nvSpPr>
        <p:spPr>
          <a:xfrm>
            <a:off x="1033272" y="2638044"/>
            <a:ext cx="3291840" cy="502920"/>
          </a:xfrm>
          <a:prstGeom prst="rect">
            <a:avLst/>
          </a:prstGeom>
          <a:noFill/>
          <a:ln/>
        </p:spPr>
        <p:txBody>
          <a:bodyPr wrap="square" lIns="0" tIns="0" rIns="0" bIns="0" rtlCol="0" anchor="ctr"/>
          <a:lstStyle/>
          <a:p>
            <a:pPr marL="0" indent="0">
              <a:lnSpc>
                <a:spcPct val="100000"/>
              </a:lnSpc>
              <a:buNone/>
            </a:pPr>
            <a:r>
              <a:rPr lang="en-US" sz="950" dirty="0">
                <a:solidFill>
                  <a:srgbClr val="24303C"/>
                </a:solidFill>
                <a:latin typeface="Calibri" pitchFamily="34" charset="0"/>
                <a:ea typeface="Calibri" pitchFamily="34" charset="-122"/>
                <a:cs typeface="Calibri" pitchFamily="34" charset="-120"/>
              </a:rPr>
              <a:t>PROPOSTA 80 Soc. Coop. Soc. ONLUS — Cuneo</a:t>
            </a:r>
            <a:endParaRPr lang="en-US" sz="950" dirty="0"/>
          </a:p>
        </p:txBody>
      </p:sp>
      <p:sp>
        <p:nvSpPr>
          <p:cNvPr id="12" name="Shape 8"/>
          <p:cNvSpPr/>
          <p:nvPr/>
        </p:nvSpPr>
        <p:spPr>
          <a:xfrm>
            <a:off x="4709162" y="2029899"/>
            <a:ext cx="3931920" cy="502920"/>
          </a:xfrm>
          <a:prstGeom prst="roundRect">
            <a:avLst>
              <a:gd name="adj" fmla="val 12727"/>
            </a:avLst>
          </a:prstGeom>
          <a:solidFill>
            <a:srgbClr val="EDF2F8"/>
          </a:solidFill>
          <a:ln/>
        </p:spPr>
        <p:txBody>
          <a:bodyPr/>
          <a:lstStyle/>
          <a:p>
            <a:endParaRPr lang="it-IT"/>
          </a:p>
        </p:txBody>
      </p:sp>
      <p:sp>
        <p:nvSpPr>
          <p:cNvPr id="13" name="Shape 9"/>
          <p:cNvSpPr/>
          <p:nvPr/>
        </p:nvSpPr>
        <p:spPr>
          <a:xfrm>
            <a:off x="4818890" y="2121339"/>
            <a:ext cx="329184" cy="329184"/>
          </a:xfrm>
          <a:prstGeom prst="ellipse">
            <a:avLst/>
          </a:prstGeom>
          <a:solidFill>
            <a:srgbClr val="EDF2F8"/>
          </a:solidFill>
          <a:ln/>
        </p:spPr>
        <p:txBody>
          <a:bodyPr/>
          <a:lstStyle/>
          <a:p>
            <a:endParaRPr lang="it-IT"/>
          </a:p>
        </p:txBody>
      </p:sp>
      <p:pic>
        <p:nvPicPr>
          <p:cNvPr id="14" name="Image 2" descr="preencoded.png"/>
          <p:cNvPicPr>
            <a:picLocks noChangeAspect="1"/>
          </p:cNvPicPr>
          <p:nvPr/>
        </p:nvPicPr>
        <p:blipFill>
          <a:blip r:embed="rId3"/>
          <a:stretch>
            <a:fillRect/>
          </a:stretch>
        </p:blipFill>
        <p:spPr>
          <a:xfrm>
            <a:off x="4911062" y="2213511"/>
            <a:ext cx="144841" cy="144841"/>
          </a:xfrm>
          <a:prstGeom prst="rect">
            <a:avLst/>
          </a:prstGeom>
        </p:spPr>
      </p:pic>
      <p:sp>
        <p:nvSpPr>
          <p:cNvPr id="15" name="Text 10"/>
          <p:cNvSpPr/>
          <p:nvPr/>
        </p:nvSpPr>
        <p:spPr>
          <a:xfrm>
            <a:off x="5239514" y="2029899"/>
            <a:ext cx="3291840" cy="502920"/>
          </a:xfrm>
          <a:prstGeom prst="rect">
            <a:avLst/>
          </a:prstGeom>
          <a:noFill/>
          <a:ln/>
        </p:spPr>
        <p:txBody>
          <a:bodyPr wrap="square" lIns="0" tIns="0" rIns="0" bIns="0" rtlCol="0" anchor="ctr"/>
          <a:lstStyle/>
          <a:p>
            <a:pPr marL="0" indent="0">
              <a:lnSpc>
                <a:spcPct val="100000"/>
              </a:lnSpc>
              <a:buNone/>
            </a:pPr>
            <a:r>
              <a:rPr lang="en-US" sz="950" dirty="0">
                <a:solidFill>
                  <a:srgbClr val="24303C"/>
                </a:solidFill>
                <a:latin typeface="Calibri" pitchFamily="34" charset="0"/>
                <a:ea typeface="Calibri" pitchFamily="34" charset="-122"/>
                <a:cs typeface="Calibri" pitchFamily="34" charset="-120"/>
              </a:rPr>
              <a:t>A.I.A.S. Assistenza Spastici — Vigevano</a:t>
            </a:r>
            <a:endParaRPr lang="en-US" sz="950" dirty="0"/>
          </a:p>
        </p:txBody>
      </p:sp>
      <p:sp>
        <p:nvSpPr>
          <p:cNvPr id="16" name="Shape 11"/>
          <p:cNvSpPr/>
          <p:nvPr/>
        </p:nvSpPr>
        <p:spPr>
          <a:xfrm>
            <a:off x="502920" y="3250692"/>
            <a:ext cx="3931920" cy="502920"/>
          </a:xfrm>
          <a:prstGeom prst="roundRect">
            <a:avLst>
              <a:gd name="adj" fmla="val 12727"/>
            </a:avLst>
          </a:prstGeom>
          <a:solidFill>
            <a:srgbClr val="EDF2F8"/>
          </a:solidFill>
          <a:ln/>
        </p:spPr>
        <p:txBody>
          <a:bodyPr/>
          <a:lstStyle/>
          <a:p>
            <a:endParaRPr lang="it-IT"/>
          </a:p>
        </p:txBody>
      </p:sp>
      <p:sp>
        <p:nvSpPr>
          <p:cNvPr id="17" name="Shape 12"/>
          <p:cNvSpPr/>
          <p:nvPr/>
        </p:nvSpPr>
        <p:spPr>
          <a:xfrm>
            <a:off x="612648" y="3342132"/>
            <a:ext cx="329184" cy="329184"/>
          </a:xfrm>
          <a:prstGeom prst="ellipse">
            <a:avLst/>
          </a:prstGeom>
          <a:solidFill>
            <a:srgbClr val="EDF2F8"/>
          </a:solidFill>
          <a:ln/>
        </p:spPr>
        <p:txBody>
          <a:bodyPr/>
          <a:lstStyle/>
          <a:p>
            <a:endParaRPr lang="it-IT"/>
          </a:p>
        </p:txBody>
      </p:sp>
      <p:pic>
        <p:nvPicPr>
          <p:cNvPr id="18" name="Image 3" descr="preencoded.png"/>
          <p:cNvPicPr>
            <a:picLocks noChangeAspect="1"/>
          </p:cNvPicPr>
          <p:nvPr/>
        </p:nvPicPr>
        <p:blipFill>
          <a:blip r:embed="rId3"/>
          <a:stretch>
            <a:fillRect/>
          </a:stretch>
        </p:blipFill>
        <p:spPr>
          <a:xfrm>
            <a:off x="704820" y="3434304"/>
            <a:ext cx="144841" cy="144841"/>
          </a:xfrm>
          <a:prstGeom prst="rect">
            <a:avLst/>
          </a:prstGeom>
        </p:spPr>
      </p:pic>
      <p:sp>
        <p:nvSpPr>
          <p:cNvPr id="19" name="Text 13"/>
          <p:cNvSpPr/>
          <p:nvPr/>
        </p:nvSpPr>
        <p:spPr>
          <a:xfrm>
            <a:off x="1033272" y="3250692"/>
            <a:ext cx="3291840" cy="502920"/>
          </a:xfrm>
          <a:prstGeom prst="rect">
            <a:avLst/>
          </a:prstGeom>
          <a:noFill/>
          <a:ln/>
        </p:spPr>
        <p:txBody>
          <a:bodyPr wrap="square" lIns="0" tIns="0" rIns="0" bIns="0" rtlCol="0" anchor="ctr"/>
          <a:lstStyle/>
          <a:p>
            <a:pPr marL="0" indent="0">
              <a:lnSpc>
                <a:spcPct val="100000"/>
              </a:lnSpc>
              <a:buNone/>
            </a:pPr>
            <a:r>
              <a:rPr lang="en-US" sz="950" dirty="0">
                <a:solidFill>
                  <a:srgbClr val="24303C"/>
                </a:solidFill>
                <a:latin typeface="Calibri" pitchFamily="34" charset="0"/>
                <a:ea typeface="Calibri" pitchFamily="34" charset="-122"/>
                <a:cs typeface="Calibri" pitchFamily="34" charset="-120"/>
              </a:rPr>
              <a:t>ORSA Soc. Coop. Sociale ONLUS — Bergamo</a:t>
            </a:r>
            <a:endParaRPr lang="en-US" sz="950" dirty="0"/>
          </a:p>
        </p:txBody>
      </p:sp>
      <p:sp>
        <p:nvSpPr>
          <p:cNvPr id="20" name="Shape 14"/>
          <p:cNvSpPr/>
          <p:nvPr/>
        </p:nvSpPr>
        <p:spPr>
          <a:xfrm>
            <a:off x="4709162" y="2642547"/>
            <a:ext cx="3931920" cy="502920"/>
          </a:xfrm>
          <a:prstGeom prst="roundRect">
            <a:avLst>
              <a:gd name="adj" fmla="val 12727"/>
            </a:avLst>
          </a:prstGeom>
          <a:solidFill>
            <a:srgbClr val="EDF2F8"/>
          </a:solidFill>
          <a:ln/>
        </p:spPr>
        <p:txBody>
          <a:bodyPr/>
          <a:lstStyle/>
          <a:p>
            <a:endParaRPr lang="it-IT"/>
          </a:p>
        </p:txBody>
      </p:sp>
      <p:sp>
        <p:nvSpPr>
          <p:cNvPr id="21" name="Shape 15"/>
          <p:cNvSpPr/>
          <p:nvPr/>
        </p:nvSpPr>
        <p:spPr>
          <a:xfrm>
            <a:off x="4818890" y="2733987"/>
            <a:ext cx="329184" cy="329184"/>
          </a:xfrm>
          <a:prstGeom prst="ellipse">
            <a:avLst/>
          </a:prstGeom>
          <a:solidFill>
            <a:srgbClr val="EDF2F8"/>
          </a:solidFill>
          <a:ln/>
        </p:spPr>
        <p:txBody>
          <a:bodyPr/>
          <a:lstStyle/>
          <a:p>
            <a:endParaRPr lang="it-IT"/>
          </a:p>
        </p:txBody>
      </p:sp>
      <p:pic>
        <p:nvPicPr>
          <p:cNvPr id="22" name="Image 4" descr="preencoded.png"/>
          <p:cNvPicPr>
            <a:picLocks noChangeAspect="1"/>
          </p:cNvPicPr>
          <p:nvPr/>
        </p:nvPicPr>
        <p:blipFill>
          <a:blip r:embed="rId3"/>
          <a:stretch>
            <a:fillRect/>
          </a:stretch>
        </p:blipFill>
        <p:spPr>
          <a:xfrm>
            <a:off x="4911062" y="2826159"/>
            <a:ext cx="144841" cy="144841"/>
          </a:xfrm>
          <a:prstGeom prst="rect">
            <a:avLst/>
          </a:prstGeom>
        </p:spPr>
      </p:pic>
      <p:sp>
        <p:nvSpPr>
          <p:cNvPr id="23" name="Text 16"/>
          <p:cNvSpPr/>
          <p:nvPr/>
        </p:nvSpPr>
        <p:spPr>
          <a:xfrm>
            <a:off x="5239514" y="2642547"/>
            <a:ext cx="3291840" cy="502920"/>
          </a:xfrm>
          <a:prstGeom prst="rect">
            <a:avLst/>
          </a:prstGeom>
          <a:noFill/>
          <a:ln/>
        </p:spPr>
        <p:txBody>
          <a:bodyPr wrap="square" lIns="0" tIns="0" rIns="0" bIns="0" rtlCol="0" anchor="ctr"/>
          <a:lstStyle/>
          <a:p>
            <a:pPr marL="0" indent="0">
              <a:lnSpc>
                <a:spcPct val="100000"/>
              </a:lnSpc>
              <a:buNone/>
            </a:pPr>
            <a:r>
              <a:rPr lang="en-US" sz="950" dirty="0">
                <a:solidFill>
                  <a:srgbClr val="24303C"/>
                </a:solidFill>
                <a:latin typeface="Calibri" pitchFamily="34" charset="0"/>
                <a:ea typeface="Calibri" pitchFamily="34" charset="-122"/>
                <a:cs typeface="Calibri" pitchFamily="34" charset="-120"/>
              </a:rPr>
              <a:t>INSIEME SI PUÒ Soc. Coop. Sociale — Treviso</a:t>
            </a:r>
            <a:endParaRPr lang="en-US" sz="950" dirty="0"/>
          </a:p>
        </p:txBody>
      </p:sp>
      <p:sp>
        <p:nvSpPr>
          <p:cNvPr id="24" name="Shape 17"/>
          <p:cNvSpPr/>
          <p:nvPr/>
        </p:nvSpPr>
        <p:spPr>
          <a:xfrm>
            <a:off x="502920" y="3863340"/>
            <a:ext cx="3931920" cy="502920"/>
          </a:xfrm>
          <a:prstGeom prst="roundRect">
            <a:avLst>
              <a:gd name="adj" fmla="val 12727"/>
            </a:avLst>
          </a:prstGeom>
          <a:solidFill>
            <a:srgbClr val="EDF2F8"/>
          </a:solidFill>
          <a:ln/>
        </p:spPr>
        <p:txBody>
          <a:bodyPr/>
          <a:lstStyle/>
          <a:p>
            <a:endParaRPr lang="it-IT"/>
          </a:p>
        </p:txBody>
      </p:sp>
      <p:sp>
        <p:nvSpPr>
          <p:cNvPr id="25" name="Shape 18"/>
          <p:cNvSpPr/>
          <p:nvPr/>
        </p:nvSpPr>
        <p:spPr>
          <a:xfrm>
            <a:off x="612648" y="3954780"/>
            <a:ext cx="329184" cy="329184"/>
          </a:xfrm>
          <a:prstGeom prst="ellipse">
            <a:avLst/>
          </a:prstGeom>
          <a:solidFill>
            <a:srgbClr val="EDF2F8"/>
          </a:solidFill>
          <a:ln/>
        </p:spPr>
        <p:txBody>
          <a:bodyPr/>
          <a:lstStyle/>
          <a:p>
            <a:endParaRPr lang="it-IT"/>
          </a:p>
        </p:txBody>
      </p:sp>
      <p:pic>
        <p:nvPicPr>
          <p:cNvPr id="26" name="Image 5" descr="preencoded.png"/>
          <p:cNvPicPr>
            <a:picLocks noChangeAspect="1"/>
          </p:cNvPicPr>
          <p:nvPr/>
        </p:nvPicPr>
        <p:blipFill>
          <a:blip r:embed="rId3"/>
          <a:stretch>
            <a:fillRect/>
          </a:stretch>
        </p:blipFill>
        <p:spPr>
          <a:xfrm>
            <a:off x="704820" y="4046952"/>
            <a:ext cx="144841" cy="144841"/>
          </a:xfrm>
          <a:prstGeom prst="rect">
            <a:avLst/>
          </a:prstGeom>
        </p:spPr>
      </p:pic>
      <p:sp>
        <p:nvSpPr>
          <p:cNvPr id="27" name="Text 19"/>
          <p:cNvSpPr/>
          <p:nvPr/>
        </p:nvSpPr>
        <p:spPr>
          <a:xfrm>
            <a:off x="1033272" y="3863340"/>
            <a:ext cx="3291840" cy="502920"/>
          </a:xfrm>
          <a:prstGeom prst="rect">
            <a:avLst/>
          </a:prstGeom>
          <a:noFill/>
          <a:ln/>
        </p:spPr>
        <p:txBody>
          <a:bodyPr wrap="square" lIns="0" tIns="0" rIns="0" bIns="0" rtlCol="0" anchor="ctr"/>
          <a:lstStyle/>
          <a:p>
            <a:pPr marL="0" indent="0">
              <a:lnSpc>
                <a:spcPct val="100000"/>
              </a:lnSpc>
              <a:buNone/>
            </a:pPr>
            <a:r>
              <a:rPr lang="en-US" sz="950" dirty="0">
                <a:solidFill>
                  <a:srgbClr val="24303C"/>
                </a:solidFill>
                <a:latin typeface="Calibri" pitchFamily="34" charset="0"/>
                <a:ea typeface="Calibri" pitchFamily="34" charset="-122"/>
                <a:cs typeface="Calibri" pitchFamily="34" charset="-120"/>
              </a:rPr>
              <a:t>Coop. Sociale Quadrifoglio Tre s.c. ONLUS</a:t>
            </a:r>
            <a:endParaRPr lang="en-US" sz="950" dirty="0"/>
          </a:p>
        </p:txBody>
      </p:sp>
      <p:sp>
        <p:nvSpPr>
          <p:cNvPr id="28" name="Shape 20"/>
          <p:cNvSpPr/>
          <p:nvPr/>
        </p:nvSpPr>
        <p:spPr>
          <a:xfrm>
            <a:off x="4709162" y="3255195"/>
            <a:ext cx="3931920" cy="502920"/>
          </a:xfrm>
          <a:prstGeom prst="roundRect">
            <a:avLst>
              <a:gd name="adj" fmla="val 12727"/>
            </a:avLst>
          </a:prstGeom>
          <a:solidFill>
            <a:srgbClr val="EDF2F8"/>
          </a:solidFill>
          <a:ln/>
        </p:spPr>
        <p:txBody>
          <a:bodyPr/>
          <a:lstStyle/>
          <a:p>
            <a:endParaRPr lang="it-IT"/>
          </a:p>
        </p:txBody>
      </p:sp>
      <p:sp>
        <p:nvSpPr>
          <p:cNvPr id="29" name="Shape 21"/>
          <p:cNvSpPr/>
          <p:nvPr/>
        </p:nvSpPr>
        <p:spPr>
          <a:xfrm>
            <a:off x="4818890" y="3346635"/>
            <a:ext cx="329184" cy="329184"/>
          </a:xfrm>
          <a:prstGeom prst="ellipse">
            <a:avLst/>
          </a:prstGeom>
          <a:solidFill>
            <a:srgbClr val="EDF2F8"/>
          </a:solidFill>
          <a:ln/>
        </p:spPr>
        <p:txBody>
          <a:bodyPr/>
          <a:lstStyle/>
          <a:p>
            <a:endParaRPr lang="it-IT"/>
          </a:p>
        </p:txBody>
      </p:sp>
      <p:pic>
        <p:nvPicPr>
          <p:cNvPr id="30" name="Image 6" descr="preencoded.png"/>
          <p:cNvPicPr>
            <a:picLocks noChangeAspect="1"/>
          </p:cNvPicPr>
          <p:nvPr/>
        </p:nvPicPr>
        <p:blipFill>
          <a:blip r:embed="rId3"/>
          <a:stretch>
            <a:fillRect/>
          </a:stretch>
        </p:blipFill>
        <p:spPr>
          <a:xfrm>
            <a:off x="4911062" y="3438807"/>
            <a:ext cx="144841" cy="144841"/>
          </a:xfrm>
          <a:prstGeom prst="rect">
            <a:avLst/>
          </a:prstGeom>
        </p:spPr>
      </p:pic>
      <p:sp>
        <p:nvSpPr>
          <p:cNvPr id="31" name="Text 22"/>
          <p:cNvSpPr/>
          <p:nvPr/>
        </p:nvSpPr>
        <p:spPr>
          <a:xfrm>
            <a:off x="5239514" y="3255195"/>
            <a:ext cx="3291840" cy="502920"/>
          </a:xfrm>
          <a:prstGeom prst="rect">
            <a:avLst/>
          </a:prstGeom>
          <a:noFill/>
          <a:ln/>
        </p:spPr>
        <p:txBody>
          <a:bodyPr wrap="square" lIns="0" tIns="0" rIns="0" bIns="0" rtlCol="0" anchor="ctr"/>
          <a:lstStyle/>
          <a:p>
            <a:pPr marL="0" indent="0">
              <a:lnSpc>
                <a:spcPct val="100000"/>
              </a:lnSpc>
              <a:buNone/>
            </a:pPr>
            <a:r>
              <a:rPr lang="en-US" sz="950" dirty="0">
                <a:solidFill>
                  <a:srgbClr val="24303C"/>
                </a:solidFill>
                <a:latin typeface="Calibri" pitchFamily="34" charset="0"/>
                <a:ea typeface="Calibri" pitchFamily="34" charset="-122"/>
                <a:cs typeface="Calibri" pitchFamily="34" charset="-120"/>
              </a:rPr>
              <a:t>Izoard Società Cooperativa Sociale</a:t>
            </a:r>
            <a:endParaRPr lang="en-US" sz="950" dirty="0"/>
          </a:p>
        </p:txBody>
      </p:sp>
      <p:pic>
        <p:nvPicPr>
          <p:cNvPr id="33" name="Image 0" descr="assets/logo.png">
            <a:extLst>
              <a:ext uri="{FF2B5EF4-FFF2-40B4-BE49-F238E27FC236}">
                <a16:creationId xmlns:a16="http://schemas.microsoft.com/office/drawing/2014/main" id="{1A2587A0-8862-3F07-0F34-2643654DBB91}"/>
              </a:ext>
            </a:extLst>
          </p:cNvPr>
          <p:cNvPicPr>
            <a:picLocks noChangeAspect="1"/>
          </p:cNvPicPr>
          <p:nvPr/>
        </p:nvPicPr>
        <p:blipFill>
          <a:blip r:embed="rId4"/>
          <a:srcRect/>
          <a:stretch/>
        </p:blipFill>
        <p:spPr>
          <a:xfrm>
            <a:off x="502920" y="4576572"/>
            <a:ext cx="1018903" cy="365760"/>
          </a:xfrm>
          <a:prstGeom prst="rect">
            <a:avLst/>
          </a:prstGeom>
        </p:spPr>
      </p:pic>
      <p:sp>
        <p:nvSpPr>
          <p:cNvPr id="32" name="Shape 5">
            <a:extLst>
              <a:ext uri="{FF2B5EF4-FFF2-40B4-BE49-F238E27FC236}">
                <a16:creationId xmlns:a16="http://schemas.microsoft.com/office/drawing/2014/main" id="{F2E57F34-8AB8-2BC1-10FE-479A40AD581A}"/>
              </a:ext>
            </a:extLst>
          </p:cNvPr>
          <p:cNvSpPr/>
          <p:nvPr/>
        </p:nvSpPr>
        <p:spPr>
          <a:xfrm>
            <a:off x="502920" y="2029899"/>
            <a:ext cx="3931920" cy="502920"/>
          </a:xfrm>
          <a:prstGeom prst="roundRect">
            <a:avLst>
              <a:gd name="adj" fmla="val 12727"/>
            </a:avLst>
          </a:prstGeom>
          <a:solidFill>
            <a:srgbClr val="EDF2F8"/>
          </a:solidFill>
          <a:ln/>
        </p:spPr>
        <p:txBody>
          <a:bodyPr/>
          <a:lstStyle/>
          <a:p>
            <a:endParaRPr lang="it-IT"/>
          </a:p>
        </p:txBody>
      </p:sp>
      <p:sp>
        <p:nvSpPr>
          <p:cNvPr id="35" name="Shape 6">
            <a:extLst>
              <a:ext uri="{FF2B5EF4-FFF2-40B4-BE49-F238E27FC236}">
                <a16:creationId xmlns:a16="http://schemas.microsoft.com/office/drawing/2014/main" id="{4760AFA8-CEDA-BBAE-0C07-96C30EB5AED5}"/>
              </a:ext>
            </a:extLst>
          </p:cNvPr>
          <p:cNvSpPr/>
          <p:nvPr/>
        </p:nvSpPr>
        <p:spPr>
          <a:xfrm>
            <a:off x="612648" y="2121339"/>
            <a:ext cx="329184" cy="329184"/>
          </a:xfrm>
          <a:prstGeom prst="ellipse">
            <a:avLst/>
          </a:prstGeom>
          <a:solidFill>
            <a:srgbClr val="EDF2F8"/>
          </a:solidFill>
          <a:ln/>
        </p:spPr>
        <p:txBody>
          <a:bodyPr/>
          <a:lstStyle/>
          <a:p>
            <a:endParaRPr lang="it-IT"/>
          </a:p>
        </p:txBody>
      </p:sp>
      <p:pic>
        <p:nvPicPr>
          <p:cNvPr id="37" name="Image 1" descr="preencoded.png">
            <a:extLst>
              <a:ext uri="{FF2B5EF4-FFF2-40B4-BE49-F238E27FC236}">
                <a16:creationId xmlns:a16="http://schemas.microsoft.com/office/drawing/2014/main" id="{8E0633D5-4A94-5EAB-BC55-2C4CFF491297}"/>
              </a:ext>
            </a:extLst>
          </p:cNvPr>
          <p:cNvPicPr>
            <a:picLocks noChangeAspect="1"/>
          </p:cNvPicPr>
          <p:nvPr/>
        </p:nvPicPr>
        <p:blipFill>
          <a:blip r:embed="rId3"/>
          <a:stretch>
            <a:fillRect/>
          </a:stretch>
        </p:blipFill>
        <p:spPr>
          <a:xfrm>
            <a:off x="704820" y="2213511"/>
            <a:ext cx="144841" cy="144841"/>
          </a:xfrm>
          <a:prstGeom prst="rect">
            <a:avLst/>
          </a:prstGeom>
        </p:spPr>
      </p:pic>
      <p:sp>
        <p:nvSpPr>
          <p:cNvPr id="39" name="Text 7">
            <a:extLst>
              <a:ext uri="{FF2B5EF4-FFF2-40B4-BE49-F238E27FC236}">
                <a16:creationId xmlns:a16="http://schemas.microsoft.com/office/drawing/2014/main" id="{F0E920F0-1E6C-B1B5-545C-C16609397C4C}"/>
              </a:ext>
            </a:extLst>
          </p:cNvPr>
          <p:cNvSpPr/>
          <p:nvPr/>
        </p:nvSpPr>
        <p:spPr>
          <a:xfrm>
            <a:off x="1033272" y="2029899"/>
            <a:ext cx="3291840" cy="502920"/>
          </a:xfrm>
          <a:prstGeom prst="rect">
            <a:avLst/>
          </a:prstGeom>
          <a:noFill/>
          <a:ln/>
        </p:spPr>
        <p:txBody>
          <a:bodyPr wrap="square" lIns="0" tIns="0" rIns="0" bIns="0" rtlCol="0" anchor="ctr"/>
          <a:lstStyle/>
          <a:p>
            <a:r>
              <a:rPr lang="it-IT" sz="950" dirty="0" err="1">
                <a:solidFill>
                  <a:srgbClr val="24303C"/>
                </a:solidFill>
                <a:latin typeface="Calibri" pitchFamily="34" charset="0"/>
                <a:ea typeface="Calibri" pitchFamily="34" charset="-122"/>
                <a:cs typeface="Calibri" pitchFamily="34" charset="-120"/>
              </a:rPr>
              <a:t>GeNSS</a:t>
            </a:r>
            <a:r>
              <a:rPr lang="en-US" sz="950" dirty="0">
                <a:solidFill>
                  <a:srgbClr val="24303C"/>
                </a:solidFill>
                <a:latin typeface="Calibri" pitchFamily="34" charset="0"/>
                <a:ea typeface="Calibri" pitchFamily="34" charset="-122"/>
                <a:cs typeface="Calibri" pitchFamily="34" charset="-120"/>
              </a:rPr>
              <a:t> Coop. Sociale — Brindisi</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502920" y="1280160"/>
            <a:ext cx="731520" cy="731520"/>
          </a:xfrm>
          <a:prstGeom prst="rect">
            <a:avLst/>
          </a:prstGeom>
        </p:spPr>
      </p:pic>
      <p:sp>
        <p:nvSpPr>
          <p:cNvPr id="4" name="Text 1"/>
          <p:cNvSpPr/>
          <p:nvPr/>
        </p:nvSpPr>
        <p:spPr>
          <a:xfrm>
            <a:off x="502920" y="2011680"/>
            <a:ext cx="7863840" cy="2011680"/>
          </a:xfrm>
          <a:prstGeom prst="rect">
            <a:avLst/>
          </a:prstGeom>
          <a:noFill/>
          <a:ln/>
        </p:spPr>
        <p:txBody>
          <a:bodyPr wrap="square" lIns="0" tIns="0" rIns="0" bIns="0" rtlCol="0" anchor="ctr"/>
          <a:lstStyle/>
          <a:p>
            <a:pPr marL="0" indent="0">
              <a:lnSpc>
                <a:spcPct val="115000"/>
              </a:lnSpc>
              <a:buNone/>
            </a:pPr>
            <a:r>
              <a:rPr lang="en-US" sz="3000" b="1" i="1" dirty="0">
                <a:solidFill>
                  <a:srgbClr val="1C3A5E"/>
                </a:solidFill>
                <a:latin typeface="Cambria" pitchFamily="34" charset="0"/>
                <a:ea typeface="Cambria" pitchFamily="34" charset="-122"/>
                <a:cs typeface="Cambria" pitchFamily="34" charset="-120"/>
              </a:rPr>
              <a:t>Mettersi insieme è un inizio,
rimanere insieme è un progresso,
</a:t>
            </a:r>
            <a:r>
              <a:rPr lang="en-US" sz="3000" b="1" i="1" dirty="0">
                <a:solidFill>
                  <a:srgbClr val="B8892B"/>
                </a:solidFill>
                <a:latin typeface="Cambria" pitchFamily="34" charset="0"/>
                <a:ea typeface="Cambria" pitchFamily="34" charset="-122"/>
                <a:cs typeface="Cambria" pitchFamily="34" charset="-120"/>
              </a:rPr>
              <a:t>lavorare insieme un successo.</a:t>
            </a:r>
            <a:endParaRPr lang="en-US" sz="3000" dirty="0"/>
          </a:p>
        </p:txBody>
      </p:sp>
      <p:sp>
        <p:nvSpPr>
          <p:cNvPr id="6" name="Text 2"/>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19</a:t>
            </a:r>
            <a:endParaRPr lang="en-US" sz="1000" dirty="0"/>
          </a:p>
        </p:txBody>
      </p:sp>
      <p:pic>
        <p:nvPicPr>
          <p:cNvPr id="8" name="Image 0" descr="assets/logo.png">
            <a:extLst>
              <a:ext uri="{FF2B5EF4-FFF2-40B4-BE49-F238E27FC236}">
                <a16:creationId xmlns:a16="http://schemas.microsoft.com/office/drawing/2014/main" id="{C90B52F5-4092-BBAD-A093-7F0F4E405F8E}"/>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83464" y="146857"/>
            <a:ext cx="118872" cy="118872"/>
          </a:xfrm>
          <a:prstGeom prst="ellipse">
            <a:avLst/>
          </a:prstGeom>
          <a:solidFill>
            <a:srgbClr val="B8892B"/>
          </a:solidFill>
          <a:ln/>
        </p:spPr>
        <p:txBody>
          <a:bodyPr/>
          <a:lstStyle/>
          <a:p>
            <a:endParaRPr lang="it-IT"/>
          </a:p>
        </p:txBody>
      </p:sp>
      <p:sp>
        <p:nvSpPr>
          <p:cNvPr id="3" name="Text 1"/>
          <p:cNvSpPr/>
          <p:nvPr/>
        </p:nvSpPr>
        <p:spPr>
          <a:xfrm>
            <a:off x="502920" y="55417"/>
            <a:ext cx="234086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STRUTTURA ORGANIZZATIVA</a:t>
            </a:r>
            <a:endParaRPr lang="en-US" sz="1100" dirty="0"/>
          </a:p>
        </p:txBody>
      </p:sp>
      <p:sp>
        <p:nvSpPr>
          <p:cNvPr id="4" name="Text 2"/>
          <p:cNvSpPr/>
          <p:nvPr/>
        </p:nvSpPr>
        <p:spPr>
          <a:xfrm>
            <a:off x="5386282" y="98109"/>
            <a:ext cx="3875473" cy="335239"/>
          </a:xfrm>
          <a:prstGeom prst="rect">
            <a:avLst/>
          </a:prstGeom>
          <a:noFill/>
          <a:ln/>
        </p:spPr>
        <p:txBody>
          <a:bodyPr wrap="square" lIns="0" tIns="0" rIns="0" bIns="0" rtlCol="0" anchor="t"/>
          <a:lstStyle/>
          <a:p>
            <a:pPr marL="0" indent="0">
              <a:lnSpc>
                <a:spcPct val="100000"/>
              </a:lnSpc>
              <a:buNone/>
            </a:pPr>
            <a:r>
              <a:rPr lang="en-US" b="1" dirty="0">
                <a:solidFill>
                  <a:srgbClr val="1C3A5E"/>
                </a:solidFill>
                <a:latin typeface="Cambria" pitchFamily="34" charset="0"/>
                <a:ea typeface="Cambria" pitchFamily="34" charset="-122"/>
                <a:cs typeface="Cambria" pitchFamily="34" charset="-120"/>
              </a:rPr>
              <a:t>L'organigramma della Cooperativa</a:t>
            </a:r>
            <a:endParaRPr lang="en-US"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20</a:t>
            </a:r>
            <a:endParaRPr lang="en-US" sz="1000" dirty="0"/>
          </a:p>
        </p:txBody>
      </p:sp>
      <p:sp>
        <p:nvSpPr>
          <p:cNvPr id="8" name="Text 5"/>
          <p:cNvSpPr/>
          <p:nvPr/>
        </p:nvSpPr>
        <p:spPr>
          <a:xfrm>
            <a:off x="3063240" y="1508760"/>
            <a:ext cx="301752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ASSEMBLEA DEI SOCI</a:t>
            </a:r>
            <a:endParaRPr lang="en-US" sz="1200" dirty="0"/>
          </a:p>
        </p:txBody>
      </p:sp>
      <p:pic>
        <p:nvPicPr>
          <p:cNvPr id="9" name="Immagine 8">
            <a:extLst>
              <a:ext uri="{FF2B5EF4-FFF2-40B4-BE49-F238E27FC236}">
                <a16:creationId xmlns:a16="http://schemas.microsoft.com/office/drawing/2014/main" id="{51C97C6E-37C6-377A-9650-80B1C97E7300}"/>
              </a:ext>
            </a:extLst>
          </p:cNvPr>
          <p:cNvPicPr>
            <a:picLocks noChangeAspect="1"/>
          </p:cNvPicPr>
          <p:nvPr/>
        </p:nvPicPr>
        <p:blipFill>
          <a:blip r:embed="rId3"/>
          <a:srcRect l="1080" t="12026" r="1532" b="4622"/>
          <a:stretch>
            <a:fillRect/>
          </a:stretch>
        </p:blipFill>
        <p:spPr>
          <a:xfrm>
            <a:off x="125506" y="146857"/>
            <a:ext cx="7903722" cy="47825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RISORSE UMANE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compagine sociale della Cooperativa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21</a:t>
            </a:r>
            <a:endParaRPr lang="en-US" sz="1000" dirty="0"/>
          </a:p>
        </p:txBody>
      </p:sp>
      <p:sp>
        <p:nvSpPr>
          <p:cNvPr id="7" name="Shape 4"/>
          <p:cNvSpPr/>
          <p:nvPr/>
        </p:nvSpPr>
        <p:spPr>
          <a:xfrm>
            <a:off x="502920" y="1600200"/>
            <a:ext cx="1481328" cy="2788920"/>
          </a:xfrm>
          <a:prstGeom prst="roundRect">
            <a:avLst>
              <a:gd name="adj" fmla="val 4938"/>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8" name="Shape 5"/>
          <p:cNvSpPr/>
          <p:nvPr/>
        </p:nvSpPr>
        <p:spPr>
          <a:xfrm>
            <a:off x="502920" y="1600200"/>
            <a:ext cx="1481328" cy="502920"/>
          </a:xfrm>
          <a:prstGeom prst="roundRect">
            <a:avLst>
              <a:gd name="adj" fmla="val 14545"/>
            </a:avLst>
          </a:prstGeom>
          <a:solidFill>
            <a:srgbClr val="1C3A5E"/>
          </a:solidFill>
          <a:ln/>
        </p:spPr>
        <p:txBody>
          <a:bodyPr/>
          <a:lstStyle/>
          <a:p>
            <a:endParaRPr lang="it-IT"/>
          </a:p>
        </p:txBody>
      </p:sp>
      <p:sp>
        <p:nvSpPr>
          <p:cNvPr id="9" name="Shape 6"/>
          <p:cNvSpPr/>
          <p:nvPr/>
        </p:nvSpPr>
        <p:spPr>
          <a:xfrm>
            <a:off x="502920" y="1856232"/>
            <a:ext cx="1481328" cy="246888"/>
          </a:xfrm>
          <a:prstGeom prst="rect">
            <a:avLst/>
          </a:prstGeom>
          <a:solidFill>
            <a:srgbClr val="1C3A5E"/>
          </a:solidFill>
          <a:ln/>
        </p:spPr>
        <p:txBody>
          <a:bodyPr/>
          <a:lstStyle/>
          <a:p>
            <a:endParaRPr lang="it-IT"/>
          </a:p>
        </p:txBody>
      </p:sp>
      <p:sp>
        <p:nvSpPr>
          <p:cNvPr id="10" name="Text 7"/>
          <p:cNvSpPr/>
          <p:nvPr/>
        </p:nvSpPr>
        <p:spPr>
          <a:xfrm>
            <a:off x="539496" y="1600200"/>
            <a:ext cx="1408176" cy="502920"/>
          </a:xfrm>
          <a:prstGeom prst="rect">
            <a:avLst/>
          </a:prstGeom>
          <a:noFill/>
          <a:ln/>
        </p:spPr>
        <p:txBody>
          <a:bodyPr wrap="square" lIns="0" tIns="0" rIns="0" bIns="0" rtlCol="0" anchor="ctr"/>
          <a:lstStyle/>
          <a:p>
            <a:pPr marL="0" indent="0" algn="ctr">
              <a:lnSpc>
                <a:spcPct val="90000"/>
              </a:lnSpc>
              <a:buNone/>
            </a:pPr>
            <a:r>
              <a:rPr lang="en-US" sz="930" b="1" dirty="0">
                <a:solidFill>
                  <a:srgbClr val="FFFFFF"/>
                </a:solidFill>
                <a:latin typeface="Calibri" pitchFamily="34" charset="0"/>
                <a:ea typeface="Calibri" pitchFamily="34" charset="-122"/>
                <a:cs typeface="Calibri" pitchFamily="34" charset="-120"/>
              </a:rPr>
              <a:t>Soci Lavoratori</a:t>
            </a:r>
            <a:endParaRPr lang="en-US" sz="930" dirty="0"/>
          </a:p>
        </p:txBody>
      </p:sp>
      <p:sp>
        <p:nvSpPr>
          <p:cNvPr id="11" name="Text 8"/>
          <p:cNvSpPr/>
          <p:nvPr/>
        </p:nvSpPr>
        <p:spPr>
          <a:xfrm>
            <a:off x="502920" y="2167128"/>
            <a:ext cx="1481328" cy="548640"/>
          </a:xfrm>
          <a:prstGeom prst="rect">
            <a:avLst/>
          </a:prstGeom>
          <a:noFill/>
          <a:ln/>
        </p:spPr>
        <p:txBody>
          <a:bodyPr wrap="square" lIns="0" tIns="0" rIns="0" bIns="0" rtlCol="0" anchor="ctr"/>
          <a:lstStyle/>
          <a:p>
            <a:pPr marL="0" indent="0" algn="ctr">
              <a:buNone/>
            </a:pPr>
            <a:r>
              <a:rPr lang="en-US" sz="2700" b="1" dirty="0">
                <a:solidFill>
                  <a:srgbClr val="1C3A5E"/>
                </a:solidFill>
                <a:latin typeface="Cambria" pitchFamily="34" charset="0"/>
                <a:ea typeface="Cambria" pitchFamily="34" charset="-122"/>
                <a:cs typeface="Cambria" pitchFamily="34" charset="-120"/>
              </a:rPr>
              <a:t>2.985</a:t>
            </a:r>
            <a:endParaRPr lang="en-US" sz="2700" dirty="0"/>
          </a:p>
        </p:txBody>
      </p:sp>
      <p:sp>
        <p:nvSpPr>
          <p:cNvPr id="12" name="Text 9"/>
          <p:cNvSpPr/>
          <p:nvPr/>
        </p:nvSpPr>
        <p:spPr>
          <a:xfrm>
            <a:off x="502920" y="2697480"/>
            <a:ext cx="1481328" cy="182880"/>
          </a:xfrm>
          <a:prstGeom prst="rect">
            <a:avLst/>
          </a:prstGeom>
          <a:noFill/>
          <a:ln/>
        </p:spPr>
        <p:txBody>
          <a:bodyPr wrap="square" lIns="0" tIns="0" rIns="0" bIns="0" rtlCol="0" anchor="ctr"/>
          <a:lstStyle/>
          <a:p>
            <a:pPr marL="0" indent="0" algn="ctr">
              <a:buNone/>
            </a:pPr>
            <a:r>
              <a:rPr lang="en-US" sz="750" kern="0" spc="100" dirty="0">
                <a:solidFill>
                  <a:srgbClr val="6E7A88"/>
                </a:solidFill>
                <a:latin typeface="Calibri" pitchFamily="34" charset="0"/>
                <a:ea typeface="Calibri" pitchFamily="34" charset="-122"/>
                <a:cs typeface="Calibri" pitchFamily="34" charset="-120"/>
              </a:rPr>
              <a:t>TOTALE</a:t>
            </a:r>
            <a:endParaRPr lang="en-US" sz="750" dirty="0"/>
          </a:p>
        </p:txBody>
      </p:sp>
      <p:sp>
        <p:nvSpPr>
          <p:cNvPr id="13" name="Shape 10"/>
          <p:cNvSpPr/>
          <p:nvPr/>
        </p:nvSpPr>
        <p:spPr>
          <a:xfrm>
            <a:off x="1078992" y="2971800"/>
            <a:ext cx="329184" cy="329184"/>
          </a:xfrm>
          <a:prstGeom prst="ellipse">
            <a:avLst/>
          </a:prstGeom>
          <a:solidFill>
            <a:srgbClr val="F7EFDD"/>
          </a:solidFill>
          <a:ln/>
        </p:spPr>
        <p:txBody>
          <a:bodyPr/>
          <a:lstStyle/>
          <a:p>
            <a:endParaRPr lang="it-IT"/>
          </a:p>
        </p:txBody>
      </p:sp>
      <p:pic>
        <p:nvPicPr>
          <p:cNvPr id="14" name="Image 1" descr="preencoded.png"/>
          <p:cNvPicPr>
            <a:picLocks noChangeAspect="1"/>
          </p:cNvPicPr>
          <p:nvPr/>
        </p:nvPicPr>
        <p:blipFill>
          <a:blip r:embed="rId3"/>
          <a:stretch>
            <a:fillRect/>
          </a:stretch>
        </p:blipFill>
        <p:spPr>
          <a:xfrm>
            <a:off x="1171164" y="3063972"/>
            <a:ext cx="144841" cy="144841"/>
          </a:xfrm>
          <a:prstGeom prst="rect">
            <a:avLst/>
          </a:prstGeom>
        </p:spPr>
      </p:pic>
      <p:sp>
        <p:nvSpPr>
          <p:cNvPr id="15" name="Text 11"/>
          <p:cNvSpPr/>
          <p:nvPr/>
        </p:nvSpPr>
        <p:spPr>
          <a:xfrm>
            <a:off x="502920" y="3337560"/>
            <a:ext cx="1481328" cy="274320"/>
          </a:xfrm>
          <a:prstGeom prst="rect">
            <a:avLst/>
          </a:prstGeom>
          <a:noFill/>
          <a:ln/>
        </p:spPr>
        <p:txBody>
          <a:bodyPr wrap="square" lIns="0" tIns="0" rIns="0" bIns="0" rtlCol="0" anchor="ctr"/>
          <a:lstStyle/>
          <a:p>
            <a:pPr marL="0" indent="0" algn="ctr">
              <a:buNone/>
            </a:pPr>
            <a:r>
              <a:rPr lang="en-US" sz="1200" b="1" dirty="0">
                <a:solidFill>
                  <a:srgbClr val="B8892B"/>
                </a:solidFill>
                <a:latin typeface="Calibri" pitchFamily="34" charset="0"/>
                <a:ea typeface="Calibri" pitchFamily="34" charset="-122"/>
                <a:cs typeface="Calibri" pitchFamily="34" charset="-120"/>
              </a:rPr>
              <a:t>2.624  </a:t>
            </a:r>
            <a:r>
              <a:rPr lang="en-US" sz="900" dirty="0">
                <a:solidFill>
                  <a:srgbClr val="6E7A88"/>
                </a:solidFill>
                <a:latin typeface="Calibri" pitchFamily="34" charset="0"/>
                <a:ea typeface="Calibri" pitchFamily="34" charset="-122"/>
                <a:cs typeface="Calibri" pitchFamily="34" charset="-120"/>
              </a:rPr>
              <a:t>88%</a:t>
            </a:r>
            <a:endParaRPr lang="en-US" sz="1200" dirty="0"/>
          </a:p>
        </p:txBody>
      </p:sp>
      <p:sp>
        <p:nvSpPr>
          <p:cNvPr id="16" name="Shape 12"/>
          <p:cNvSpPr/>
          <p:nvPr/>
        </p:nvSpPr>
        <p:spPr>
          <a:xfrm>
            <a:off x="1078992" y="3657600"/>
            <a:ext cx="329184" cy="329184"/>
          </a:xfrm>
          <a:prstGeom prst="ellipse">
            <a:avLst/>
          </a:prstGeom>
          <a:solidFill>
            <a:srgbClr val="E7F0EE"/>
          </a:solidFill>
          <a:ln/>
        </p:spPr>
        <p:txBody>
          <a:bodyPr/>
          <a:lstStyle/>
          <a:p>
            <a:endParaRPr lang="it-IT"/>
          </a:p>
        </p:txBody>
      </p:sp>
      <p:pic>
        <p:nvPicPr>
          <p:cNvPr id="17" name="Image 2" descr="preencoded.png"/>
          <p:cNvPicPr>
            <a:picLocks noChangeAspect="1"/>
          </p:cNvPicPr>
          <p:nvPr/>
        </p:nvPicPr>
        <p:blipFill>
          <a:blip r:embed="rId4"/>
          <a:stretch>
            <a:fillRect/>
          </a:stretch>
        </p:blipFill>
        <p:spPr>
          <a:xfrm>
            <a:off x="1171164" y="3749772"/>
            <a:ext cx="144841" cy="144841"/>
          </a:xfrm>
          <a:prstGeom prst="rect">
            <a:avLst/>
          </a:prstGeom>
        </p:spPr>
      </p:pic>
      <p:sp>
        <p:nvSpPr>
          <p:cNvPr id="18" name="Text 13"/>
          <p:cNvSpPr/>
          <p:nvPr/>
        </p:nvSpPr>
        <p:spPr>
          <a:xfrm>
            <a:off x="502920" y="4023360"/>
            <a:ext cx="1481328" cy="274320"/>
          </a:xfrm>
          <a:prstGeom prst="rect">
            <a:avLst/>
          </a:prstGeom>
          <a:noFill/>
          <a:ln/>
        </p:spPr>
        <p:txBody>
          <a:bodyPr wrap="square" lIns="0" tIns="0" rIns="0" bIns="0" rtlCol="0" anchor="ctr"/>
          <a:lstStyle/>
          <a:p>
            <a:pPr marL="0" indent="0" algn="ctr">
              <a:buNone/>
            </a:pPr>
            <a:r>
              <a:rPr lang="en-US" sz="1200" b="1" dirty="0">
                <a:solidFill>
                  <a:srgbClr val="2E7D74"/>
                </a:solidFill>
                <a:latin typeface="Calibri" pitchFamily="34" charset="0"/>
                <a:ea typeface="Calibri" pitchFamily="34" charset="-122"/>
                <a:cs typeface="Calibri" pitchFamily="34" charset="-120"/>
              </a:rPr>
              <a:t>361  </a:t>
            </a:r>
            <a:r>
              <a:rPr lang="en-US" sz="900" dirty="0">
                <a:solidFill>
                  <a:srgbClr val="6E7A88"/>
                </a:solidFill>
                <a:latin typeface="Calibri" pitchFamily="34" charset="0"/>
                <a:ea typeface="Calibri" pitchFamily="34" charset="-122"/>
                <a:cs typeface="Calibri" pitchFamily="34" charset="-120"/>
              </a:rPr>
              <a:t>12%</a:t>
            </a:r>
            <a:endParaRPr lang="en-US" sz="1200" dirty="0"/>
          </a:p>
        </p:txBody>
      </p:sp>
      <p:sp>
        <p:nvSpPr>
          <p:cNvPr id="19" name="Shape 14"/>
          <p:cNvSpPr/>
          <p:nvPr/>
        </p:nvSpPr>
        <p:spPr>
          <a:xfrm>
            <a:off x="2167128" y="1600200"/>
            <a:ext cx="1481328" cy="2788920"/>
          </a:xfrm>
          <a:prstGeom prst="roundRect">
            <a:avLst>
              <a:gd name="adj" fmla="val 4938"/>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0" name="Shape 15"/>
          <p:cNvSpPr/>
          <p:nvPr/>
        </p:nvSpPr>
        <p:spPr>
          <a:xfrm>
            <a:off x="2167128" y="1600200"/>
            <a:ext cx="1481328" cy="502920"/>
          </a:xfrm>
          <a:prstGeom prst="roundRect">
            <a:avLst>
              <a:gd name="adj" fmla="val 14545"/>
            </a:avLst>
          </a:prstGeom>
          <a:solidFill>
            <a:srgbClr val="1C3A5E"/>
          </a:solidFill>
          <a:ln/>
        </p:spPr>
        <p:txBody>
          <a:bodyPr/>
          <a:lstStyle/>
          <a:p>
            <a:endParaRPr lang="it-IT"/>
          </a:p>
        </p:txBody>
      </p:sp>
      <p:sp>
        <p:nvSpPr>
          <p:cNvPr id="21" name="Shape 16"/>
          <p:cNvSpPr/>
          <p:nvPr/>
        </p:nvSpPr>
        <p:spPr>
          <a:xfrm>
            <a:off x="2167128" y="1856232"/>
            <a:ext cx="1481328" cy="246888"/>
          </a:xfrm>
          <a:prstGeom prst="rect">
            <a:avLst/>
          </a:prstGeom>
          <a:solidFill>
            <a:srgbClr val="1C3A5E"/>
          </a:solidFill>
          <a:ln/>
        </p:spPr>
        <p:txBody>
          <a:bodyPr/>
          <a:lstStyle/>
          <a:p>
            <a:endParaRPr lang="it-IT"/>
          </a:p>
        </p:txBody>
      </p:sp>
      <p:sp>
        <p:nvSpPr>
          <p:cNvPr id="22" name="Text 17"/>
          <p:cNvSpPr/>
          <p:nvPr/>
        </p:nvSpPr>
        <p:spPr>
          <a:xfrm>
            <a:off x="2203704" y="1600200"/>
            <a:ext cx="1408176" cy="502920"/>
          </a:xfrm>
          <a:prstGeom prst="rect">
            <a:avLst/>
          </a:prstGeom>
          <a:noFill/>
          <a:ln/>
        </p:spPr>
        <p:txBody>
          <a:bodyPr wrap="square" lIns="0" tIns="0" rIns="0" bIns="0" rtlCol="0" anchor="ctr"/>
          <a:lstStyle/>
          <a:p>
            <a:pPr marL="0" indent="0" algn="ctr">
              <a:lnSpc>
                <a:spcPct val="90000"/>
              </a:lnSpc>
              <a:buNone/>
            </a:pPr>
            <a:r>
              <a:rPr lang="en-US" sz="930" b="1" dirty="0">
                <a:solidFill>
                  <a:srgbClr val="FFFFFF"/>
                </a:solidFill>
                <a:latin typeface="Calibri" pitchFamily="34" charset="0"/>
                <a:ea typeface="Calibri" pitchFamily="34" charset="-122"/>
                <a:cs typeface="Calibri" pitchFamily="34" charset="-120"/>
              </a:rPr>
              <a:t>Soci Volontari</a:t>
            </a:r>
            <a:endParaRPr lang="en-US" sz="930" dirty="0"/>
          </a:p>
        </p:txBody>
      </p:sp>
      <p:sp>
        <p:nvSpPr>
          <p:cNvPr id="23" name="Text 18"/>
          <p:cNvSpPr/>
          <p:nvPr/>
        </p:nvSpPr>
        <p:spPr>
          <a:xfrm>
            <a:off x="2167128" y="2167128"/>
            <a:ext cx="1481328" cy="548640"/>
          </a:xfrm>
          <a:prstGeom prst="rect">
            <a:avLst/>
          </a:prstGeom>
          <a:noFill/>
          <a:ln/>
        </p:spPr>
        <p:txBody>
          <a:bodyPr wrap="square" lIns="0" tIns="0" rIns="0" bIns="0" rtlCol="0" anchor="ctr"/>
          <a:lstStyle/>
          <a:p>
            <a:pPr marL="0" indent="0" algn="ctr">
              <a:buNone/>
            </a:pPr>
            <a:r>
              <a:rPr lang="en-US" sz="2700" b="1" dirty="0">
                <a:solidFill>
                  <a:srgbClr val="1C3A5E"/>
                </a:solidFill>
                <a:latin typeface="Cambria" pitchFamily="34" charset="0"/>
                <a:ea typeface="Cambria" pitchFamily="34" charset="-122"/>
                <a:cs typeface="Cambria" pitchFamily="34" charset="-120"/>
              </a:rPr>
              <a:t>37</a:t>
            </a:r>
            <a:endParaRPr lang="en-US" sz="2700" dirty="0"/>
          </a:p>
        </p:txBody>
      </p:sp>
      <p:sp>
        <p:nvSpPr>
          <p:cNvPr id="24" name="Text 19"/>
          <p:cNvSpPr/>
          <p:nvPr/>
        </p:nvSpPr>
        <p:spPr>
          <a:xfrm>
            <a:off x="2167128" y="2697480"/>
            <a:ext cx="1481328" cy="182880"/>
          </a:xfrm>
          <a:prstGeom prst="rect">
            <a:avLst/>
          </a:prstGeom>
          <a:noFill/>
          <a:ln/>
        </p:spPr>
        <p:txBody>
          <a:bodyPr wrap="square" lIns="0" tIns="0" rIns="0" bIns="0" rtlCol="0" anchor="ctr"/>
          <a:lstStyle/>
          <a:p>
            <a:pPr marL="0" indent="0" algn="ctr">
              <a:buNone/>
            </a:pPr>
            <a:r>
              <a:rPr lang="en-US" sz="750" kern="0" spc="100" dirty="0">
                <a:solidFill>
                  <a:srgbClr val="6E7A88"/>
                </a:solidFill>
                <a:latin typeface="Calibri" pitchFamily="34" charset="0"/>
                <a:ea typeface="Calibri" pitchFamily="34" charset="-122"/>
                <a:cs typeface="Calibri" pitchFamily="34" charset="-120"/>
              </a:rPr>
              <a:t>TOTALE</a:t>
            </a:r>
            <a:endParaRPr lang="en-US" sz="750" dirty="0"/>
          </a:p>
        </p:txBody>
      </p:sp>
      <p:sp>
        <p:nvSpPr>
          <p:cNvPr id="25" name="Shape 20"/>
          <p:cNvSpPr/>
          <p:nvPr/>
        </p:nvSpPr>
        <p:spPr>
          <a:xfrm>
            <a:off x="2743200" y="2971800"/>
            <a:ext cx="329184" cy="329184"/>
          </a:xfrm>
          <a:prstGeom prst="ellipse">
            <a:avLst/>
          </a:prstGeom>
          <a:solidFill>
            <a:srgbClr val="F7EFDD"/>
          </a:solidFill>
          <a:ln/>
        </p:spPr>
        <p:txBody>
          <a:bodyPr/>
          <a:lstStyle/>
          <a:p>
            <a:endParaRPr lang="it-IT"/>
          </a:p>
        </p:txBody>
      </p:sp>
      <p:pic>
        <p:nvPicPr>
          <p:cNvPr id="26" name="Image 3" descr="preencoded.png"/>
          <p:cNvPicPr>
            <a:picLocks noChangeAspect="1"/>
          </p:cNvPicPr>
          <p:nvPr/>
        </p:nvPicPr>
        <p:blipFill>
          <a:blip r:embed="rId3"/>
          <a:stretch>
            <a:fillRect/>
          </a:stretch>
        </p:blipFill>
        <p:spPr>
          <a:xfrm>
            <a:off x="2835372" y="3063972"/>
            <a:ext cx="144841" cy="144841"/>
          </a:xfrm>
          <a:prstGeom prst="rect">
            <a:avLst/>
          </a:prstGeom>
        </p:spPr>
      </p:pic>
      <p:sp>
        <p:nvSpPr>
          <p:cNvPr id="27" name="Text 21"/>
          <p:cNvSpPr/>
          <p:nvPr/>
        </p:nvSpPr>
        <p:spPr>
          <a:xfrm>
            <a:off x="2167128" y="3337560"/>
            <a:ext cx="1481328" cy="274320"/>
          </a:xfrm>
          <a:prstGeom prst="rect">
            <a:avLst/>
          </a:prstGeom>
          <a:noFill/>
          <a:ln/>
        </p:spPr>
        <p:txBody>
          <a:bodyPr wrap="square" lIns="0" tIns="0" rIns="0" bIns="0" rtlCol="0" anchor="ctr"/>
          <a:lstStyle/>
          <a:p>
            <a:pPr marL="0" indent="0" algn="ctr">
              <a:buNone/>
            </a:pPr>
            <a:r>
              <a:rPr lang="en-US" sz="1200" b="1" dirty="0">
                <a:solidFill>
                  <a:srgbClr val="B8892B"/>
                </a:solidFill>
                <a:latin typeface="Calibri" pitchFamily="34" charset="0"/>
                <a:ea typeface="Calibri" pitchFamily="34" charset="-122"/>
                <a:cs typeface="Calibri" pitchFamily="34" charset="-120"/>
              </a:rPr>
              <a:t>18  </a:t>
            </a:r>
            <a:r>
              <a:rPr lang="en-US" sz="900" dirty="0">
                <a:solidFill>
                  <a:srgbClr val="6E7A88"/>
                </a:solidFill>
                <a:latin typeface="Calibri" pitchFamily="34" charset="0"/>
                <a:ea typeface="Calibri" pitchFamily="34" charset="-122"/>
                <a:cs typeface="Calibri" pitchFamily="34" charset="-120"/>
              </a:rPr>
              <a:t>49%</a:t>
            </a:r>
            <a:endParaRPr lang="en-US" sz="1200" dirty="0"/>
          </a:p>
        </p:txBody>
      </p:sp>
      <p:sp>
        <p:nvSpPr>
          <p:cNvPr id="28" name="Shape 22"/>
          <p:cNvSpPr/>
          <p:nvPr/>
        </p:nvSpPr>
        <p:spPr>
          <a:xfrm>
            <a:off x="2743200" y="3657600"/>
            <a:ext cx="329184" cy="329184"/>
          </a:xfrm>
          <a:prstGeom prst="ellipse">
            <a:avLst/>
          </a:prstGeom>
          <a:solidFill>
            <a:srgbClr val="E7F0EE"/>
          </a:solidFill>
          <a:ln/>
        </p:spPr>
        <p:txBody>
          <a:bodyPr/>
          <a:lstStyle/>
          <a:p>
            <a:endParaRPr lang="it-IT"/>
          </a:p>
        </p:txBody>
      </p:sp>
      <p:pic>
        <p:nvPicPr>
          <p:cNvPr id="29" name="Image 4" descr="preencoded.png"/>
          <p:cNvPicPr>
            <a:picLocks noChangeAspect="1"/>
          </p:cNvPicPr>
          <p:nvPr/>
        </p:nvPicPr>
        <p:blipFill>
          <a:blip r:embed="rId4"/>
          <a:stretch>
            <a:fillRect/>
          </a:stretch>
        </p:blipFill>
        <p:spPr>
          <a:xfrm>
            <a:off x="2835372" y="3749772"/>
            <a:ext cx="144841" cy="144841"/>
          </a:xfrm>
          <a:prstGeom prst="rect">
            <a:avLst/>
          </a:prstGeom>
        </p:spPr>
      </p:pic>
      <p:sp>
        <p:nvSpPr>
          <p:cNvPr id="30" name="Text 23"/>
          <p:cNvSpPr/>
          <p:nvPr/>
        </p:nvSpPr>
        <p:spPr>
          <a:xfrm>
            <a:off x="2167128" y="4023360"/>
            <a:ext cx="1481328" cy="274320"/>
          </a:xfrm>
          <a:prstGeom prst="rect">
            <a:avLst/>
          </a:prstGeom>
          <a:noFill/>
          <a:ln/>
        </p:spPr>
        <p:txBody>
          <a:bodyPr wrap="square" lIns="0" tIns="0" rIns="0" bIns="0" rtlCol="0" anchor="ctr"/>
          <a:lstStyle/>
          <a:p>
            <a:pPr marL="0" indent="0" algn="ctr">
              <a:buNone/>
            </a:pPr>
            <a:r>
              <a:rPr lang="en-US" sz="1200" b="1" dirty="0">
                <a:solidFill>
                  <a:srgbClr val="2E7D74"/>
                </a:solidFill>
                <a:latin typeface="Calibri" pitchFamily="34" charset="0"/>
                <a:ea typeface="Calibri" pitchFamily="34" charset="-122"/>
                <a:cs typeface="Calibri" pitchFamily="34" charset="-120"/>
              </a:rPr>
              <a:t>19  </a:t>
            </a:r>
            <a:r>
              <a:rPr lang="en-US" sz="900" dirty="0">
                <a:solidFill>
                  <a:srgbClr val="6E7A88"/>
                </a:solidFill>
                <a:latin typeface="Calibri" pitchFamily="34" charset="0"/>
                <a:ea typeface="Calibri" pitchFamily="34" charset="-122"/>
                <a:cs typeface="Calibri" pitchFamily="34" charset="-120"/>
              </a:rPr>
              <a:t>51%</a:t>
            </a:r>
            <a:endParaRPr lang="en-US" sz="1200" dirty="0"/>
          </a:p>
        </p:txBody>
      </p:sp>
      <p:sp>
        <p:nvSpPr>
          <p:cNvPr id="31" name="Shape 24"/>
          <p:cNvSpPr/>
          <p:nvPr/>
        </p:nvSpPr>
        <p:spPr>
          <a:xfrm>
            <a:off x="3831336" y="1600200"/>
            <a:ext cx="1481328" cy="2788920"/>
          </a:xfrm>
          <a:prstGeom prst="roundRect">
            <a:avLst>
              <a:gd name="adj" fmla="val 4938"/>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32" name="Shape 25"/>
          <p:cNvSpPr/>
          <p:nvPr/>
        </p:nvSpPr>
        <p:spPr>
          <a:xfrm>
            <a:off x="3831336" y="1600200"/>
            <a:ext cx="1481328" cy="502920"/>
          </a:xfrm>
          <a:prstGeom prst="roundRect">
            <a:avLst>
              <a:gd name="adj" fmla="val 14545"/>
            </a:avLst>
          </a:prstGeom>
          <a:solidFill>
            <a:srgbClr val="1C3A5E"/>
          </a:solidFill>
          <a:ln/>
        </p:spPr>
        <p:txBody>
          <a:bodyPr/>
          <a:lstStyle/>
          <a:p>
            <a:endParaRPr lang="it-IT"/>
          </a:p>
        </p:txBody>
      </p:sp>
      <p:sp>
        <p:nvSpPr>
          <p:cNvPr id="33" name="Shape 26"/>
          <p:cNvSpPr/>
          <p:nvPr/>
        </p:nvSpPr>
        <p:spPr>
          <a:xfrm>
            <a:off x="3831336" y="1856232"/>
            <a:ext cx="1481328" cy="246888"/>
          </a:xfrm>
          <a:prstGeom prst="rect">
            <a:avLst/>
          </a:prstGeom>
          <a:solidFill>
            <a:srgbClr val="1C3A5E"/>
          </a:solidFill>
          <a:ln/>
        </p:spPr>
        <p:txBody>
          <a:bodyPr/>
          <a:lstStyle/>
          <a:p>
            <a:endParaRPr lang="it-IT"/>
          </a:p>
        </p:txBody>
      </p:sp>
      <p:sp>
        <p:nvSpPr>
          <p:cNvPr id="34" name="Text 27"/>
          <p:cNvSpPr/>
          <p:nvPr/>
        </p:nvSpPr>
        <p:spPr>
          <a:xfrm>
            <a:off x="3867912" y="1600200"/>
            <a:ext cx="1408176" cy="502920"/>
          </a:xfrm>
          <a:prstGeom prst="rect">
            <a:avLst/>
          </a:prstGeom>
          <a:noFill/>
          <a:ln/>
        </p:spPr>
        <p:txBody>
          <a:bodyPr wrap="square" lIns="0" tIns="0" rIns="0" bIns="0" rtlCol="0" anchor="ctr"/>
          <a:lstStyle/>
          <a:p>
            <a:pPr marL="0" indent="0" algn="ctr">
              <a:lnSpc>
                <a:spcPct val="90000"/>
              </a:lnSpc>
              <a:buNone/>
            </a:pPr>
            <a:r>
              <a:rPr lang="en-US" sz="930" b="1" dirty="0">
                <a:solidFill>
                  <a:srgbClr val="FFFFFF"/>
                </a:solidFill>
                <a:latin typeface="Calibri" pitchFamily="34" charset="0"/>
                <a:ea typeface="Calibri" pitchFamily="34" charset="-122"/>
                <a:cs typeface="Calibri" pitchFamily="34" charset="-120"/>
              </a:rPr>
              <a:t>Soci Liberi Prof.</a:t>
            </a:r>
            <a:endParaRPr lang="en-US" sz="930" dirty="0"/>
          </a:p>
        </p:txBody>
      </p:sp>
      <p:sp>
        <p:nvSpPr>
          <p:cNvPr id="35" name="Text 28"/>
          <p:cNvSpPr/>
          <p:nvPr/>
        </p:nvSpPr>
        <p:spPr>
          <a:xfrm>
            <a:off x="3831336" y="2167128"/>
            <a:ext cx="1481328" cy="548640"/>
          </a:xfrm>
          <a:prstGeom prst="rect">
            <a:avLst/>
          </a:prstGeom>
          <a:noFill/>
          <a:ln/>
        </p:spPr>
        <p:txBody>
          <a:bodyPr wrap="square" lIns="0" tIns="0" rIns="0" bIns="0" rtlCol="0" anchor="ctr"/>
          <a:lstStyle/>
          <a:p>
            <a:pPr marL="0" indent="0" algn="ctr">
              <a:buNone/>
            </a:pPr>
            <a:r>
              <a:rPr lang="en-US" sz="2700" b="1" dirty="0">
                <a:solidFill>
                  <a:srgbClr val="1C3A5E"/>
                </a:solidFill>
                <a:latin typeface="Cambria" pitchFamily="34" charset="0"/>
                <a:ea typeface="Cambria" pitchFamily="34" charset="-122"/>
                <a:cs typeface="Cambria" pitchFamily="34" charset="-120"/>
              </a:rPr>
              <a:t>33</a:t>
            </a:r>
            <a:endParaRPr lang="en-US" sz="2700" dirty="0"/>
          </a:p>
        </p:txBody>
      </p:sp>
      <p:sp>
        <p:nvSpPr>
          <p:cNvPr id="36" name="Text 29"/>
          <p:cNvSpPr/>
          <p:nvPr/>
        </p:nvSpPr>
        <p:spPr>
          <a:xfrm>
            <a:off x="3831336" y="2697480"/>
            <a:ext cx="1481328" cy="182880"/>
          </a:xfrm>
          <a:prstGeom prst="rect">
            <a:avLst/>
          </a:prstGeom>
          <a:noFill/>
          <a:ln/>
        </p:spPr>
        <p:txBody>
          <a:bodyPr wrap="square" lIns="0" tIns="0" rIns="0" bIns="0" rtlCol="0" anchor="ctr"/>
          <a:lstStyle/>
          <a:p>
            <a:pPr marL="0" indent="0" algn="ctr">
              <a:buNone/>
            </a:pPr>
            <a:r>
              <a:rPr lang="en-US" sz="750" kern="0" spc="100" dirty="0">
                <a:solidFill>
                  <a:srgbClr val="6E7A88"/>
                </a:solidFill>
                <a:latin typeface="Calibri" pitchFamily="34" charset="0"/>
                <a:ea typeface="Calibri" pitchFamily="34" charset="-122"/>
                <a:cs typeface="Calibri" pitchFamily="34" charset="-120"/>
              </a:rPr>
              <a:t>TOTALE</a:t>
            </a:r>
            <a:endParaRPr lang="en-US" sz="750" dirty="0"/>
          </a:p>
        </p:txBody>
      </p:sp>
      <p:sp>
        <p:nvSpPr>
          <p:cNvPr id="37" name="Shape 30"/>
          <p:cNvSpPr/>
          <p:nvPr/>
        </p:nvSpPr>
        <p:spPr>
          <a:xfrm>
            <a:off x="4407408" y="2971800"/>
            <a:ext cx="329184" cy="329184"/>
          </a:xfrm>
          <a:prstGeom prst="ellipse">
            <a:avLst/>
          </a:prstGeom>
          <a:solidFill>
            <a:srgbClr val="F7EFDD"/>
          </a:solidFill>
          <a:ln/>
        </p:spPr>
        <p:txBody>
          <a:bodyPr/>
          <a:lstStyle/>
          <a:p>
            <a:endParaRPr lang="it-IT"/>
          </a:p>
        </p:txBody>
      </p:sp>
      <p:pic>
        <p:nvPicPr>
          <p:cNvPr id="38" name="Image 5" descr="preencoded.png"/>
          <p:cNvPicPr>
            <a:picLocks noChangeAspect="1"/>
          </p:cNvPicPr>
          <p:nvPr/>
        </p:nvPicPr>
        <p:blipFill>
          <a:blip r:embed="rId3"/>
          <a:stretch>
            <a:fillRect/>
          </a:stretch>
        </p:blipFill>
        <p:spPr>
          <a:xfrm>
            <a:off x="4499580" y="3063972"/>
            <a:ext cx="144841" cy="144841"/>
          </a:xfrm>
          <a:prstGeom prst="rect">
            <a:avLst/>
          </a:prstGeom>
        </p:spPr>
      </p:pic>
      <p:sp>
        <p:nvSpPr>
          <p:cNvPr id="39" name="Text 31"/>
          <p:cNvSpPr/>
          <p:nvPr/>
        </p:nvSpPr>
        <p:spPr>
          <a:xfrm>
            <a:off x="3831336" y="3337560"/>
            <a:ext cx="1481328" cy="274320"/>
          </a:xfrm>
          <a:prstGeom prst="rect">
            <a:avLst/>
          </a:prstGeom>
          <a:noFill/>
          <a:ln/>
        </p:spPr>
        <p:txBody>
          <a:bodyPr wrap="square" lIns="0" tIns="0" rIns="0" bIns="0" rtlCol="0" anchor="ctr"/>
          <a:lstStyle/>
          <a:p>
            <a:pPr marL="0" indent="0" algn="ctr">
              <a:buNone/>
            </a:pPr>
            <a:r>
              <a:rPr lang="en-US" sz="1200" b="1" dirty="0">
                <a:solidFill>
                  <a:srgbClr val="B8892B"/>
                </a:solidFill>
                <a:latin typeface="Calibri" pitchFamily="34" charset="0"/>
                <a:ea typeface="Calibri" pitchFamily="34" charset="-122"/>
                <a:cs typeface="Calibri" pitchFamily="34" charset="-120"/>
              </a:rPr>
              <a:t>21  </a:t>
            </a:r>
            <a:r>
              <a:rPr lang="en-US" sz="900" dirty="0">
                <a:solidFill>
                  <a:srgbClr val="6E7A88"/>
                </a:solidFill>
                <a:latin typeface="Calibri" pitchFamily="34" charset="0"/>
                <a:ea typeface="Calibri" pitchFamily="34" charset="-122"/>
                <a:cs typeface="Calibri" pitchFamily="34" charset="-120"/>
              </a:rPr>
              <a:t>64%</a:t>
            </a:r>
            <a:endParaRPr lang="en-US" sz="1200" dirty="0"/>
          </a:p>
        </p:txBody>
      </p:sp>
      <p:sp>
        <p:nvSpPr>
          <p:cNvPr id="40" name="Shape 32"/>
          <p:cNvSpPr/>
          <p:nvPr/>
        </p:nvSpPr>
        <p:spPr>
          <a:xfrm>
            <a:off x="4407408" y="3657600"/>
            <a:ext cx="329184" cy="329184"/>
          </a:xfrm>
          <a:prstGeom prst="ellipse">
            <a:avLst/>
          </a:prstGeom>
          <a:solidFill>
            <a:srgbClr val="E7F0EE"/>
          </a:solidFill>
          <a:ln/>
        </p:spPr>
        <p:txBody>
          <a:bodyPr/>
          <a:lstStyle/>
          <a:p>
            <a:endParaRPr lang="it-IT"/>
          </a:p>
        </p:txBody>
      </p:sp>
      <p:pic>
        <p:nvPicPr>
          <p:cNvPr id="41" name="Image 6" descr="preencoded.png"/>
          <p:cNvPicPr>
            <a:picLocks noChangeAspect="1"/>
          </p:cNvPicPr>
          <p:nvPr/>
        </p:nvPicPr>
        <p:blipFill>
          <a:blip r:embed="rId4"/>
          <a:stretch>
            <a:fillRect/>
          </a:stretch>
        </p:blipFill>
        <p:spPr>
          <a:xfrm>
            <a:off x="4499580" y="3749772"/>
            <a:ext cx="144841" cy="144841"/>
          </a:xfrm>
          <a:prstGeom prst="rect">
            <a:avLst/>
          </a:prstGeom>
        </p:spPr>
      </p:pic>
      <p:sp>
        <p:nvSpPr>
          <p:cNvPr id="42" name="Text 33"/>
          <p:cNvSpPr/>
          <p:nvPr/>
        </p:nvSpPr>
        <p:spPr>
          <a:xfrm>
            <a:off x="3831336" y="4023360"/>
            <a:ext cx="1481328" cy="274320"/>
          </a:xfrm>
          <a:prstGeom prst="rect">
            <a:avLst/>
          </a:prstGeom>
          <a:noFill/>
          <a:ln/>
        </p:spPr>
        <p:txBody>
          <a:bodyPr wrap="square" lIns="0" tIns="0" rIns="0" bIns="0" rtlCol="0" anchor="ctr"/>
          <a:lstStyle/>
          <a:p>
            <a:pPr marL="0" indent="0" algn="ctr">
              <a:buNone/>
            </a:pPr>
            <a:r>
              <a:rPr lang="en-US" sz="1200" b="1" dirty="0">
                <a:solidFill>
                  <a:srgbClr val="2E7D74"/>
                </a:solidFill>
                <a:latin typeface="Calibri" pitchFamily="34" charset="0"/>
                <a:ea typeface="Calibri" pitchFamily="34" charset="-122"/>
                <a:cs typeface="Calibri" pitchFamily="34" charset="-120"/>
              </a:rPr>
              <a:t>12  </a:t>
            </a:r>
            <a:r>
              <a:rPr lang="en-US" sz="900" dirty="0">
                <a:solidFill>
                  <a:srgbClr val="6E7A88"/>
                </a:solidFill>
                <a:latin typeface="Calibri" pitchFamily="34" charset="0"/>
                <a:ea typeface="Calibri" pitchFamily="34" charset="-122"/>
                <a:cs typeface="Calibri" pitchFamily="34" charset="-120"/>
              </a:rPr>
              <a:t>36%</a:t>
            </a:r>
            <a:endParaRPr lang="en-US" sz="1200" dirty="0"/>
          </a:p>
        </p:txBody>
      </p:sp>
      <p:sp>
        <p:nvSpPr>
          <p:cNvPr id="43" name="Shape 34"/>
          <p:cNvSpPr/>
          <p:nvPr/>
        </p:nvSpPr>
        <p:spPr>
          <a:xfrm>
            <a:off x="5495544" y="1600200"/>
            <a:ext cx="1481328" cy="2788920"/>
          </a:xfrm>
          <a:prstGeom prst="roundRect">
            <a:avLst>
              <a:gd name="adj" fmla="val 4938"/>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44" name="Shape 35"/>
          <p:cNvSpPr/>
          <p:nvPr/>
        </p:nvSpPr>
        <p:spPr>
          <a:xfrm>
            <a:off x="5495544" y="1600200"/>
            <a:ext cx="1481328" cy="502920"/>
          </a:xfrm>
          <a:prstGeom prst="roundRect">
            <a:avLst>
              <a:gd name="adj" fmla="val 14545"/>
            </a:avLst>
          </a:prstGeom>
          <a:solidFill>
            <a:srgbClr val="1C3A5E"/>
          </a:solidFill>
          <a:ln/>
        </p:spPr>
        <p:txBody>
          <a:bodyPr/>
          <a:lstStyle/>
          <a:p>
            <a:endParaRPr lang="it-IT"/>
          </a:p>
        </p:txBody>
      </p:sp>
      <p:sp>
        <p:nvSpPr>
          <p:cNvPr id="45" name="Shape 36"/>
          <p:cNvSpPr/>
          <p:nvPr/>
        </p:nvSpPr>
        <p:spPr>
          <a:xfrm>
            <a:off x="5495544" y="1856232"/>
            <a:ext cx="1481328" cy="246888"/>
          </a:xfrm>
          <a:prstGeom prst="rect">
            <a:avLst/>
          </a:prstGeom>
          <a:solidFill>
            <a:srgbClr val="1C3A5E"/>
          </a:solidFill>
          <a:ln/>
        </p:spPr>
        <p:txBody>
          <a:bodyPr/>
          <a:lstStyle/>
          <a:p>
            <a:endParaRPr lang="it-IT"/>
          </a:p>
        </p:txBody>
      </p:sp>
      <p:sp>
        <p:nvSpPr>
          <p:cNvPr id="46" name="Text 37"/>
          <p:cNvSpPr/>
          <p:nvPr/>
        </p:nvSpPr>
        <p:spPr>
          <a:xfrm>
            <a:off x="5532120" y="1600200"/>
            <a:ext cx="1408176" cy="502920"/>
          </a:xfrm>
          <a:prstGeom prst="rect">
            <a:avLst/>
          </a:prstGeom>
          <a:noFill/>
          <a:ln/>
        </p:spPr>
        <p:txBody>
          <a:bodyPr wrap="square" lIns="0" tIns="0" rIns="0" bIns="0" rtlCol="0" anchor="ctr"/>
          <a:lstStyle/>
          <a:p>
            <a:pPr marL="0" indent="0" algn="ctr">
              <a:lnSpc>
                <a:spcPct val="90000"/>
              </a:lnSpc>
              <a:buNone/>
            </a:pPr>
            <a:r>
              <a:rPr lang="en-US" sz="930" b="1" dirty="0" err="1">
                <a:solidFill>
                  <a:srgbClr val="FFFFFF"/>
                </a:solidFill>
                <a:latin typeface="Calibri" pitchFamily="34" charset="0"/>
                <a:ea typeface="Calibri" pitchFamily="34" charset="-122"/>
                <a:cs typeface="Calibri" pitchFamily="34" charset="-120"/>
              </a:rPr>
              <a:t>Soci</a:t>
            </a:r>
            <a:r>
              <a:rPr lang="en-US" sz="930" b="1" dirty="0">
                <a:solidFill>
                  <a:srgbClr val="FFFFFF"/>
                </a:solidFill>
                <a:latin typeface="Calibri" pitchFamily="34" charset="0"/>
                <a:ea typeface="Calibri" pitchFamily="34" charset="-122"/>
                <a:cs typeface="Calibri" pitchFamily="34" charset="-120"/>
              </a:rPr>
              <a:t> </a:t>
            </a:r>
            <a:r>
              <a:rPr lang="en-US" sz="930" b="1" dirty="0" err="1">
                <a:solidFill>
                  <a:srgbClr val="FFFFFF"/>
                </a:solidFill>
                <a:latin typeface="Calibri" pitchFamily="34" charset="0"/>
                <a:ea typeface="Calibri" pitchFamily="34" charset="-122"/>
                <a:cs typeface="Calibri" pitchFamily="34" charset="-120"/>
              </a:rPr>
              <a:t>Inerti</a:t>
            </a:r>
            <a:endParaRPr lang="en-US" sz="930" dirty="0"/>
          </a:p>
        </p:txBody>
      </p:sp>
      <p:sp>
        <p:nvSpPr>
          <p:cNvPr id="47" name="Text 38"/>
          <p:cNvSpPr/>
          <p:nvPr/>
        </p:nvSpPr>
        <p:spPr>
          <a:xfrm>
            <a:off x="5495544" y="2167128"/>
            <a:ext cx="1481328" cy="548640"/>
          </a:xfrm>
          <a:prstGeom prst="rect">
            <a:avLst/>
          </a:prstGeom>
          <a:noFill/>
          <a:ln/>
        </p:spPr>
        <p:txBody>
          <a:bodyPr wrap="square" lIns="0" tIns="0" rIns="0" bIns="0" rtlCol="0" anchor="ctr"/>
          <a:lstStyle/>
          <a:p>
            <a:pPr marL="0" indent="0" algn="ctr">
              <a:buNone/>
            </a:pPr>
            <a:r>
              <a:rPr lang="en-US" sz="2700" b="1" dirty="0">
                <a:solidFill>
                  <a:srgbClr val="1C3A5E"/>
                </a:solidFill>
                <a:latin typeface="Cambria" pitchFamily="34" charset="0"/>
                <a:ea typeface="Cambria" pitchFamily="34" charset="-122"/>
                <a:cs typeface="Cambria" pitchFamily="34" charset="-120"/>
              </a:rPr>
              <a:t>308</a:t>
            </a:r>
            <a:endParaRPr lang="en-US" sz="2700" dirty="0"/>
          </a:p>
        </p:txBody>
      </p:sp>
      <p:sp>
        <p:nvSpPr>
          <p:cNvPr id="48" name="Text 39"/>
          <p:cNvSpPr/>
          <p:nvPr/>
        </p:nvSpPr>
        <p:spPr>
          <a:xfrm>
            <a:off x="5495544" y="2697480"/>
            <a:ext cx="1481328" cy="182880"/>
          </a:xfrm>
          <a:prstGeom prst="rect">
            <a:avLst/>
          </a:prstGeom>
          <a:noFill/>
          <a:ln/>
        </p:spPr>
        <p:txBody>
          <a:bodyPr wrap="square" lIns="0" tIns="0" rIns="0" bIns="0" rtlCol="0" anchor="ctr"/>
          <a:lstStyle/>
          <a:p>
            <a:pPr marL="0" indent="0" algn="ctr">
              <a:buNone/>
            </a:pPr>
            <a:r>
              <a:rPr lang="en-US" sz="750" kern="0" spc="100" dirty="0">
                <a:solidFill>
                  <a:srgbClr val="6E7A88"/>
                </a:solidFill>
                <a:latin typeface="Calibri" pitchFamily="34" charset="0"/>
                <a:ea typeface="Calibri" pitchFamily="34" charset="-122"/>
                <a:cs typeface="Calibri" pitchFamily="34" charset="-120"/>
              </a:rPr>
              <a:t>TOTALE</a:t>
            </a:r>
            <a:endParaRPr lang="en-US" sz="750" dirty="0"/>
          </a:p>
        </p:txBody>
      </p:sp>
      <p:sp>
        <p:nvSpPr>
          <p:cNvPr id="49" name="Shape 40"/>
          <p:cNvSpPr/>
          <p:nvPr/>
        </p:nvSpPr>
        <p:spPr>
          <a:xfrm>
            <a:off x="6071616" y="2971800"/>
            <a:ext cx="329184" cy="329184"/>
          </a:xfrm>
          <a:prstGeom prst="ellipse">
            <a:avLst/>
          </a:prstGeom>
          <a:solidFill>
            <a:srgbClr val="F7EFDD"/>
          </a:solidFill>
          <a:ln/>
        </p:spPr>
        <p:txBody>
          <a:bodyPr/>
          <a:lstStyle/>
          <a:p>
            <a:endParaRPr lang="it-IT"/>
          </a:p>
        </p:txBody>
      </p:sp>
      <p:pic>
        <p:nvPicPr>
          <p:cNvPr id="50" name="Image 7" descr="preencoded.png"/>
          <p:cNvPicPr>
            <a:picLocks noChangeAspect="1"/>
          </p:cNvPicPr>
          <p:nvPr/>
        </p:nvPicPr>
        <p:blipFill>
          <a:blip r:embed="rId3"/>
          <a:stretch>
            <a:fillRect/>
          </a:stretch>
        </p:blipFill>
        <p:spPr>
          <a:xfrm>
            <a:off x="6163788" y="3063972"/>
            <a:ext cx="144841" cy="144841"/>
          </a:xfrm>
          <a:prstGeom prst="rect">
            <a:avLst/>
          </a:prstGeom>
        </p:spPr>
      </p:pic>
      <p:sp>
        <p:nvSpPr>
          <p:cNvPr id="51" name="Text 41"/>
          <p:cNvSpPr/>
          <p:nvPr/>
        </p:nvSpPr>
        <p:spPr>
          <a:xfrm>
            <a:off x="5495544" y="3337560"/>
            <a:ext cx="1481328" cy="274320"/>
          </a:xfrm>
          <a:prstGeom prst="rect">
            <a:avLst/>
          </a:prstGeom>
          <a:noFill/>
          <a:ln/>
        </p:spPr>
        <p:txBody>
          <a:bodyPr wrap="square" lIns="0" tIns="0" rIns="0" bIns="0" rtlCol="0" anchor="ctr"/>
          <a:lstStyle/>
          <a:p>
            <a:pPr marL="0" indent="0" algn="ctr">
              <a:buNone/>
            </a:pPr>
            <a:r>
              <a:rPr lang="en-US" sz="1200" b="1" dirty="0">
                <a:solidFill>
                  <a:srgbClr val="B8892B"/>
                </a:solidFill>
                <a:latin typeface="Calibri" pitchFamily="34" charset="0"/>
                <a:ea typeface="Calibri" pitchFamily="34" charset="-122"/>
                <a:cs typeface="Calibri" pitchFamily="34" charset="-120"/>
              </a:rPr>
              <a:t>246  </a:t>
            </a:r>
            <a:r>
              <a:rPr lang="en-US" sz="900" dirty="0">
                <a:solidFill>
                  <a:srgbClr val="6E7A88"/>
                </a:solidFill>
                <a:latin typeface="Calibri" pitchFamily="34" charset="0"/>
                <a:ea typeface="Calibri" pitchFamily="34" charset="-122"/>
                <a:cs typeface="Calibri" pitchFamily="34" charset="-120"/>
              </a:rPr>
              <a:t>79%</a:t>
            </a:r>
            <a:endParaRPr lang="en-US" sz="1200" dirty="0"/>
          </a:p>
        </p:txBody>
      </p:sp>
      <p:sp>
        <p:nvSpPr>
          <p:cNvPr id="52" name="Shape 42"/>
          <p:cNvSpPr/>
          <p:nvPr/>
        </p:nvSpPr>
        <p:spPr>
          <a:xfrm>
            <a:off x="6071616" y="3657600"/>
            <a:ext cx="329184" cy="329184"/>
          </a:xfrm>
          <a:prstGeom prst="ellipse">
            <a:avLst/>
          </a:prstGeom>
          <a:solidFill>
            <a:srgbClr val="E7F0EE"/>
          </a:solidFill>
          <a:ln/>
        </p:spPr>
        <p:txBody>
          <a:bodyPr/>
          <a:lstStyle/>
          <a:p>
            <a:endParaRPr lang="it-IT"/>
          </a:p>
        </p:txBody>
      </p:sp>
      <p:pic>
        <p:nvPicPr>
          <p:cNvPr id="53" name="Image 8" descr="preencoded.png"/>
          <p:cNvPicPr>
            <a:picLocks noChangeAspect="1"/>
          </p:cNvPicPr>
          <p:nvPr/>
        </p:nvPicPr>
        <p:blipFill>
          <a:blip r:embed="rId4"/>
          <a:stretch>
            <a:fillRect/>
          </a:stretch>
        </p:blipFill>
        <p:spPr>
          <a:xfrm>
            <a:off x="6163788" y="3749772"/>
            <a:ext cx="144841" cy="144841"/>
          </a:xfrm>
          <a:prstGeom prst="rect">
            <a:avLst/>
          </a:prstGeom>
        </p:spPr>
      </p:pic>
      <p:sp>
        <p:nvSpPr>
          <p:cNvPr id="54" name="Text 43"/>
          <p:cNvSpPr/>
          <p:nvPr/>
        </p:nvSpPr>
        <p:spPr>
          <a:xfrm>
            <a:off x="5495544" y="4023360"/>
            <a:ext cx="1481328" cy="274320"/>
          </a:xfrm>
          <a:prstGeom prst="rect">
            <a:avLst/>
          </a:prstGeom>
          <a:noFill/>
          <a:ln/>
        </p:spPr>
        <p:txBody>
          <a:bodyPr wrap="square" lIns="0" tIns="0" rIns="0" bIns="0" rtlCol="0" anchor="ctr"/>
          <a:lstStyle/>
          <a:p>
            <a:pPr marL="0" indent="0" algn="ctr">
              <a:buNone/>
            </a:pPr>
            <a:r>
              <a:rPr lang="en-US" sz="1200" b="1" dirty="0">
                <a:solidFill>
                  <a:srgbClr val="2E7D74"/>
                </a:solidFill>
                <a:latin typeface="Calibri" pitchFamily="34" charset="0"/>
                <a:ea typeface="Calibri" pitchFamily="34" charset="-122"/>
                <a:cs typeface="Calibri" pitchFamily="34" charset="-120"/>
              </a:rPr>
              <a:t>62  </a:t>
            </a:r>
            <a:r>
              <a:rPr lang="en-US" sz="900" dirty="0">
                <a:solidFill>
                  <a:srgbClr val="6E7A88"/>
                </a:solidFill>
                <a:latin typeface="Calibri" pitchFamily="34" charset="0"/>
                <a:ea typeface="Calibri" pitchFamily="34" charset="-122"/>
                <a:cs typeface="Calibri" pitchFamily="34" charset="-120"/>
              </a:rPr>
              <a:t>21%</a:t>
            </a:r>
            <a:endParaRPr lang="en-US" sz="1200" dirty="0"/>
          </a:p>
        </p:txBody>
      </p:sp>
      <p:sp>
        <p:nvSpPr>
          <p:cNvPr id="55" name="Shape 44"/>
          <p:cNvSpPr/>
          <p:nvPr/>
        </p:nvSpPr>
        <p:spPr>
          <a:xfrm>
            <a:off x="7159752" y="1600200"/>
            <a:ext cx="1481328" cy="2788920"/>
          </a:xfrm>
          <a:prstGeom prst="roundRect">
            <a:avLst>
              <a:gd name="adj" fmla="val 4938"/>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56" name="Shape 45"/>
          <p:cNvSpPr/>
          <p:nvPr/>
        </p:nvSpPr>
        <p:spPr>
          <a:xfrm>
            <a:off x="7159752" y="1600200"/>
            <a:ext cx="1481328" cy="502920"/>
          </a:xfrm>
          <a:prstGeom prst="roundRect">
            <a:avLst>
              <a:gd name="adj" fmla="val 14545"/>
            </a:avLst>
          </a:prstGeom>
          <a:solidFill>
            <a:srgbClr val="1C3A5E"/>
          </a:solidFill>
          <a:ln/>
        </p:spPr>
        <p:txBody>
          <a:bodyPr/>
          <a:lstStyle/>
          <a:p>
            <a:endParaRPr lang="it-IT"/>
          </a:p>
        </p:txBody>
      </p:sp>
      <p:sp>
        <p:nvSpPr>
          <p:cNvPr id="57" name="Shape 46"/>
          <p:cNvSpPr/>
          <p:nvPr/>
        </p:nvSpPr>
        <p:spPr>
          <a:xfrm>
            <a:off x="7159752" y="1856232"/>
            <a:ext cx="1481328" cy="246888"/>
          </a:xfrm>
          <a:prstGeom prst="rect">
            <a:avLst/>
          </a:prstGeom>
          <a:solidFill>
            <a:srgbClr val="1C3A5E"/>
          </a:solidFill>
          <a:ln/>
        </p:spPr>
        <p:txBody>
          <a:bodyPr/>
          <a:lstStyle/>
          <a:p>
            <a:endParaRPr lang="it-IT"/>
          </a:p>
        </p:txBody>
      </p:sp>
      <p:sp>
        <p:nvSpPr>
          <p:cNvPr id="58" name="Text 47"/>
          <p:cNvSpPr/>
          <p:nvPr/>
        </p:nvSpPr>
        <p:spPr>
          <a:xfrm>
            <a:off x="7196328" y="1600200"/>
            <a:ext cx="1408176" cy="502920"/>
          </a:xfrm>
          <a:prstGeom prst="rect">
            <a:avLst/>
          </a:prstGeom>
          <a:noFill/>
          <a:ln/>
        </p:spPr>
        <p:txBody>
          <a:bodyPr wrap="square" lIns="0" tIns="0" rIns="0" bIns="0" rtlCol="0" anchor="ctr"/>
          <a:lstStyle/>
          <a:p>
            <a:pPr marL="0" indent="0" algn="ctr">
              <a:lnSpc>
                <a:spcPct val="90000"/>
              </a:lnSpc>
              <a:buNone/>
            </a:pPr>
            <a:r>
              <a:rPr lang="en-US" sz="930" b="1" dirty="0" err="1">
                <a:solidFill>
                  <a:srgbClr val="FFFFFF"/>
                </a:solidFill>
                <a:latin typeface="Calibri" pitchFamily="34" charset="0"/>
                <a:ea typeface="Calibri" pitchFamily="34" charset="-122"/>
                <a:cs typeface="Calibri" pitchFamily="34" charset="-120"/>
              </a:rPr>
              <a:t>Soci</a:t>
            </a:r>
            <a:r>
              <a:rPr lang="en-US" sz="930" b="1" dirty="0">
                <a:solidFill>
                  <a:srgbClr val="FFFFFF"/>
                </a:solidFill>
                <a:latin typeface="Calibri" pitchFamily="34" charset="0"/>
                <a:ea typeface="Calibri" pitchFamily="34" charset="-122"/>
                <a:cs typeface="Calibri" pitchFamily="34" charset="-120"/>
              </a:rPr>
              <a:t> </a:t>
            </a:r>
            <a:r>
              <a:rPr lang="en-US" sz="930" b="1" dirty="0" err="1">
                <a:solidFill>
                  <a:srgbClr val="FFFFFF"/>
                </a:solidFill>
                <a:latin typeface="Calibri" pitchFamily="34" charset="0"/>
                <a:ea typeface="Calibri" pitchFamily="34" charset="-122"/>
                <a:cs typeface="Calibri" pitchFamily="34" charset="-120"/>
              </a:rPr>
              <a:t>Sovventori</a:t>
            </a:r>
            <a:endParaRPr lang="en-US" sz="930" dirty="0"/>
          </a:p>
        </p:txBody>
      </p:sp>
      <p:sp>
        <p:nvSpPr>
          <p:cNvPr id="59" name="Text 48"/>
          <p:cNvSpPr/>
          <p:nvPr/>
        </p:nvSpPr>
        <p:spPr>
          <a:xfrm>
            <a:off x="7159752" y="2167128"/>
            <a:ext cx="1481328" cy="548640"/>
          </a:xfrm>
          <a:prstGeom prst="rect">
            <a:avLst/>
          </a:prstGeom>
          <a:noFill/>
          <a:ln/>
        </p:spPr>
        <p:txBody>
          <a:bodyPr wrap="square" lIns="0" tIns="0" rIns="0" bIns="0" rtlCol="0" anchor="ctr"/>
          <a:lstStyle/>
          <a:p>
            <a:pPr marL="0" indent="0" algn="ctr">
              <a:buNone/>
            </a:pPr>
            <a:r>
              <a:rPr lang="en-US" sz="2700" b="1" dirty="0">
                <a:solidFill>
                  <a:srgbClr val="1C3A5E"/>
                </a:solidFill>
                <a:latin typeface="Cambria" pitchFamily="34" charset="0"/>
                <a:ea typeface="Cambria" pitchFamily="34" charset="-122"/>
                <a:cs typeface="Cambria" pitchFamily="34" charset="-120"/>
              </a:rPr>
              <a:t>1</a:t>
            </a:r>
            <a:endParaRPr lang="en-US" sz="2700" dirty="0"/>
          </a:p>
        </p:txBody>
      </p:sp>
      <p:sp>
        <p:nvSpPr>
          <p:cNvPr id="60" name="Text 49"/>
          <p:cNvSpPr/>
          <p:nvPr/>
        </p:nvSpPr>
        <p:spPr>
          <a:xfrm>
            <a:off x="7159752" y="2697480"/>
            <a:ext cx="1481328" cy="182880"/>
          </a:xfrm>
          <a:prstGeom prst="rect">
            <a:avLst/>
          </a:prstGeom>
          <a:noFill/>
          <a:ln/>
        </p:spPr>
        <p:txBody>
          <a:bodyPr wrap="square" lIns="0" tIns="0" rIns="0" bIns="0" rtlCol="0" anchor="ctr"/>
          <a:lstStyle/>
          <a:p>
            <a:pPr marL="0" indent="0" algn="ctr">
              <a:buNone/>
            </a:pPr>
            <a:r>
              <a:rPr lang="en-US" sz="750" kern="0" spc="100" dirty="0">
                <a:solidFill>
                  <a:srgbClr val="6E7A88"/>
                </a:solidFill>
                <a:latin typeface="Calibri" pitchFamily="34" charset="0"/>
                <a:ea typeface="Calibri" pitchFamily="34" charset="-122"/>
                <a:cs typeface="Calibri" pitchFamily="34" charset="-120"/>
              </a:rPr>
              <a:t>TOTALE</a:t>
            </a:r>
            <a:endParaRPr lang="en-US" sz="750" dirty="0"/>
          </a:p>
        </p:txBody>
      </p:sp>
      <p:sp>
        <p:nvSpPr>
          <p:cNvPr id="61" name="Shape 50"/>
          <p:cNvSpPr/>
          <p:nvPr/>
        </p:nvSpPr>
        <p:spPr>
          <a:xfrm>
            <a:off x="7735824" y="2971800"/>
            <a:ext cx="329184" cy="329184"/>
          </a:xfrm>
          <a:prstGeom prst="ellipse">
            <a:avLst/>
          </a:prstGeom>
          <a:solidFill>
            <a:srgbClr val="F7EFDD"/>
          </a:solidFill>
          <a:ln/>
        </p:spPr>
        <p:txBody>
          <a:bodyPr/>
          <a:lstStyle/>
          <a:p>
            <a:endParaRPr lang="it-IT"/>
          </a:p>
        </p:txBody>
      </p:sp>
      <p:pic>
        <p:nvPicPr>
          <p:cNvPr id="62" name="Image 9" descr="preencoded.png"/>
          <p:cNvPicPr>
            <a:picLocks noChangeAspect="1"/>
          </p:cNvPicPr>
          <p:nvPr/>
        </p:nvPicPr>
        <p:blipFill>
          <a:blip r:embed="rId3"/>
          <a:stretch>
            <a:fillRect/>
          </a:stretch>
        </p:blipFill>
        <p:spPr>
          <a:xfrm>
            <a:off x="7827996" y="3063972"/>
            <a:ext cx="144841" cy="144841"/>
          </a:xfrm>
          <a:prstGeom prst="rect">
            <a:avLst/>
          </a:prstGeom>
        </p:spPr>
      </p:pic>
      <p:sp>
        <p:nvSpPr>
          <p:cNvPr id="63" name="Text 51"/>
          <p:cNvSpPr/>
          <p:nvPr/>
        </p:nvSpPr>
        <p:spPr>
          <a:xfrm>
            <a:off x="7159752" y="3337560"/>
            <a:ext cx="1481328" cy="274320"/>
          </a:xfrm>
          <a:prstGeom prst="rect">
            <a:avLst/>
          </a:prstGeom>
          <a:noFill/>
          <a:ln/>
        </p:spPr>
        <p:txBody>
          <a:bodyPr wrap="square" lIns="0" tIns="0" rIns="0" bIns="0" rtlCol="0" anchor="ctr"/>
          <a:lstStyle/>
          <a:p>
            <a:pPr marL="0" indent="0" algn="ctr">
              <a:buNone/>
            </a:pPr>
            <a:r>
              <a:rPr lang="en-US" sz="1200" b="1" dirty="0">
                <a:solidFill>
                  <a:srgbClr val="B8892B"/>
                </a:solidFill>
                <a:latin typeface="Calibri" pitchFamily="34" charset="0"/>
                <a:ea typeface="Calibri" pitchFamily="34" charset="-122"/>
                <a:cs typeface="Calibri" pitchFamily="34" charset="-120"/>
              </a:rPr>
              <a:t>0  </a:t>
            </a:r>
            <a:r>
              <a:rPr lang="en-US" sz="900" dirty="0">
                <a:solidFill>
                  <a:srgbClr val="6E7A88"/>
                </a:solidFill>
                <a:latin typeface="Calibri" pitchFamily="34" charset="0"/>
                <a:ea typeface="Calibri" pitchFamily="34" charset="-122"/>
                <a:cs typeface="Calibri" pitchFamily="34" charset="-120"/>
              </a:rPr>
              <a:t>0%</a:t>
            </a:r>
            <a:endParaRPr lang="en-US" sz="1200" dirty="0"/>
          </a:p>
        </p:txBody>
      </p:sp>
      <p:sp>
        <p:nvSpPr>
          <p:cNvPr id="64" name="Shape 52"/>
          <p:cNvSpPr/>
          <p:nvPr/>
        </p:nvSpPr>
        <p:spPr>
          <a:xfrm>
            <a:off x="7735824" y="3657600"/>
            <a:ext cx="329184" cy="329184"/>
          </a:xfrm>
          <a:prstGeom prst="ellipse">
            <a:avLst/>
          </a:prstGeom>
          <a:solidFill>
            <a:srgbClr val="E7F0EE"/>
          </a:solidFill>
          <a:ln/>
        </p:spPr>
        <p:txBody>
          <a:bodyPr/>
          <a:lstStyle/>
          <a:p>
            <a:endParaRPr lang="it-IT"/>
          </a:p>
        </p:txBody>
      </p:sp>
      <p:pic>
        <p:nvPicPr>
          <p:cNvPr id="65" name="Image 10" descr="preencoded.png"/>
          <p:cNvPicPr>
            <a:picLocks noChangeAspect="1"/>
          </p:cNvPicPr>
          <p:nvPr/>
        </p:nvPicPr>
        <p:blipFill>
          <a:blip r:embed="rId4"/>
          <a:stretch>
            <a:fillRect/>
          </a:stretch>
        </p:blipFill>
        <p:spPr>
          <a:xfrm>
            <a:off x="7827996" y="3749772"/>
            <a:ext cx="144841" cy="144841"/>
          </a:xfrm>
          <a:prstGeom prst="rect">
            <a:avLst/>
          </a:prstGeom>
        </p:spPr>
      </p:pic>
      <p:sp>
        <p:nvSpPr>
          <p:cNvPr id="66" name="Text 53"/>
          <p:cNvSpPr/>
          <p:nvPr/>
        </p:nvSpPr>
        <p:spPr>
          <a:xfrm>
            <a:off x="7159752" y="4023360"/>
            <a:ext cx="1481328" cy="274320"/>
          </a:xfrm>
          <a:prstGeom prst="rect">
            <a:avLst/>
          </a:prstGeom>
          <a:noFill/>
          <a:ln/>
        </p:spPr>
        <p:txBody>
          <a:bodyPr wrap="square" lIns="0" tIns="0" rIns="0" bIns="0" rtlCol="0" anchor="ctr"/>
          <a:lstStyle/>
          <a:p>
            <a:pPr marL="0" indent="0" algn="ctr">
              <a:buNone/>
            </a:pPr>
            <a:r>
              <a:rPr lang="en-US" sz="1200" b="1" dirty="0">
                <a:solidFill>
                  <a:srgbClr val="2E7D74"/>
                </a:solidFill>
                <a:latin typeface="Calibri" pitchFamily="34" charset="0"/>
                <a:ea typeface="Calibri" pitchFamily="34" charset="-122"/>
                <a:cs typeface="Calibri" pitchFamily="34" charset="-120"/>
              </a:rPr>
              <a:t>1  </a:t>
            </a:r>
            <a:r>
              <a:rPr lang="en-US" sz="900" dirty="0">
                <a:solidFill>
                  <a:srgbClr val="6E7A88"/>
                </a:solidFill>
                <a:latin typeface="Calibri" pitchFamily="34" charset="0"/>
                <a:ea typeface="Calibri" pitchFamily="34" charset="-122"/>
                <a:cs typeface="Calibri" pitchFamily="34" charset="-120"/>
              </a:rPr>
              <a:t>100%</a:t>
            </a:r>
            <a:endParaRPr lang="en-US" sz="1200" dirty="0"/>
          </a:p>
        </p:txBody>
      </p:sp>
      <p:sp>
        <p:nvSpPr>
          <p:cNvPr id="67" name="Text 54"/>
          <p:cNvSpPr/>
          <p:nvPr/>
        </p:nvSpPr>
        <p:spPr>
          <a:xfrm>
            <a:off x="2194560" y="4572000"/>
            <a:ext cx="5486400" cy="274320"/>
          </a:xfrm>
          <a:prstGeom prst="rect">
            <a:avLst/>
          </a:prstGeom>
          <a:noFill/>
          <a:ln/>
        </p:spPr>
        <p:txBody>
          <a:bodyPr wrap="square" lIns="0" tIns="0" rIns="0" bIns="0" rtlCol="0" anchor="ctr"/>
          <a:lstStyle/>
          <a:p>
            <a:pPr marL="0" indent="0" algn="r">
              <a:buNone/>
            </a:pPr>
            <a:r>
              <a:rPr lang="en-US" sz="1000" i="1" dirty="0">
                <a:solidFill>
                  <a:srgbClr val="6E7A88"/>
                </a:solidFill>
                <a:latin typeface="Calibri" pitchFamily="34" charset="0"/>
                <a:ea typeface="Calibri" pitchFamily="34" charset="-122"/>
                <a:cs typeface="Calibri" pitchFamily="34" charset="-120"/>
              </a:rPr>
              <a:t>Donne e uomini per ciascuna categoria della compagine sociale.</a:t>
            </a:r>
            <a:endParaRPr lang="en-US" sz="1000" dirty="0"/>
          </a:p>
        </p:txBody>
      </p:sp>
      <p:pic>
        <p:nvPicPr>
          <p:cNvPr id="69" name="Image 0" descr="assets/logo.png">
            <a:extLst>
              <a:ext uri="{FF2B5EF4-FFF2-40B4-BE49-F238E27FC236}">
                <a16:creationId xmlns:a16="http://schemas.microsoft.com/office/drawing/2014/main" id="{C60E511D-524C-5C40-F0D2-0C728FA919BE}"/>
              </a:ext>
            </a:extLst>
          </p:cNvPr>
          <p:cNvPicPr>
            <a:picLocks noChangeAspect="1"/>
          </p:cNvPicPr>
          <p:nvPr/>
        </p:nvPicPr>
        <p:blipFill>
          <a:blip r:embed="rId5"/>
          <a:srcRect/>
          <a:stretch/>
        </p:blipFill>
        <p:spPr>
          <a:xfrm>
            <a:off x="502920" y="4576572"/>
            <a:ext cx="1018903" cy="36576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GOVERNANCE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Organo di gestione: il Consiglio di Amministrazione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22</a:t>
            </a:r>
            <a:endParaRPr lang="en-US" sz="1000" dirty="0"/>
          </a:p>
        </p:txBody>
      </p:sp>
      <p:sp>
        <p:nvSpPr>
          <p:cNvPr id="7" name="Text 4"/>
          <p:cNvSpPr/>
          <p:nvPr/>
        </p:nvSpPr>
        <p:spPr>
          <a:xfrm>
            <a:off x="502920" y="1417320"/>
            <a:ext cx="8138160" cy="822960"/>
          </a:xfrm>
          <a:prstGeom prst="rect">
            <a:avLst/>
          </a:prstGeom>
          <a:noFill/>
          <a:ln/>
        </p:spPr>
        <p:txBody>
          <a:bodyPr wrap="square" lIns="0" tIns="0" rIns="0" bIns="0" rtlCol="0" anchor="t"/>
          <a:lstStyle/>
          <a:p>
            <a:pPr marL="0" indent="0">
              <a:lnSpc>
                <a:spcPct val="108000"/>
              </a:lnSpc>
              <a:buNone/>
            </a:pPr>
            <a:r>
              <a:rPr lang="en-US" sz="1200" dirty="0">
                <a:solidFill>
                  <a:srgbClr val="24303C"/>
                </a:solidFill>
                <a:latin typeface="Calibri" pitchFamily="34" charset="0"/>
                <a:ea typeface="Calibri" pitchFamily="34" charset="-122"/>
                <a:cs typeface="Calibri" pitchFamily="34" charset="-120"/>
              </a:rPr>
              <a:t>Il CdA è eletto dall'Assemblea dei Soci e rinnovato ogni 3 anni. Concretizza le strategie e organizza le risorse economiche e umane, svolgendo la propria funzione a titolo completamente gratuito. È composto da 3 consiglieri. Il </a:t>
            </a:r>
            <a:r>
              <a:rPr lang="en-US" sz="1200" dirty="0" err="1">
                <a:solidFill>
                  <a:srgbClr val="24303C"/>
                </a:solidFill>
                <a:latin typeface="Calibri" pitchFamily="34" charset="0"/>
                <a:ea typeface="Calibri" pitchFamily="34" charset="-122"/>
                <a:cs typeface="Calibri" pitchFamily="34" charset="-120"/>
              </a:rPr>
              <a:t>C.d’A</a:t>
            </a:r>
            <a:r>
              <a:rPr lang="en-US" sz="1200" dirty="0">
                <a:solidFill>
                  <a:srgbClr val="24303C"/>
                </a:solidFill>
                <a:latin typeface="Calibri" pitchFamily="34" charset="0"/>
                <a:ea typeface="Calibri" pitchFamily="34" charset="-122"/>
                <a:cs typeface="Calibri" pitchFamily="34" charset="-120"/>
              </a:rPr>
              <a:t>. </a:t>
            </a:r>
            <a:r>
              <a:rPr lang="en-US" sz="1200" dirty="0" err="1">
                <a:solidFill>
                  <a:srgbClr val="24303C"/>
                </a:solidFill>
                <a:latin typeface="Calibri" pitchFamily="34" charset="0"/>
                <a:ea typeface="Calibri" pitchFamily="34" charset="-122"/>
                <a:cs typeface="Calibri" pitchFamily="34" charset="-120"/>
              </a:rPr>
              <a:t>nel</a:t>
            </a:r>
            <a:r>
              <a:rPr lang="en-US" sz="1200" dirty="0">
                <a:solidFill>
                  <a:srgbClr val="24303C"/>
                </a:solidFill>
                <a:latin typeface="Calibri" pitchFamily="34" charset="0"/>
                <a:ea typeface="Calibri" pitchFamily="34" charset="-122"/>
                <a:cs typeface="Calibri" pitchFamily="34" charset="-120"/>
              </a:rPr>
              <a:t> 2025 </a:t>
            </a:r>
            <a:r>
              <a:rPr lang="en-US" sz="1200" dirty="0" err="1">
                <a:solidFill>
                  <a:srgbClr val="24303C"/>
                </a:solidFill>
                <a:latin typeface="Calibri" pitchFamily="34" charset="0"/>
                <a:ea typeface="Calibri" pitchFamily="34" charset="-122"/>
                <a:cs typeface="Calibri" pitchFamily="34" charset="-120"/>
              </a:rPr>
              <a:t>si</a:t>
            </a:r>
            <a:r>
              <a:rPr lang="en-US" sz="1200" dirty="0">
                <a:solidFill>
                  <a:srgbClr val="24303C"/>
                </a:solidFill>
                <a:latin typeface="Calibri" pitchFamily="34" charset="0"/>
                <a:ea typeface="Calibri" pitchFamily="34" charset="-122"/>
                <a:cs typeface="Calibri" pitchFamily="34" charset="-120"/>
              </a:rPr>
              <a:t> è </a:t>
            </a:r>
            <a:r>
              <a:rPr lang="en-US" sz="1200" dirty="0" err="1">
                <a:solidFill>
                  <a:srgbClr val="24303C"/>
                </a:solidFill>
                <a:latin typeface="Calibri" pitchFamily="34" charset="0"/>
                <a:ea typeface="Calibri" pitchFamily="34" charset="-122"/>
                <a:cs typeface="Calibri" pitchFamily="34" charset="-120"/>
              </a:rPr>
              <a:t>riunito</a:t>
            </a:r>
            <a:r>
              <a:rPr lang="en-US" sz="1200" dirty="0">
                <a:solidFill>
                  <a:srgbClr val="24303C"/>
                </a:solidFill>
                <a:latin typeface="Calibri" pitchFamily="34" charset="0"/>
                <a:ea typeface="Calibri" pitchFamily="34" charset="-122"/>
                <a:cs typeface="Calibri" pitchFamily="34" charset="-120"/>
              </a:rPr>
              <a:t> 49 volte.</a:t>
            </a:r>
            <a:endParaRPr lang="en-US" sz="1200" dirty="0"/>
          </a:p>
        </p:txBody>
      </p:sp>
      <p:sp>
        <p:nvSpPr>
          <p:cNvPr id="8" name="Shape 5"/>
          <p:cNvSpPr/>
          <p:nvPr/>
        </p:nvSpPr>
        <p:spPr>
          <a:xfrm>
            <a:off x="502920" y="2468880"/>
            <a:ext cx="2529840" cy="1737360"/>
          </a:xfrm>
          <a:prstGeom prst="roundRect">
            <a:avLst>
              <a:gd name="adj" fmla="val 4737"/>
            </a:avLst>
          </a:prstGeom>
          <a:solidFill>
            <a:srgbClr val="EDF2F8"/>
          </a:solidFill>
          <a:ln/>
          <a:effectLst>
            <a:outerShdw blurRad="76200" dist="25400" dir="5400000" algn="bl" rotWithShape="0">
              <a:srgbClr val="1C3A5E">
                <a:alpha val="10000"/>
              </a:srgbClr>
            </a:outerShdw>
          </a:effectLst>
        </p:spPr>
        <p:txBody>
          <a:bodyPr/>
          <a:lstStyle/>
          <a:p>
            <a:endParaRPr lang="it-IT"/>
          </a:p>
        </p:txBody>
      </p:sp>
      <p:sp>
        <p:nvSpPr>
          <p:cNvPr id="9" name="Shape 6"/>
          <p:cNvSpPr/>
          <p:nvPr/>
        </p:nvSpPr>
        <p:spPr>
          <a:xfrm>
            <a:off x="1402080" y="2670048"/>
            <a:ext cx="731520" cy="731520"/>
          </a:xfrm>
          <a:prstGeom prst="ellipse">
            <a:avLst/>
          </a:prstGeom>
          <a:solidFill>
            <a:srgbClr val="FFFFFF"/>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606906" y="2874874"/>
            <a:ext cx="321869" cy="321869"/>
          </a:xfrm>
          <a:prstGeom prst="rect">
            <a:avLst/>
          </a:prstGeom>
        </p:spPr>
      </p:pic>
      <p:sp>
        <p:nvSpPr>
          <p:cNvPr id="11" name="Text 7"/>
          <p:cNvSpPr/>
          <p:nvPr/>
        </p:nvSpPr>
        <p:spPr>
          <a:xfrm>
            <a:off x="594360" y="3429000"/>
            <a:ext cx="2346960" cy="320040"/>
          </a:xfrm>
          <a:prstGeom prst="rect">
            <a:avLst/>
          </a:prstGeom>
          <a:noFill/>
          <a:ln/>
        </p:spPr>
        <p:txBody>
          <a:bodyPr wrap="square" lIns="0" tIns="0" rIns="0" bIns="0" rtlCol="0" anchor="ctr"/>
          <a:lstStyle/>
          <a:p>
            <a:pPr marL="0" indent="0" algn="ctr">
              <a:buNone/>
            </a:pPr>
            <a:r>
              <a:rPr lang="en-US" sz="1250" b="1" dirty="0">
                <a:solidFill>
                  <a:srgbClr val="1C3A5E"/>
                </a:solidFill>
                <a:latin typeface="Cambria" pitchFamily="34" charset="0"/>
                <a:ea typeface="Cambria" pitchFamily="34" charset="-122"/>
                <a:cs typeface="Cambria" pitchFamily="34" charset="-120"/>
              </a:rPr>
              <a:t>Marina Quadro</a:t>
            </a:r>
            <a:endParaRPr lang="en-US" sz="1250" dirty="0"/>
          </a:p>
        </p:txBody>
      </p:sp>
      <p:sp>
        <p:nvSpPr>
          <p:cNvPr id="12" name="Text 8"/>
          <p:cNvSpPr/>
          <p:nvPr/>
        </p:nvSpPr>
        <p:spPr>
          <a:xfrm>
            <a:off x="594360" y="3749040"/>
            <a:ext cx="2346960" cy="411480"/>
          </a:xfrm>
          <a:prstGeom prst="rect">
            <a:avLst/>
          </a:prstGeom>
          <a:noFill/>
          <a:ln/>
        </p:spPr>
        <p:txBody>
          <a:bodyPr wrap="square" lIns="0" tIns="0" rIns="0" bIns="0" rtlCol="0" anchor="t"/>
          <a:lstStyle/>
          <a:p>
            <a:pPr marL="0" indent="0" algn="ctr">
              <a:lnSpc>
                <a:spcPct val="100000"/>
              </a:lnSpc>
              <a:buNone/>
            </a:pPr>
            <a:r>
              <a:rPr lang="en-US" sz="950" dirty="0">
                <a:solidFill>
                  <a:srgbClr val="6E7A88"/>
                </a:solidFill>
                <a:latin typeface="Calibri" pitchFamily="34" charset="0"/>
                <a:ea typeface="Calibri" pitchFamily="34" charset="-122"/>
                <a:cs typeface="Calibri" pitchFamily="34" charset="-120"/>
              </a:rPr>
              <a:t>Presidente del CdA e</a:t>
            </a:r>
            <a:endParaRPr lang="en-US" sz="950" dirty="0"/>
          </a:p>
          <a:p>
            <a:pPr marL="0" indent="0" algn="ctr">
              <a:lnSpc>
                <a:spcPct val="100000"/>
              </a:lnSpc>
              <a:buNone/>
            </a:pPr>
            <a:r>
              <a:rPr lang="en-US" sz="950" dirty="0">
                <a:solidFill>
                  <a:srgbClr val="6E7A88"/>
                </a:solidFill>
                <a:latin typeface="Calibri" pitchFamily="34" charset="0"/>
                <a:ea typeface="Calibri" pitchFamily="34" charset="-122"/>
                <a:cs typeface="Calibri" pitchFamily="34" charset="-120"/>
              </a:rPr>
              <a:t>Legale Rappresentante</a:t>
            </a:r>
            <a:endParaRPr lang="en-US" sz="950" dirty="0"/>
          </a:p>
        </p:txBody>
      </p:sp>
      <p:sp>
        <p:nvSpPr>
          <p:cNvPr id="13" name="Shape 9"/>
          <p:cNvSpPr/>
          <p:nvPr/>
        </p:nvSpPr>
        <p:spPr>
          <a:xfrm>
            <a:off x="3307080" y="2468880"/>
            <a:ext cx="2529840" cy="1737360"/>
          </a:xfrm>
          <a:prstGeom prst="roundRect">
            <a:avLst>
              <a:gd name="adj" fmla="val 4737"/>
            </a:avLst>
          </a:prstGeom>
          <a:solidFill>
            <a:srgbClr val="EDF2F8"/>
          </a:solidFill>
          <a:ln/>
          <a:effectLst>
            <a:outerShdw blurRad="76200" dist="25400" dir="5400000" algn="bl" rotWithShape="0">
              <a:srgbClr val="1C3A5E">
                <a:alpha val="10000"/>
              </a:srgbClr>
            </a:outerShdw>
          </a:effectLst>
        </p:spPr>
        <p:txBody>
          <a:bodyPr/>
          <a:lstStyle/>
          <a:p>
            <a:endParaRPr lang="it-IT"/>
          </a:p>
        </p:txBody>
      </p:sp>
      <p:sp>
        <p:nvSpPr>
          <p:cNvPr id="14" name="Shape 10"/>
          <p:cNvSpPr/>
          <p:nvPr/>
        </p:nvSpPr>
        <p:spPr>
          <a:xfrm>
            <a:off x="4206240" y="2670048"/>
            <a:ext cx="731520" cy="731520"/>
          </a:xfrm>
          <a:prstGeom prst="ellipse">
            <a:avLst/>
          </a:prstGeom>
          <a:solidFill>
            <a:srgbClr val="FFFFFF"/>
          </a:solidFill>
          <a:ln/>
        </p:spPr>
        <p:txBody>
          <a:bodyPr/>
          <a:lstStyle/>
          <a:p>
            <a:endParaRPr lang="it-IT"/>
          </a:p>
        </p:txBody>
      </p:sp>
      <p:pic>
        <p:nvPicPr>
          <p:cNvPr id="15" name="Image 2" descr="preencoded.png"/>
          <p:cNvPicPr>
            <a:picLocks noChangeAspect="1"/>
          </p:cNvPicPr>
          <p:nvPr/>
        </p:nvPicPr>
        <p:blipFill>
          <a:blip r:embed="rId3"/>
          <a:stretch>
            <a:fillRect/>
          </a:stretch>
        </p:blipFill>
        <p:spPr>
          <a:xfrm>
            <a:off x="4411066" y="2874874"/>
            <a:ext cx="321869" cy="321869"/>
          </a:xfrm>
          <a:prstGeom prst="rect">
            <a:avLst/>
          </a:prstGeom>
        </p:spPr>
      </p:pic>
      <p:sp>
        <p:nvSpPr>
          <p:cNvPr id="16" name="Text 11"/>
          <p:cNvSpPr/>
          <p:nvPr/>
        </p:nvSpPr>
        <p:spPr>
          <a:xfrm>
            <a:off x="3398520" y="3429000"/>
            <a:ext cx="2346960" cy="320040"/>
          </a:xfrm>
          <a:prstGeom prst="rect">
            <a:avLst/>
          </a:prstGeom>
          <a:noFill/>
          <a:ln/>
        </p:spPr>
        <p:txBody>
          <a:bodyPr wrap="square" lIns="0" tIns="0" rIns="0" bIns="0" rtlCol="0" anchor="ctr"/>
          <a:lstStyle/>
          <a:p>
            <a:pPr marL="0" indent="0" algn="ctr">
              <a:buNone/>
            </a:pPr>
            <a:r>
              <a:rPr lang="en-US" sz="1250" b="1" dirty="0">
                <a:solidFill>
                  <a:srgbClr val="1C3A5E"/>
                </a:solidFill>
                <a:latin typeface="Cambria" pitchFamily="34" charset="0"/>
                <a:ea typeface="Cambria" pitchFamily="34" charset="-122"/>
                <a:cs typeface="Cambria" pitchFamily="34" charset="-120"/>
              </a:rPr>
              <a:t>Angelo Francesco Visentin</a:t>
            </a:r>
            <a:endParaRPr lang="en-US" sz="1250" dirty="0"/>
          </a:p>
        </p:txBody>
      </p:sp>
      <p:sp>
        <p:nvSpPr>
          <p:cNvPr id="17" name="Text 12"/>
          <p:cNvSpPr/>
          <p:nvPr/>
        </p:nvSpPr>
        <p:spPr>
          <a:xfrm>
            <a:off x="3398520" y="3749040"/>
            <a:ext cx="2346960" cy="411480"/>
          </a:xfrm>
          <a:prstGeom prst="rect">
            <a:avLst/>
          </a:prstGeom>
          <a:noFill/>
          <a:ln/>
        </p:spPr>
        <p:txBody>
          <a:bodyPr wrap="square" lIns="0" tIns="0" rIns="0" bIns="0" rtlCol="0" anchor="t"/>
          <a:lstStyle/>
          <a:p>
            <a:pPr marL="0" indent="0" algn="ctr">
              <a:lnSpc>
                <a:spcPct val="100000"/>
              </a:lnSpc>
              <a:buNone/>
            </a:pPr>
            <a:r>
              <a:rPr lang="en-US" sz="950" dirty="0">
                <a:solidFill>
                  <a:srgbClr val="6E7A88"/>
                </a:solidFill>
                <a:latin typeface="Calibri" pitchFamily="34" charset="0"/>
                <a:ea typeface="Calibri" pitchFamily="34" charset="-122"/>
                <a:cs typeface="Calibri" pitchFamily="34" charset="-120"/>
              </a:rPr>
              <a:t>Vicepresidente del CdA e</a:t>
            </a:r>
            <a:endParaRPr lang="en-US" sz="950" dirty="0"/>
          </a:p>
          <a:p>
            <a:pPr marL="0" indent="0" algn="ctr">
              <a:lnSpc>
                <a:spcPct val="100000"/>
              </a:lnSpc>
              <a:buNone/>
            </a:pPr>
            <a:r>
              <a:rPr lang="en-US" sz="950" dirty="0">
                <a:solidFill>
                  <a:srgbClr val="6E7A88"/>
                </a:solidFill>
                <a:latin typeface="Calibri" pitchFamily="34" charset="0"/>
                <a:ea typeface="Calibri" pitchFamily="34" charset="-122"/>
                <a:cs typeface="Calibri" pitchFamily="34" charset="-120"/>
              </a:rPr>
              <a:t>Amministratore Delegato</a:t>
            </a:r>
            <a:endParaRPr lang="en-US" sz="950" dirty="0"/>
          </a:p>
        </p:txBody>
      </p:sp>
      <p:sp>
        <p:nvSpPr>
          <p:cNvPr id="18" name="Shape 13"/>
          <p:cNvSpPr/>
          <p:nvPr/>
        </p:nvSpPr>
        <p:spPr>
          <a:xfrm>
            <a:off x="6111240" y="2468880"/>
            <a:ext cx="2529840" cy="1737360"/>
          </a:xfrm>
          <a:prstGeom prst="roundRect">
            <a:avLst>
              <a:gd name="adj" fmla="val 4737"/>
            </a:avLst>
          </a:prstGeom>
          <a:solidFill>
            <a:srgbClr val="EDF2F8"/>
          </a:solidFill>
          <a:ln/>
          <a:effectLst>
            <a:outerShdw blurRad="76200" dist="25400" dir="5400000" algn="bl" rotWithShape="0">
              <a:srgbClr val="1C3A5E">
                <a:alpha val="10000"/>
              </a:srgbClr>
            </a:outerShdw>
          </a:effectLst>
        </p:spPr>
        <p:txBody>
          <a:bodyPr/>
          <a:lstStyle/>
          <a:p>
            <a:endParaRPr lang="it-IT"/>
          </a:p>
        </p:txBody>
      </p:sp>
      <p:sp>
        <p:nvSpPr>
          <p:cNvPr id="19" name="Shape 14"/>
          <p:cNvSpPr/>
          <p:nvPr/>
        </p:nvSpPr>
        <p:spPr>
          <a:xfrm>
            <a:off x="7010400" y="2670048"/>
            <a:ext cx="731520" cy="731520"/>
          </a:xfrm>
          <a:prstGeom prst="ellipse">
            <a:avLst/>
          </a:prstGeom>
          <a:solidFill>
            <a:srgbClr val="FFFFFF"/>
          </a:solidFill>
          <a:ln/>
        </p:spPr>
        <p:txBody>
          <a:bodyPr/>
          <a:lstStyle/>
          <a:p>
            <a:endParaRPr lang="it-IT"/>
          </a:p>
        </p:txBody>
      </p:sp>
      <p:pic>
        <p:nvPicPr>
          <p:cNvPr id="20" name="Image 3" descr="preencoded.png"/>
          <p:cNvPicPr>
            <a:picLocks noChangeAspect="1"/>
          </p:cNvPicPr>
          <p:nvPr/>
        </p:nvPicPr>
        <p:blipFill>
          <a:blip r:embed="rId3"/>
          <a:stretch>
            <a:fillRect/>
          </a:stretch>
        </p:blipFill>
        <p:spPr>
          <a:xfrm>
            <a:off x="7215226" y="2874874"/>
            <a:ext cx="321869" cy="321869"/>
          </a:xfrm>
          <a:prstGeom prst="rect">
            <a:avLst/>
          </a:prstGeom>
        </p:spPr>
      </p:pic>
      <p:sp>
        <p:nvSpPr>
          <p:cNvPr id="21" name="Text 15"/>
          <p:cNvSpPr/>
          <p:nvPr/>
        </p:nvSpPr>
        <p:spPr>
          <a:xfrm>
            <a:off x="6202680" y="3429000"/>
            <a:ext cx="2346960" cy="320040"/>
          </a:xfrm>
          <a:prstGeom prst="rect">
            <a:avLst/>
          </a:prstGeom>
          <a:noFill/>
          <a:ln/>
        </p:spPr>
        <p:txBody>
          <a:bodyPr wrap="square" lIns="0" tIns="0" rIns="0" bIns="0" rtlCol="0" anchor="ctr"/>
          <a:lstStyle/>
          <a:p>
            <a:pPr marL="0" indent="0" algn="ctr">
              <a:buNone/>
            </a:pPr>
            <a:r>
              <a:rPr lang="en-US" sz="1250" b="1" dirty="0">
                <a:solidFill>
                  <a:srgbClr val="1C3A5E"/>
                </a:solidFill>
                <a:latin typeface="Cambria" pitchFamily="34" charset="0"/>
                <a:ea typeface="Cambria" pitchFamily="34" charset="-122"/>
                <a:cs typeface="Cambria" pitchFamily="34" charset="-120"/>
              </a:rPr>
              <a:t>Michela De Vito</a:t>
            </a:r>
            <a:endParaRPr lang="en-US" sz="1250" dirty="0"/>
          </a:p>
        </p:txBody>
      </p:sp>
      <p:sp>
        <p:nvSpPr>
          <p:cNvPr id="22" name="Text 16"/>
          <p:cNvSpPr/>
          <p:nvPr/>
        </p:nvSpPr>
        <p:spPr>
          <a:xfrm>
            <a:off x="6202680" y="3749040"/>
            <a:ext cx="2346960" cy="411480"/>
          </a:xfrm>
          <a:prstGeom prst="rect">
            <a:avLst/>
          </a:prstGeom>
          <a:noFill/>
          <a:ln/>
        </p:spPr>
        <p:txBody>
          <a:bodyPr wrap="square" lIns="0" tIns="0" rIns="0" bIns="0" rtlCol="0" anchor="t"/>
          <a:lstStyle/>
          <a:p>
            <a:pPr marL="0" indent="0" algn="ctr">
              <a:lnSpc>
                <a:spcPct val="100000"/>
              </a:lnSpc>
              <a:buNone/>
            </a:pPr>
            <a:r>
              <a:rPr lang="en-US" sz="950" dirty="0">
                <a:solidFill>
                  <a:srgbClr val="6E7A88"/>
                </a:solidFill>
                <a:latin typeface="Calibri" pitchFamily="34" charset="0"/>
                <a:ea typeface="Calibri" pitchFamily="34" charset="-122"/>
                <a:cs typeface="Calibri" pitchFamily="34" charset="-120"/>
              </a:rPr>
              <a:t>Consigliera del CdA</a:t>
            </a:r>
            <a:endParaRPr lang="en-US" sz="950" dirty="0"/>
          </a:p>
        </p:txBody>
      </p:sp>
      <p:sp>
        <p:nvSpPr>
          <p:cNvPr id="23" name="Text 17"/>
          <p:cNvSpPr/>
          <p:nvPr/>
        </p:nvSpPr>
        <p:spPr>
          <a:xfrm>
            <a:off x="502920" y="4343400"/>
            <a:ext cx="8138160" cy="274320"/>
          </a:xfrm>
          <a:prstGeom prst="rect">
            <a:avLst/>
          </a:prstGeom>
          <a:noFill/>
          <a:ln/>
        </p:spPr>
        <p:txBody>
          <a:bodyPr wrap="square" lIns="0" tIns="0" rIns="0" bIns="0" rtlCol="0" anchor="ctr"/>
          <a:lstStyle/>
          <a:p>
            <a:pPr marL="0" indent="0" algn="ctr">
              <a:buNone/>
            </a:pPr>
            <a:r>
              <a:rPr lang="en-US" sz="1050" i="1" dirty="0">
                <a:solidFill>
                  <a:srgbClr val="B8892B"/>
                </a:solidFill>
                <a:latin typeface="Calibri" pitchFamily="34" charset="0"/>
                <a:ea typeface="Calibri" pitchFamily="34" charset="-122"/>
                <a:cs typeface="Calibri" pitchFamily="34" charset="-120"/>
              </a:rPr>
              <a:t>Data di nomina: 14 giugno 2024</a:t>
            </a:r>
            <a:endParaRPr lang="en-US" sz="1050" dirty="0"/>
          </a:p>
        </p:txBody>
      </p:sp>
      <p:pic>
        <p:nvPicPr>
          <p:cNvPr id="25" name="Image 0" descr="assets/logo.png">
            <a:extLst>
              <a:ext uri="{FF2B5EF4-FFF2-40B4-BE49-F238E27FC236}">
                <a16:creationId xmlns:a16="http://schemas.microsoft.com/office/drawing/2014/main" id="{5598BB43-E933-CEBC-A68F-541ED76550AB}"/>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GOVERNANCE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Organo di vigilanza: il Collegio Sindacale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23</a:t>
            </a:r>
            <a:endParaRPr lang="en-US" sz="1000" dirty="0"/>
          </a:p>
        </p:txBody>
      </p:sp>
      <p:sp>
        <p:nvSpPr>
          <p:cNvPr id="7" name="Text 4"/>
          <p:cNvSpPr/>
          <p:nvPr/>
        </p:nvSpPr>
        <p:spPr>
          <a:xfrm>
            <a:off x="502920" y="2286000"/>
            <a:ext cx="5120640" cy="1645920"/>
          </a:xfrm>
          <a:prstGeom prst="rect">
            <a:avLst/>
          </a:prstGeom>
          <a:noFill/>
          <a:ln/>
        </p:spPr>
        <p:txBody>
          <a:bodyPr wrap="square" lIns="0" tIns="0" rIns="0" bIns="0" rtlCol="0" anchor="t"/>
          <a:lstStyle/>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Nominato il 14 giugno 2024, il Collegio Sindacale è composto da 3 sindaci effettivi e 2 sindaci supplenti e rimane in carica 3 anni.</a:t>
            </a:r>
            <a:endParaRPr lang="en-US" sz="1300" dirty="0"/>
          </a:p>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Ha il compito di vigilare sull'osservanza della legge e dello statuto e sull'adeguatezza dell'assetto organizzativo, amministrativo e contabile della Cooperativa.</a:t>
            </a:r>
            <a:endParaRPr lang="en-US" sz="1300" dirty="0"/>
          </a:p>
        </p:txBody>
      </p:sp>
      <p:sp>
        <p:nvSpPr>
          <p:cNvPr id="8" name="Shape 5"/>
          <p:cNvSpPr/>
          <p:nvPr/>
        </p:nvSpPr>
        <p:spPr>
          <a:xfrm>
            <a:off x="5852160" y="1737360"/>
            <a:ext cx="2788920" cy="1234440"/>
          </a:xfrm>
          <a:prstGeom prst="roundRect">
            <a:avLst>
              <a:gd name="adj" fmla="val 6667"/>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6"/>
          <p:cNvSpPr/>
          <p:nvPr/>
        </p:nvSpPr>
        <p:spPr>
          <a:xfrm>
            <a:off x="5943600" y="1934870"/>
            <a:ext cx="2606040" cy="518465"/>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€ 66.672</a:t>
            </a:r>
            <a:endParaRPr lang="en-US" sz="2600" dirty="0"/>
          </a:p>
        </p:txBody>
      </p:sp>
      <p:sp>
        <p:nvSpPr>
          <p:cNvPr id="10" name="Text 7"/>
          <p:cNvSpPr/>
          <p:nvPr/>
        </p:nvSpPr>
        <p:spPr>
          <a:xfrm>
            <a:off x="5980176" y="2453335"/>
            <a:ext cx="2532888" cy="444398"/>
          </a:xfrm>
          <a:prstGeom prst="rect">
            <a:avLst/>
          </a:prstGeom>
          <a:noFill/>
          <a:ln/>
        </p:spPr>
        <p:txBody>
          <a:bodyPr wrap="square" lIns="0" tIns="0" rIns="0" bIns="0" rtlCol="0" anchor="t"/>
          <a:lstStyle/>
          <a:p>
            <a:pPr marL="0" indent="0" algn="ctr">
              <a:buNone/>
            </a:pPr>
            <a:r>
              <a:rPr lang="en-US" sz="950" dirty="0">
                <a:solidFill>
                  <a:srgbClr val="C7D2DE"/>
                </a:solidFill>
                <a:latin typeface="Calibri" pitchFamily="34" charset="0"/>
                <a:ea typeface="Calibri" pitchFamily="34" charset="-122"/>
                <a:cs typeface="Calibri" pitchFamily="34" charset="-120"/>
              </a:rPr>
              <a:t>Compenso annuale del Collegio Sindacale · esercizio 2024</a:t>
            </a:r>
            <a:endParaRPr lang="en-US" sz="950" dirty="0"/>
          </a:p>
        </p:txBody>
      </p:sp>
      <p:sp>
        <p:nvSpPr>
          <p:cNvPr id="11" name="Shape 8"/>
          <p:cNvSpPr/>
          <p:nvPr/>
        </p:nvSpPr>
        <p:spPr>
          <a:xfrm>
            <a:off x="5852160" y="3108960"/>
            <a:ext cx="2788920" cy="1188720"/>
          </a:xfrm>
          <a:prstGeom prst="roundRect">
            <a:avLst>
              <a:gd name="adj" fmla="val 6923"/>
            </a:avLst>
          </a:prstGeom>
          <a:solidFill>
            <a:srgbClr val="EDF2F8"/>
          </a:solidFill>
          <a:ln/>
        </p:spPr>
        <p:txBody>
          <a:bodyPr/>
          <a:lstStyle/>
          <a:p>
            <a:endParaRPr lang="it-IT"/>
          </a:p>
        </p:txBody>
      </p:sp>
      <p:sp>
        <p:nvSpPr>
          <p:cNvPr id="12" name="Text 9"/>
          <p:cNvSpPr/>
          <p:nvPr/>
        </p:nvSpPr>
        <p:spPr>
          <a:xfrm>
            <a:off x="6035040" y="3108960"/>
            <a:ext cx="2468880" cy="1188720"/>
          </a:xfrm>
          <a:prstGeom prst="rect">
            <a:avLst/>
          </a:prstGeom>
          <a:noFill/>
          <a:ln/>
        </p:spPr>
        <p:txBody>
          <a:bodyPr wrap="square" lIns="0" tIns="0" rIns="0" bIns="0" rtlCol="0" anchor="ctr"/>
          <a:lstStyle/>
          <a:p>
            <a:pPr marL="0" indent="0">
              <a:lnSpc>
                <a:spcPct val="140000"/>
              </a:lnSpc>
              <a:buNone/>
            </a:pPr>
            <a:r>
              <a:rPr lang="en-US" sz="2200" b="1" dirty="0">
                <a:solidFill>
                  <a:srgbClr val="1C3A5E"/>
                </a:solidFill>
                <a:latin typeface="Calibri" pitchFamily="34" charset="0"/>
                <a:ea typeface="Calibri" pitchFamily="34" charset="-122"/>
                <a:cs typeface="Calibri" pitchFamily="34" charset="-120"/>
              </a:rPr>
              <a:t>3</a:t>
            </a:r>
            <a:r>
              <a:rPr lang="en-US" sz="1100" dirty="0">
                <a:solidFill>
                  <a:srgbClr val="24303C"/>
                </a:solidFill>
                <a:latin typeface="Calibri" pitchFamily="34" charset="0"/>
                <a:ea typeface="Calibri" pitchFamily="34" charset="-122"/>
                <a:cs typeface="Calibri" pitchFamily="34" charset="-120"/>
              </a:rPr>
              <a:t>  sindaci effettivi
</a:t>
            </a:r>
            <a:r>
              <a:rPr lang="en-US" sz="2200" b="1" dirty="0">
                <a:solidFill>
                  <a:srgbClr val="B8892B"/>
                </a:solidFill>
                <a:latin typeface="Calibri" pitchFamily="34" charset="0"/>
                <a:ea typeface="Calibri" pitchFamily="34" charset="-122"/>
                <a:cs typeface="Calibri" pitchFamily="34" charset="-120"/>
              </a:rPr>
              <a:t>2</a:t>
            </a:r>
            <a:r>
              <a:rPr lang="en-US" sz="1100" dirty="0">
                <a:solidFill>
                  <a:srgbClr val="24303C"/>
                </a:solidFill>
                <a:latin typeface="Calibri" pitchFamily="34" charset="0"/>
                <a:ea typeface="Calibri" pitchFamily="34" charset="-122"/>
                <a:cs typeface="Calibri" pitchFamily="34" charset="-120"/>
              </a:rPr>
              <a:t>  sindaci supplenti</a:t>
            </a:r>
            <a:endParaRPr lang="en-US" sz="2200" dirty="0"/>
          </a:p>
        </p:txBody>
      </p:sp>
      <p:pic>
        <p:nvPicPr>
          <p:cNvPr id="14" name="Image 0" descr="assets/logo.png">
            <a:extLst>
              <a:ext uri="{FF2B5EF4-FFF2-40B4-BE49-F238E27FC236}">
                <a16:creationId xmlns:a16="http://schemas.microsoft.com/office/drawing/2014/main" id="{05ACBBF9-B2F2-5E7E-453E-09DEA15B1984}"/>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GOVERNANCE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Organo di controllo: Comitato di Vigilanza 231/2001</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24</a:t>
            </a:r>
            <a:endParaRPr lang="en-US" sz="1000" dirty="0"/>
          </a:p>
        </p:txBody>
      </p:sp>
      <p:sp>
        <p:nvSpPr>
          <p:cNvPr id="7" name="Text 4"/>
          <p:cNvSpPr/>
          <p:nvPr/>
        </p:nvSpPr>
        <p:spPr>
          <a:xfrm>
            <a:off x="502920" y="1726204"/>
            <a:ext cx="8138160" cy="777240"/>
          </a:xfrm>
          <a:prstGeom prst="rect">
            <a:avLst/>
          </a:prstGeom>
          <a:noFill/>
          <a:ln/>
        </p:spPr>
        <p:txBody>
          <a:bodyPr wrap="square" lIns="0" tIns="0" rIns="0" bIns="0" rtlCol="0" anchor="t"/>
          <a:lstStyle/>
          <a:p>
            <a:pPr marL="0" indent="0" algn="just">
              <a:lnSpc>
                <a:spcPct val="108000"/>
              </a:lnSpc>
              <a:buNone/>
            </a:pPr>
            <a:r>
              <a:rPr lang="en-US" sz="1250" dirty="0">
                <a:solidFill>
                  <a:srgbClr val="24303C"/>
                </a:solidFill>
                <a:latin typeface="Calibri" pitchFamily="34" charset="0"/>
                <a:ea typeface="Calibri" pitchFamily="34" charset="-122"/>
                <a:cs typeface="Calibri" pitchFamily="34" charset="-120"/>
              </a:rPr>
              <a:t>L'Organismo di Vigilanza è istituito con delibera del Consiglio di Amministrazione, che ne fissa requisiti, compiti, durata, poteri e responsabilità. Al 31 </a:t>
            </a:r>
            <a:r>
              <a:rPr lang="en-US" sz="1250" dirty="0" err="1">
                <a:solidFill>
                  <a:srgbClr val="24303C"/>
                </a:solidFill>
                <a:latin typeface="Calibri" pitchFamily="34" charset="0"/>
                <a:ea typeface="Calibri" pitchFamily="34" charset="-122"/>
                <a:cs typeface="Calibri" pitchFamily="34" charset="-120"/>
              </a:rPr>
              <a:t>dicembre</a:t>
            </a:r>
            <a:r>
              <a:rPr lang="en-US" sz="1250" dirty="0">
                <a:solidFill>
                  <a:srgbClr val="24303C"/>
                </a:solidFill>
                <a:latin typeface="Calibri" pitchFamily="34" charset="0"/>
                <a:ea typeface="Calibri" pitchFamily="34" charset="-122"/>
                <a:cs typeface="Calibri" pitchFamily="34" charset="-120"/>
              </a:rPr>
              <a:t> 2025 è così composto:</a:t>
            </a:r>
            <a:endParaRPr lang="en-US" sz="1250" dirty="0"/>
          </a:p>
        </p:txBody>
      </p:sp>
      <p:sp>
        <p:nvSpPr>
          <p:cNvPr id="8" name="Shape 5"/>
          <p:cNvSpPr/>
          <p:nvPr/>
        </p:nvSpPr>
        <p:spPr>
          <a:xfrm>
            <a:off x="502920" y="2514600"/>
            <a:ext cx="2529840" cy="1554480"/>
          </a:xfrm>
          <a:prstGeom prst="roundRect">
            <a:avLst>
              <a:gd name="adj" fmla="val 5294"/>
            </a:avLst>
          </a:prstGeom>
          <a:solidFill>
            <a:srgbClr val="EDF2F8"/>
          </a:solidFill>
          <a:ln/>
          <a:effectLst>
            <a:outerShdw blurRad="76200" dist="25400" dir="5400000" algn="bl" rotWithShape="0">
              <a:srgbClr val="1C3A5E">
                <a:alpha val="10000"/>
              </a:srgbClr>
            </a:outerShdw>
          </a:effectLst>
        </p:spPr>
        <p:txBody>
          <a:bodyPr/>
          <a:lstStyle/>
          <a:p>
            <a:endParaRPr lang="it-IT"/>
          </a:p>
        </p:txBody>
      </p:sp>
      <p:sp>
        <p:nvSpPr>
          <p:cNvPr id="9" name="Shape 6"/>
          <p:cNvSpPr/>
          <p:nvPr/>
        </p:nvSpPr>
        <p:spPr>
          <a:xfrm>
            <a:off x="1420368" y="2715768"/>
            <a:ext cx="694944" cy="694944"/>
          </a:xfrm>
          <a:prstGeom prst="ellipse">
            <a:avLst/>
          </a:prstGeom>
          <a:solidFill>
            <a:srgbClr val="FFFFFF"/>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614952" y="2910352"/>
            <a:ext cx="305775" cy="305775"/>
          </a:xfrm>
          <a:prstGeom prst="rect">
            <a:avLst/>
          </a:prstGeom>
        </p:spPr>
      </p:pic>
      <p:sp>
        <p:nvSpPr>
          <p:cNvPr id="11" name="Text 7"/>
          <p:cNvSpPr/>
          <p:nvPr/>
        </p:nvSpPr>
        <p:spPr>
          <a:xfrm>
            <a:off x="594360" y="3447288"/>
            <a:ext cx="2346960" cy="365760"/>
          </a:xfrm>
          <a:prstGeom prst="rect">
            <a:avLst/>
          </a:prstGeom>
          <a:noFill/>
          <a:ln/>
        </p:spPr>
        <p:txBody>
          <a:bodyPr wrap="square" lIns="0" tIns="0" rIns="0" bIns="0" rtlCol="0" anchor="ctr"/>
          <a:lstStyle/>
          <a:p>
            <a:pPr marL="0" indent="0" algn="ctr">
              <a:buNone/>
            </a:pPr>
            <a:r>
              <a:rPr lang="en-US" sz="1200" b="1" dirty="0">
                <a:solidFill>
                  <a:srgbClr val="1C3A5E"/>
                </a:solidFill>
                <a:latin typeface="Cambria" pitchFamily="34" charset="0"/>
                <a:ea typeface="Cambria" pitchFamily="34" charset="-122"/>
                <a:cs typeface="Cambria" pitchFamily="34" charset="-120"/>
              </a:rPr>
              <a:t>Dott.ssa Cristina Cappellin</a:t>
            </a:r>
            <a:endParaRPr lang="en-US" sz="1200" dirty="0"/>
          </a:p>
        </p:txBody>
      </p:sp>
      <p:sp>
        <p:nvSpPr>
          <p:cNvPr id="12" name="Text 8"/>
          <p:cNvSpPr/>
          <p:nvPr/>
        </p:nvSpPr>
        <p:spPr>
          <a:xfrm>
            <a:off x="594360" y="3776472"/>
            <a:ext cx="2346960" cy="274320"/>
          </a:xfrm>
          <a:prstGeom prst="rect">
            <a:avLst/>
          </a:prstGeom>
          <a:noFill/>
          <a:ln/>
        </p:spPr>
        <p:txBody>
          <a:bodyPr wrap="square" lIns="0" tIns="0" rIns="0" bIns="0" rtlCol="0" anchor="ctr"/>
          <a:lstStyle/>
          <a:p>
            <a:pPr marL="0" indent="0" algn="ctr">
              <a:buNone/>
            </a:pPr>
            <a:r>
              <a:rPr lang="en-US" sz="1000" dirty="0">
                <a:solidFill>
                  <a:srgbClr val="6E7A88"/>
                </a:solidFill>
                <a:latin typeface="Calibri" pitchFamily="34" charset="0"/>
                <a:ea typeface="Calibri" pitchFamily="34" charset="-122"/>
                <a:cs typeface="Calibri" pitchFamily="34" charset="-120"/>
              </a:rPr>
              <a:t>Componente</a:t>
            </a:r>
            <a:endParaRPr lang="en-US" sz="1000" dirty="0"/>
          </a:p>
        </p:txBody>
      </p:sp>
      <p:sp>
        <p:nvSpPr>
          <p:cNvPr id="13" name="Shape 9"/>
          <p:cNvSpPr/>
          <p:nvPr/>
        </p:nvSpPr>
        <p:spPr>
          <a:xfrm>
            <a:off x="3307080" y="2514600"/>
            <a:ext cx="2529840" cy="1554480"/>
          </a:xfrm>
          <a:prstGeom prst="roundRect">
            <a:avLst>
              <a:gd name="adj" fmla="val 5294"/>
            </a:avLst>
          </a:prstGeom>
          <a:solidFill>
            <a:srgbClr val="EDF2F8"/>
          </a:solidFill>
          <a:ln/>
          <a:effectLst>
            <a:outerShdw blurRad="76200" dist="25400" dir="5400000" algn="bl" rotWithShape="0">
              <a:srgbClr val="1C3A5E">
                <a:alpha val="10000"/>
              </a:srgbClr>
            </a:outerShdw>
          </a:effectLst>
        </p:spPr>
        <p:txBody>
          <a:bodyPr/>
          <a:lstStyle/>
          <a:p>
            <a:endParaRPr lang="it-IT"/>
          </a:p>
        </p:txBody>
      </p:sp>
      <p:sp>
        <p:nvSpPr>
          <p:cNvPr id="14" name="Shape 10"/>
          <p:cNvSpPr/>
          <p:nvPr/>
        </p:nvSpPr>
        <p:spPr>
          <a:xfrm>
            <a:off x="4224528" y="2715768"/>
            <a:ext cx="694944" cy="694944"/>
          </a:xfrm>
          <a:prstGeom prst="ellipse">
            <a:avLst/>
          </a:prstGeom>
          <a:solidFill>
            <a:srgbClr val="FFFFFF"/>
          </a:solidFill>
          <a:ln/>
        </p:spPr>
        <p:txBody>
          <a:bodyPr/>
          <a:lstStyle/>
          <a:p>
            <a:endParaRPr lang="it-IT"/>
          </a:p>
        </p:txBody>
      </p:sp>
      <p:pic>
        <p:nvPicPr>
          <p:cNvPr id="15" name="Image 2" descr="preencoded.png"/>
          <p:cNvPicPr>
            <a:picLocks noChangeAspect="1"/>
          </p:cNvPicPr>
          <p:nvPr/>
        </p:nvPicPr>
        <p:blipFill>
          <a:blip r:embed="rId3"/>
          <a:stretch>
            <a:fillRect/>
          </a:stretch>
        </p:blipFill>
        <p:spPr>
          <a:xfrm>
            <a:off x="4419112" y="2910352"/>
            <a:ext cx="305775" cy="305775"/>
          </a:xfrm>
          <a:prstGeom prst="rect">
            <a:avLst/>
          </a:prstGeom>
        </p:spPr>
      </p:pic>
      <p:sp>
        <p:nvSpPr>
          <p:cNvPr id="16" name="Text 11"/>
          <p:cNvSpPr/>
          <p:nvPr/>
        </p:nvSpPr>
        <p:spPr>
          <a:xfrm>
            <a:off x="3398520" y="3447288"/>
            <a:ext cx="2346960" cy="365760"/>
          </a:xfrm>
          <a:prstGeom prst="rect">
            <a:avLst/>
          </a:prstGeom>
          <a:noFill/>
          <a:ln/>
        </p:spPr>
        <p:txBody>
          <a:bodyPr wrap="square" lIns="0" tIns="0" rIns="0" bIns="0" rtlCol="0" anchor="ctr"/>
          <a:lstStyle/>
          <a:p>
            <a:pPr marL="0" indent="0" algn="ctr">
              <a:buNone/>
            </a:pPr>
            <a:r>
              <a:rPr lang="en-US" sz="1200" b="1" dirty="0">
                <a:solidFill>
                  <a:srgbClr val="1C3A5E"/>
                </a:solidFill>
                <a:latin typeface="Cambria" pitchFamily="34" charset="0"/>
                <a:ea typeface="Cambria" pitchFamily="34" charset="-122"/>
                <a:cs typeface="Cambria" pitchFamily="34" charset="-120"/>
              </a:rPr>
              <a:t>Avv. Massimiliano Genco</a:t>
            </a:r>
            <a:endParaRPr lang="en-US" sz="1200" dirty="0"/>
          </a:p>
        </p:txBody>
      </p:sp>
      <p:sp>
        <p:nvSpPr>
          <p:cNvPr id="17" name="Text 12"/>
          <p:cNvSpPr/>
          <p:nvPr/>
        </p:nvSpPr>
        <p:spPr>
          <a:xfrm>
            <a:off x="3398520" y="3776472"/>
            <a:ext cx="2346960" cy="274320"/>
          </a:xfrm>
          <a:prstGeom prst="rect">
            <a:avLst/>
          </a:prstGeom>
          <a:noFill/>
          <a:ln/>
        </p:spPr>
        <p:txBody>
          <a:bodyPr wrap="square" lIns="0" tIns="0" rIns="0" bIns="0" rtlCol="0" anchor="ctr"/>
          <a:lstStyle/>
          <a:p>
            <a:pPr marL="0" indent="0" algn="ctr">
              <a:buNone/>
            </a:pPr>
            <a:r>
              <a:rPr lang="en-US" sz="1000" dirty="0">
                <a:solidFill>
                  <a:srgbClr val="6E7A88"/>
                </a:solidFill>
                <a:latin typeface="Calibri" pitchFamily="34" charset="0"/>
                <a:ea typeface="Calibri" pitchFamily="34" charset="-122"/>
                <a:cs typeface="Calibri" pitchFamily="34" charset="-120"/>
              </a:rPr>
              <a:t>Componente</a:t>
            </a:r>
            <a:endParaRPr lang="en-US" sz="1000" dirty="0"/>
          </a:p>
        </p:txBody>
      </p:sp>
      <p:sp>
        <p:nvSpPr>
          <p:cNvPr id="18" name="Shape 13"/>
          <p:cNvSpPr/>
          <p:nvPr/>
        </p:nvSpPr>
        <p:spPr>
          <a:xfrm>
            <a:off x="6111240" y="2514600"/>
            <a:ext cx="2529840" cy="1554480"/>
          </a:xfrm>
          <a:prstGeom prst="roundRect">
            <a:avLst>
              <a:gd name="adj" fmla="val 5294"/>
            </a:avLst>
          </a:prstGeom>
          <a:solidFill>
            <a:srgbClr val="EDF2F8"/>
          </a:solidFill>
          <a:ln/>
          <a:effectLst>
            <a:outerShdw blurRad="76200" dist="25400" dir="5400000" algn="bl" rotWithShape="0">
              <a:srgbClr val="1C3A5E">
                <a:alpha val="10000"/>
              </a:srgbClr>
            </a:outerShdw>
          </a:effectLst>
        </p:spPr>
        <p:txBody>
          <a:bodyPr/>
          <a:lstStyle/>
          <a:p>
            <a:endParaRPr lang="it-IT"/>
          </a:p>
        </p:txBody>
      </p:sp>
      <p:sp>
        <p:nvSpPr>
          <p:cNvPr id="19" name="Shape 14"/>
          <p:cNvSpPr/>
          <p:nvPr/>
        </p:nvSpPr>
        <p:spPr>
          <a:xfrm>
            <a:off x="7028688" y="2715768"/>
            <a:ext cx="694944" cy="694944"/>
          </a:xfrm>
          <a:prstGeom prst="ellipse">
            <a:avLst/>
          </a:prstGeom>
          <a:solidFill>
            <a:srgbClr val="FFFFFF"/>
          </a:solidFill>
          <a:ln/>
        </p:spPr>
        <p:txBody>
          <a:bodyPr/>
          <a:lstStyle/>
          <a:p>
            <a:endParaRPr lang="it-IT"/>
          </a:p>
        </p:txBody>
      </p:sp>
      <p:pic>
        <p:nvPicPr>
          <p:cNvPr id="20" name="Image 3" descr="preencoded.png"/>
          <p:cNvPicPr>
            <a:picLocks noChangeAspect="1"/>
          </p:cNvPicPr>
          <p:nvPr/>
        </p:nvPicPr>
        <p:blipFill>
          <a:blip r:embed="rId3"/>
          <a:stretch>
            <a:fillRect/>
          </a:stretch>
        </p:blipFill>
        <p:spPr>
          <a:xfrm>
            <a:off x="7223272" y="2910352"/>
            <a:ext cx="305775" cy="305775"/>
          </a:xfrm>
          <a:prstGeom prst="rect">
            <a:avLst/>
          </a:prstGeom>
        </p:spPr>
      </p:pic>
      <p:sp>
        <p:nvSpPr>
          <p:cNvPr id="21" name="Text 15"/>
          <p:cNvSpPr/>
          <p:nvPr/>
        </p:nvSpPr>
        <p:spPr>
          <a:xfrm>
            <a:off x="6202680" y="3447288"/>
            <a:ext cx="2346960" cy="365760"/>
          </a:xfrm>
          <a:prstGeom prst="rect">
            <a:avLst/>
          </a:prstGeom>
          <a:noFill/>
          <a:ln/>
        </p:spPr>
        <p:txBody>
          <a:bodyPr wrap="square" lIns="0" tIns="0" rIns="0" bIns="0" rtlCol="0" anchor="ctr"/>
          <a:lstStyle/>
          <a:p>
            <a:pPr marL="0" indent="0" algn="ctr">
              <a:buNone/>
            </a:pPr>
            <a:r>
              <a:rPr lang="en-US" sz="1200" b="1" dirty="0">
                <a:solidFill>
                  <a:srgbClr val="1C3A5E"/>
                </a:solidFill>
                <a:latin typeface="Cambria" pitchFamily="34" charset="0"/>
                <a:ea typeface="Cambria" pitchFamily="34" charset="-122"/>
                <a:cs typeface="Cambria" pitchFamily="34" charset="-120"/>
              </a:rPr>
              <a:t>Dott.ssa Cristina Dughera</a:t>
            </a:r>
            <a:endParaRPr lang="en-US" sz="1200" dirty="0"/>
          </a:p>
        </p:txBody>
      </p:sp>
      <p:sp>
        <p:nvSpPr>
          <p:cNvPr id="22" name="Text 16"/>
          <p:cNvSpPr/>
          <p:nvPr/>
        </p:nvSpPr>
        <p:spPr>
          <a:xfrm>
            <a:off x="6202680" y="3776472"/>
            <a:ext cx="2346960" cy="274320"/>
          </a:xfrm>
          <a:prstGeom prst="rect">
            <a:avLst/>
          </a:prstGeom>
          <a:noFill/>
          <a:ln/>
        </p:spPr>
        <p:txBody>
          <a:bodyPr wrap="square" lIns="0" tIns="0" rIns="0" bIns="0" rtlCol="0" anchor="ctr"/>
          <a:lstStyle/>
          <a:p>
            <a:pPr marL="0" indent="0" algn="ctr">
              <a:buNone/>
            </a:pPr>
            <a:r>
              <a:rPr lang="en-US" sz="1000" dirty="0">
                <a:solidFill>
                  <a:srgbClr val="6E7A88"/>
                </a:solidFill>
                <a:latin typeface="Calibri" pitchFamily="34" charset="0"/>
                <a:ea typeface="Calibri" pitchFamily="34" charset="-122"/>
                <a:cs typeface="Calibri" pitchFamily="34" charset="-120"/>
              </a:rPr>
              <a:t>Componente</a:t>
            </a:r>
            <a:endParaRPr lang="en-US" sz="1000" dirty="0"/>
          </a:p>
        </p:txBody>
      </p:sp>
      <p:pic>
        <p:nvPicPr>
          <p:cNvPr id="24" name="Image 0" descr="assets/logo.png">
            <a:extLst>
              <a:ext uri="{FF2B5EF4-FFF2-40B4-BE49-F238E27FC236}">
                <a16:creationId xmlns:a16="http://schemas.microsoft.com/office/drawing/2014/main" id="{246F8291-8DD1-DB2E-C0C2-9B32133B6BFA}"/>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VITA ASSOCIATIVA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Coinvolgimento e benefici dei soci lavoratori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25</a:t>
            </a:r>
            <a:endParaRPr lang="en-US" sz="1000" dirty="0"/>
          </a:p>
        </p:txBody>
      </p:sp>
      <p:sp>
        <p:nvSpPr>
          <p:cNvPr id="7" name="Text 4"/>
          <p:cNvSpPr/>
          <p:nvPr/>
        </p:nvSpPr>
        <p:spPr>
          <a:xfrm>
            <a:off x="502920" y="1417320"/>
            <a:ext cx="8138160" cy="868680"/>
          </a:xfrm>
          <a:prstGeom prst="rect">
            <a:avLst/>
          </a:prstGeom>
          <a:noFill/>
          <a:ln/>
        </p:spPr>
        <p:txBody>
          <a:bodyPr wrap="square" lIns="0" tIns="0" rIns="0" bIns="0" rtlCol="0" anchor="t"/>
          <a:lstStyle/>
          <a:p>
            <a:pPr marL="0" indent="0" algn="just">
              <a:lnSpc>
                <a:spcPct val="108000"/>
              </a:lnSpc>
              <a:buNone/>
            </a:pPr>
            <a:r>
              <a:rPr lang="en-US" sz="1200" dirty="0">
                <a:solidFill>
                  <a:srgbClr val="24303C"/>
                </a:solidFill>
                <a:latin typeface="Calibri" pitchFamily="34" charset="0"/>
                <a:ea typeface="Calibri" pitchFamily="34" charset="-122"/>
                <a:cs typeface="Calibri" pitchFamily="34" charset="-120"/>
              </a:rPr>
              <a:t>La vita associativa è improntata al massimo coinvolgimento della compagine sociale, sempre informata sull'andamento della società e consultata sulle problematiche degli appalti. Nel 2025 i soci sono stati convocati in assemblea per l'approvazione del </a:t>
            </a:r>
            <a:r>
              <a:rPr lang="en-US" sz="1200" dirty="0" err="1">
                <a:solidFill>
                  <a:srgbClr val="24303C"/>
                </a:solidFill>
                <a:latin typeface="Calibri" pitchFamily="34" charset="0"/>
                <a:ea typeface="Calibri" pitchFamily="34" charset="-122"/>
                <a:cs typeface="Calibri" pitchFamily="34" charset="-120"/>
              </a:rPr>
              <a:t>bilancio</a:t>
            </a:r>
            <a:r>
              <a:rPr lang="en-US" sz="1200" dirty="0">
                <a:solidFill>
                  <a:srgbClr val="24303C"/>
                </a:solidFill>
                <a:latin typeface="Calibri" pitchFamily="34" charset="0"/>
                <a:ea typeface="Calibri" pitchFamily="34" charset="-122"/>
                <a:cs typeface="Calibri" pitchFamily="34" charset="-120"/>
              </a:rPr>
              <a:t> 2024, con il seguente ordine del giorno:</a:t>
            </a:r>
            <a:endParaRPr lang="en-US" sz="1200" dirty="0"/>
          </a:p>
        </p:txBody>
      </p:sp>
      <p:sp>
        <p:nvSpPr>
          <p:cNvPr id="8" name="Text 5"/>
          <p:cNvSpPr/>
          <p:nvPr/>
        </p:nvSpPr>
        <p:spPr>
          <a:xfrm>
            <a:off x="502920" y="2331720"/>
            <a:ext cx="8138160" cy="2194560"/>
          </a:xfrm>
          <a:prstGeom prst="rect">
            <a:avLst/>
          </a:prstGeom>
          <a:noFill/>
          <a:ln/>
        </p:spPr>
        <p:txBody>
          <a:bodyPr wrap="square" lIns="0" tIns="0" rIns="0" bIns="0" rtlCol="0" anchor="t"/>
          <a:lstStyle/>
          <a:p>
            <a:pPr algn="ctr"/>
            <a:r>
              <a:rPr lang="it-IT" sz="1400" b="1" i="1" dirty="0"/>
              <a:t>Ordine del giorno</a:t>
            </a:r>
            <a:endParaRPr lang="it-IT" sz="1400" dirty="0"/>
          </a:p>
          <a:p>
            <a:r>
              <a:rPr lang="it-IT" b="1" dirty="0"/>
              <a:t> </a:t>
            </a:r>
            <a:endParaRPr lang="it-IT" dirty="0"/>
          </a:p>
          <a:p>
            <a:pPr marL="171450" lvl="0" indent="-171450">
              <a:buFont typeface="Arial" panose="020B0604020202020204" pitchFamily="34" charset="0"/>
              <a:buChar char="•"/>
            </a:pPr>
            <a:r>
              <a:rPr lang="it-IT" sz="1200" dirty="0">
                <a:solidFill>
                  <a:srgbClr val="24303C"/>
                </a:solidFill>
                <a:latin typeface="Calibri" pitchFamily="34" charset="0"/>
                <a:ea typeface="Calibri" pitchFamily="34" charset="-122"/>
                <a:cs typeface="Calibri" pitchFamily="34" charset="-120"/>
              </a:rPr>
              <a:t>Approvazione del bilancio d’esercizio e del bilancio sociale al 31 dicembre 2024, deliberazioni inerenti e conseguenti.</a:t>
            </a:r>
          </a:p>
          <a:p>
            <a:pPr marL="171450" lvl="0" indent="-171450">
              <a:buFont typeface="Arial" panose="020B0604020202020204" pitchFamily="34" charset="0"/>
              <a:buChar char="•"/>
            </a:pPr>
            <a:r>
              <a:rPr lang="it-IT" sz="1200" dirty="0">
                <a:solidFill>
                  <a:srgbClr val="24303C"/>
                </a:solidFill>
                <a:latin typeface="Calibri" pitchFamily="34" charset="0"/>
                <a:ea typeface="Calibri" pitchFamily="34" charset="-122"/>
                <a:cs typeface="Calibri" pitchFamily="34" charset="-120"/>
              </a:rPr>
              <a:t>Comunicazione risultanze della Revisione Periodica operata ai sensi del </a:t>
            </a:r>
            <a:r>
              <a:rPr lang="it-IT" sz="1200" dirty="0" err="1">
                <a:solidFill>
                  <a:srgbClr val="24303C"/>
                </a:solidFill>
                <a:latin typeface="Calibri" pitchFamily="34" charset="0"/>
                <a:ea typeface="Calibri" pitchFamily="34" charset="-122"/>
                <a:cs typeface="Calibri" pitchFamily="34" charset="-120"/>
              </a:rPr>
              <a:t>D.Lgs.</a:t>
            </a:r>
            <a:r>
              <a:rPr lang="it-IT" sz="1200" dirty="0">
                <a:solidFill>
                  <a:srgbClr val="24303C"/>
                </a:solidFill>
                <a:latin typeface="Calibri" pitchFamily="34" charset="0"/>
                <a:ea typeface="Calibri" pitchFamily="34" charset="-122"/>
                <a:cs typeface="Calibri" pitchFamily="34" charset="-120"/>
              </a:rPr>
              <a:t> 2 agosto 2002 n. 220 - Disciplina in materia di Vigilanza sugli Enti Cooperativi.</a:t>
            </a:r>
          </a:p>
          <a:p>
            <a:pPr marL="171450" lvl="0" indent="-171450">
              <a:buFont typeface="Arial" panose="020B0604020202020204" pitchFamily="34" charset="0"/>
              <a:buChar char="•"/>
            </a:pPr>
            <a:r>
              <a:rPr lang="it-IT" sz="1200" dirty="0">
                <a:solidFill>
                  <a:srgbClr val="24303C"/>
                </a:solidFill>
                <a:latin typeface="Calibri" pitchFamily="34" charset="0"/>
                <a:ea typeface="Calibri" pitchFamily="34" charset="-122"/>
                <a:cs typeface="Calibri" pitchFamily="34" charset="-120"/>
              </a:rPr>
              <a:t>Provvedimenti in merito all’Organo di Vigilanza ex </a:t>
            </a:r>
            <a:r>
              <a:rPr lang="it-IT" sz="1200" dirty="0" err="1">
                <a:solidFill>
                  <a:srgbClr val="24303C"/>
                </a:solidFill>
                <a:latin typeface="Calibri" pitchFamily="34" charset="0"/>
                <a:ea typeface="Calibri" pitchFamily="34" charset="-122"/>
                <a:cs typeface="Calibri" pitchFamily="34" charset="-120"/>
              </a:rPr>
              <a:t>D.Lgs</a:t>
            </a:r>
            <a:r>
              <a:rPr lang="it-IT" sz="1200" dirty="0">
                <a:solidFill>
                  <a:srgbClr val="24303C"/>
                </a:solidFill>
                <a:latin typeface="Calibri" pitchFamily="34" charset="0"/>
                <a:ea typeface="Calibri" pitchFamily="34" charset="-122"/>
                <a:cs typeface="Calibri" pitchFamily="34" charset="-120"/>
              </a:rPr>
              <a:t> 231/01.</a:t>
            </a:r>
          </a:p>
          <a:p>
            <a:pPr marL="171450" lvl="0" indent="-171450">
              <a:buFont typeface="Arial" panose="020B0604020202020204" pitchFamily="34" charset="0"/>
              <a:buChar char="•"/>
            </a:pPr>
            <a:r>
              <a:rPr lang="it-IT" sz="1200" dirty="0">
                <a:solidFill>
                  <a:srgbClr val="24303C"/>
                </a:solidFill>
                <a:latin typeface="Calibri" pitchFamily="34" charset="0"/>
                <a:ea typeface="Calibri" pitchFamily="34" charset="-122"/>
                <a:cs typeface="Calibri" pitchFamily="34" charset="-120"/>
              </a:rPr>
              <a:t>Conferimento incarico di Revisore Legale dei conti ai sensi dell’art.13 del Dlgs 27/1/2010 n.39 avente per oggetto la revisione legale del bilancio di esercizio nonché del bilancio consolidato della Cooperativa Sociale Quadrifoglio Sc Onlus a valere sugli esercizi con chiusura contabile 31/12/25, 31/12/26 e 31/12/27;</a:t>
            </a:r>
          </a:p>
          <a:p>
            <a:pPr marL="171450" lvl="0" indent="-171450">
              <a:buFont typeface="Arial" panose="020B0604020202020204" pitchFamily="34" charset="0"/>
              <a:buChar char="•"/>
            </a:pPr>
            <a:r>
              <a:rPr lang="it-IT" sz="1200" dirty="0">
                <a:solidFill>
                  <a:srgbClr val="24303C"/>
                </a:solidFill>
                <a:latin typeface="Calibri" pitchFamily="34" charset="0"/>
                <a:ea typeface="Calibri" pitchFamily="34" charset="-122"/>
                <a:cs typeface="Calibri" pitchFamily="34" charset="-120"/>
              </a:rPr>
              <a:t>Varie ed eventuali.</a:t>
            </a:r>
          </a:p>
          <a:p>
            <a:pPr>
              <a:lnSpc>
                <a:spcPct val="105000"/>
              </a:lnSpc>
              <a:spcAft>
                <a:spcPts val="600"/>
              </a:spcAft>
              <a:buSzPct val="100000"/>
            </a:pPr>
            <a:endParaRPr lang="en-US" sz="1150" dirty="0">
              <a:solidFill>
                <a:srgbClr val="24303C"/>
              </a:solidFill>
              <a:highlight>
                <a:srgbClr val="FFFF00"/>
              </a:highlight>
              <a:latin typeface="Calibri" pitchFamily="34" charset="0"/>
              <a:ea typeface="Calibri" pitchFamily="34" charset="-122"/>
              <a:cs typeface="Calibri" pitchFamily="34" charset="-120"/>
            </a:endParaRPr>
          </a:p>
        </p:txBody>
      </p:sp>
      <p:pic>
        <p:nvPicPr>
          <p:cNvPr id="10" name="Image 0" descr="assets/logo.png">
            <a:extLst>
              <a:ext uri="{FF2B5EF4-FFF2-40B4-BE49-F238E27FC236}">
                <a16:creationId xmlns:a16="http://schemas.microsoft.com/office/drawing/2014/main" id="{EFE84FE6-10BF-ECCC-E144-7954B66BF04E}"/>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VITA ASSOCIATIVA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Coinvolgimento e benefici dei soci lavoratori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26</a:t>
            </a:r>
            <a:endParaRPr lang="en-US" sz="1000" dirty="0"/>
          </a:p>
        </p:txBody>
      </p:sp>
      <p:sp>
        <p:nvSpPr>
          <p:cNvPr id="7" name="Text 4"/>
          <p:cNvSpPr/>
          <p:nvPr/>
        </p:nvSpPr>
        <p:spPr>
          <a:xfrm>
            <a:off x="502920" y="1481328"/>
            <a:ext cx="3863340" cy="3108960"/>
          </a:xfrm>
          <a:prstGeom prst="rect">
            <a:avLst/>
          </a:prstGeom>
          <a:noFill/>
          <a:ln/>
        </p:spPr>
        <p:txBody>
          <a:bodyPr wrap="square" lIns="0" tIns="0" rIns="0" bIns="0" rtlCol="0" anchor="t"/>
          <a:lstStyle/>
          <a:p>
            <a:pPr algn="just">
              <a:lnSpc>
                <a:spcPct val="105000"/>
              </a:lnSpc>
              <a:spcAft>
                <a:spcPts val="700"/>
              </a:spcAft>
            </a:pPr>
            <a:r>
              <a:rPr lang="en-US" sz="1150" dirty="0">
                <a:solidFill>
                  <a:srgbClr val="24303C"/>
                </a:solidFill>
                <a:latin typeface="Calibri" pitchFamily="34" charset="0"/>
                <a:ea typeface="Calibri" pitchFamily="34" charset="-122"/>
                <a:cs typeface="Calibri" pitchFamily="34" charset="-120"/>
              </a:rPr>
              <a:t>Di grande rilievo è la consueta Cena/Spettacolo di Natale all'Inalpi Arena, dove ogni anno i lavoratori di tutta Italia, i consulenti esterni e le autorità locali si incontrano per lo scambio degli auguri. È un momento molto atteso, anche per la presenza di ospiti del mondo della musica: </a:t>
            </a:r>
            <a:r>
              <a:rPr lang="en-US" sz="1150" dirty="0" err="1">
                <a:solidFill>
                  <a:srgbClr val="24303C"/>
                </a:solidFill>
                <a:latin typeface="Calibri" pitchFamily="34" charset="0"/>
                <a:ea typeface="Calibri" pitchFamily="34" charset="-122"/>
                <a:cs typeface="Calibri" pitchFamily="34" charset="-120"/>
              </a:rPr>
              <a:t>nel</a:t>
            </a:r>
            <a:r>
              <a:rPr lang="en-US" sz="1150" dirty="0">
                <a:solidFill>
                  <a:srgbClr val="24303C"/>
                </a:solidFill>
                <a:latin typeface="Calibri" pitchFamily="34" charset="0"/>
                <a:ea typeface="Calibri" pitchFamily="34" charset="-122"/>
                <a:cs typeface="Calibri" pitchFamily="34" charset="-120"/>
              </a:rPr>
              <a:t> 2025 </a:t>
            </a:r>
            <a:r>
              <a:rPr lang="en-US" sz="1150" dirty="0" err="1">
                <a:solidFill>
                  <a:srgbClr val="24303C"/>
                </a:solidFill>
                <a:latin typeface="Calibri" pitchFamily="34" charset="0"/>
                <a:ea typeface="Calibri" pitchFamily="34" charset="-122"/>
                <a:cs typeface="Calibri" pitchFamily="34" charset="-120"/>
              </a:rPr>
              <a:t>si</a:t>
            </a:r>
            <a:r>
              <a:rPr lang="en-US" sz="1150" dirty="0">
                <a:solidFill>
                  <a:srgbClr val="24303C"/>
                </a:solidFill>
                <a:latin typeface="Calibri" pitchFamily="34" charset="0"/>
                <a:ea typeface="Calibri" pitchFamily="34" charset="-122"/>
                <a:cs typeface="Calibri" pitchFamily="34" charset="-120"/>
              </a:rPr>
              <a:t> è </a:t>
            </a:r>
            <a:r>
              <a:rPr lang="en-US" sz="1150" dirty="0" err="1">
                <a:solidFill>
                  <a:srgbClr val="24303C"/>
                </a:solidFill>
                <a:latin typeface="Calibri" pitchFamily="34" charset="0"/>
                <a:ea typeface="Calibri" pitchFamily="34" charset="-122"/>
                <a:cs typeface="Calibri" pitchFamily="34" charset="-120"/>
              </a:rPr>
              <a:t>esibita</a:t>
            </a:r>
            <a:r>
              <a:rPr lang="en-US" sz="1150" dirty="0">
                <a:solidFill>
                  <a:srgbClr val="24303C"/>
                </a:solidFill>
                <a:latin typeface="Calibri" pitchFamily="34" charset="0"/>
                <a:ea typeface="Calibri" pitchFamily="34" charset="-122"/>
                <a:cs typeface="Calibri" pitchFamily="34" charset="-120"/>
              </a:rPr>
              <a:t> Gianna Nannini, mentre negli anni scorsi hanno partecipato artisti come Panariello e Nek, Pooh, Zucchero, Il Volo, Baglioni e Morandi.</a:t>
            </a:r>
            <a:endParaRPr lang="en-US" sz="1150" dirty="0"/>
          </a:p>
        </p:txBody>
      </p:sp>
      <p:sp>
        <p:nvSpPr>
          <p:cNvPr id="8" name="Text 5"/>
          <p:cNvSpPr/>
          <p:nvPr/>
        </p:nvSpPr>
        <p:spPr>
          <a:xfrm>
            <a:off x="4777740" y="1481328"/>
            <a:ext cx="3863340" cy="3108960"/>
          </a:xfrm>
          <a:prstGeom prst="rect">
            <a:avLst/>
          </a:prstGeom>
          <a:noFill/>
          <a:ln/>
        </p:spPr>
        <p:txBody>
          <a:bodyPr wrap="square" lIns="0" tIns="0" rIns="0" bIns="0" rtlCol="0" anchor="t"/>
          <a:lstStyle/>
          <a:p>
            <a:pPr marL="0" indent="0" algn="just">
              <a:lnSpc>
                <a:spcPct val="105000"/>
              </a:lnSpc>
              <a:spcAft>
                <a:spcPts val="700"/>
              </a:spcAft>
              <a:buNone/>
            </a:pPr>
            <a:r>
              <a:rPr lang="en-US" sz="1150" dirty="0">
                <a:solidFill>
                  <a:srgbClr val="24303C"/>
                </a:solidFill>
                <a:latin typeface="Calibri" pitchFamily="34" charset="0"/>
                <a:ea typeface="Calibri" pitchFamily="34" charset="-122"/>
                <a:cs typeface="Calibri" pitchFamily="34" charset="-120"/>
              </a:rPr>
              <a:t>Per sostenere la motivazione e rafforzare il senso di appartenenza, la Cooperativa offre ai soci e ai dipendenti a tempo indeterminato servizi di cooperazione sociale sanitaria: rimborsi, sussidi e tariffe agevolate per prestazioni specialistiche, socio-sanitarie e mediche, estendibili al nucleo familiare. Ricordiamo inoltre le visite guidate presso la Sede Centrale, accompagnate </a:t>
            </a:r>
            <a:r>
              <a:rPr lang="en-US" sz="1150" dirty="0" err="1">
                <a:solidFill>
                  <a:srgbClr val="24303C"/>
                </a:solidFill>
                <a:latin typeface="Calibri" pitchFamily="34" charset="0"/>
                <a:ea typeface="Calibri" pitchFamily="34" charset="-122"/>
                <a:cs typeface="Calibri" pitchFamily="34" charset="-120"/>
              </a:rPr>
              <a:t>dalla</a:t>
            </a:r>
            <a:r>
              <a:rPr lang="en-US" sz="1150" dirty="0">
                <a:solidFill>
                  <a:srgbClr val="24303C"/>
                </a:solidFill>
                <a:latin typeface="Calibri" pitchFamily="34" charset="0"/>
                <a:ea typeface="Calibri" pitchFamily="34" charset="-122"/>
                <a:cs typeface="Calibri" pitchFamily="34" charset="-120"/>
              </a:rPr>
              <a:t> Direzione e </a:t>
            </a:r>
            <a:r>
              <a:rPr lang="en-US" sz="1150" dirty="0" err="1">
                <a:solidFill>
                  <a:srgbClr val="24303C"/>
                </a:solidFill>
                <a:latin typeface="Calibri" pitchFamily="34" charset="0"/>
                <a:ea typeface="Calibri" pitchFamily="34" charset="-122"/>
                <a:cs typeface="Calibri" pitchFamily="34" charset="-120"/>
              </a:rPr>
              <a:t>dalla</a:t>
            </a:r>
            <a:r>
              <a:rPr lang="en-US" sz="1150" dirty="0">
                <a:solidFill>
                  <a:srgbClr val="24303C"/>
                </a:solidFill>
                <a:latin typeface="Calibri" pitchFamily="34" charset="0"/>
                <a:ea typeface="Calibri" pitchFamily="34" charset="-122"/>
                <a:cs typeface="Calibri" pitchFamily="34" charset="-120"/>
              </a:rPr>
              <a:t> </a:t>
            </a:r>
            <a:r>
              <a:rPr lang="en-US" sz="1150" dirty="0" err="1">
                <a:solidFill>
                  <a:srgbClr val="24303C"/>
                </a:solidFill>
                <a:latin typeface="Calibri" pitchFamily="34" charset="0"/>
                <a:ea typeface="Calibri" pitchFamily="34" charset="-122"/>
                <a:cs typeface="Calibri" pitchFamily="34" charset="-120"/>
              </a:rPr>
              <a:t>Presidenza</a:t>
            </a:r>
            <a:r>
              <a:rPr lang="en-US" sz="1150" dirty="0">
                <a:solidFill>
                  <a:srgbClr val="24303C"/>
                </a:solidFill>
                <a:latin typeface="Calibri" pitchFamily="34" charset="0"/>
                <a:ea typeface="Calibri" pitchFamily="34" charset="-122"/>
                <a:cs typeface="Calibri" pitchFamily="34" charset="-120"/>
              </a:rPr>
              <a:t>, in un ambiente familiare. In ambito sportivo e dei grandi eventi, la Cooperativa sostiene un abbonamento annuale in una Suite all'Inalpi Arena, lo SkyBox all'Allianz Stadium e otto posti allo Stadio Comunale di Torino.</a:t>
            </a:r>
            <a:endParaRPr lang="en-US" sz="1150" dirty="0"/>
          </a:p>
        </p:txBody>
      </p:sp>
      <p:pic>
        <p:nvPicPr>
          <p:cNvPr id="10" name="Image 0" descr="assets/logo.png">
            <a:extLst>
              <a:ext uri="{FF2B5EF4-FFF2-40B4-BE49-F238E27FC236}">
                <a16:creationId xmlns:a16="http://schemas.microsoft.com/office/drawing/2014/main" id="{74B6ED66-EC5F-AEF4-7F8C-6EF5FAFCE04B}"/>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GLI STAKEHOLDER</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Gli stakeholder</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27</a:t>
            </a:r>
            <a:endParaRPr lang="en-US" sz="1000" dirty="0"/>
          </a:p>
        </p:txBody>
      </p:sp>
      <p:sp>
        <p:nvSpPr>
          <p:cNvPr id="7" name="Text 4"/>
          <p:cNvSpPr/>
          <p:nvPr/>
        </p:nvSpPr>
        <p:spPr>
          <a:xfrm>
            <a:off x="502920" y="1417320"/>
            <a:ext cx="8138160" cy="1051560"/>
          </a:xfrm>
          <a:prstGeom prst="rect">
            <a:avLst/>
          </a:prstGeom>
          <a:noFill/>
          <a:ln/>
        </p:spPr>
        <p:txBody>
          <a:bodyPr wrap="square" lIns="0" tIns="0" rIns="0" bIns="0" rtlCol="0" anchor="t"/>
          <a:lstStyle/>
          <a:p>
            <a:pPr marL="0" indent="0" algn="just">
              <a:lnSpc>
                <a:spcPct val="110000"/>
              </a:lnSpc>
              <a:buNone/>
            </a:pPr>
            <a:r>
              <a:rPr lang="en-US" sz="1250" dirty="0">
                <a:solidFill>
                  <a:srgbClr val="24303C"/>
                </a:solidFill>
                <a:latin typeface="Calibri" pitchFamily="34" charset="0"/>
                <a:ea typeface="Calibri" pitchFamily="34" charset="-122"/>
                <a:cs typeface="Calibri" pitchFamily="34" charset="-120"/>
              </a:rPr>
              <a:t>Una società no profit si caratterizza anche come “produttrice di utilità e cultura sociale”. La pianificazione e l'erogazione dei servizi non prescindono dal rispetto profondo dei diversi soggetti coinvolti e dal loro coinvolgimento costante. Su questi presupposti la dirigenza ha orientato l'intera azione, fondandola su principi di:</a:t>
            </a:r>
            <a:endParaRPr lang="en-US" sz="1250" dirty="0"/>
          </a:p>
        </p:txBody>
      </p:sp>
      <p:sp>
        <p:nvSpPr>
          <p:cNvPr id="8" name="Shape 5"/>
          <p:cNvSpPr/>
          <p:nvPr/>
        </p:nvSpPr>
        <p:spPr>
          <a:xfrm>
            <a:off x="502920" y="2446020"/>
            <a:ext cx="2560320" cy="502920"/>
          </a:xfrm>
          <a:prstGeom prst="roundRect">
            <a:avLst>
              <a:gd name="adj" fmla="val 49091"/>
            </a:avLst>
          </a:prstGeom>
          <a:solidFill>
            <a:srgbClr val="1C3A5E"/>
          </a:solidFill>
          <a:ln/>
          <a:effectLst>
            <a:outerShdw blurRad="63500" dist="25400" dir="5400000" algn="bl" rotWithShape="0">
              <a:srgbClr val="1C3A5E">
                <a:alpha val="10000"/>
              </a:srgbClr>
            </a:outerShdw>
          </a:effectLst>
        </p:spPr>
        <p:txBody>
          <a:bodyPr/>
          <a:lstStyle/>
          <a:p>
            <a:endParaRPr lang="it-IT"/>
          </a:p>
        </p:txBody>
      </p:sp>
      <p:sp>
        <p:nvSpPr>
          <p:cNvPr id="9" name="Text 6"/>
          <p:cNvSpPr/>
          <p:nvPr/>
        </p:nvSpPr>
        <p:spPr>
          <a:xfrm>
            <a:off x="502920" y="2446020"/>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accessibilità</a:t>
            </a:r>
            <a:endParaRPr lang="en-US" sz="1300" dirty="0"/>
          </a:p>
        </p:txBody>
      </p:sp>
      <p:sp>
        <p:nvSpPr>
          <p:cNvPr id="10" name="Shape 7"/>
          <p:cNvSpPr/>
          <p:nvPr/>
        </p:nvSpPr>
        <p:spPr>
          <a:xfrm>
            <a:off x="3291840" y="2446020"/>
            <a:ext cx="2560320" cy="502920"/>
          </a:xfrm>
          <a:prstGeom prst="roundRect">
            <a:avLst>
              <a:gd name="adj" fmla="val 49091"/>
            </a:avLst>
          </a:prstGeom>
          <a:solidFill>
            <a:srgbClr val="2E7D74"/>
          </a:solidFill>
          <a:ln/>
          <a:effectLst>
            <a:outerShdw blurRad="63500" dist="25400" dir="5400000" algn="bl" rotWithShape="0">
              <a:srgbClr val="1C3A5E">
                <a:alpha val="10000"/>
              </a:srgbClr>
            </a:outerShdw>
          </a:effectLst>
        </p:spPr>
        <p:txBody>
          <a:bodyPr/>
          <a:lstStyle/>
          <a:p>
            <a:endParaRPr lang="it-IT"/>
          </a:p>
        </p:txBody>
      </p:sp>
      <p:sp>
        <p:nvSpPr>
          <p:cNvPr id="11" name="Text 8"/>
          <p:cNvSpPr/>
          <p:nvPr/>
        </p:nvSpPr>
        <p:spPr>
          <a:xfrm>
            <a:off x="3291840" y="2446020"/>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trasparenza</a:t>
            </a:r>
            <a:endParaRPr lang="en-US" sz="1300" dirty="0"/>
          </a:p>
        </p:txBody>
      </p:sp>
      <p:sp>
        <p:nvSpPr>
          <p:cNvPr id="12" name="Shape 9"/>
          <p:cNvSpPr/>
          <p:nvPr/>
        </p:nvSpPr>
        <p:spPr>
          <a:xfrm>
            <a:off x="6080760" y="2446020"/>
            <a:ext cx="2560320" cy="502920"/>
          </a:xfrm>
          <a:prstGeom prst="roundRect">
            <a:avLst>
              <a:gd name="adj" fmla="val 49091"/>
            </a:avLst>
          </a:prstGeom>
          <a:solidFill>
            <a:srgbClr val="B8892B"/>
          </a:solidFill>
          <a:ln/>
          <a:effectLst>
            <a:outerShdw blurRad="63500" dist="25400" dir="5400000" algn="bl" rotWithShape="0">
              <a:srgbClr val="1C3A5E">
                <a:alpha val="10000"/>
              </a:srgbClr>
            </a:outerShdw>
          </a:effectLst>
        </p:spPr>
        <p:txBody>
          <a:bodyPr/>
          <a:lstStyle/>
          <a:p>
            <a:endParaRPr lang="it-IT"/>
          </a:p>
        </p:txBody>
      </p:sp>
      <p:sp>
        <p:nvSpPr>
          <p:cNvPr id="13" name="Text 10"/>
          <p:cNvSpPr/>
          <p:nvPr/>
        </p:nvSpPr>
        <p:spPr>
          <a:xfrm>
            <a:off x="6080760" y="2446020"/>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coerenza</a:t>
            </a:r>
            <a:endParaRPr lang="en-US" sz="1300" dirty="0"/>
          </a:p>
        </p:txBody>
      </p:sp>
      <p:sp>
        <p:nvSpPr>
          <p:cNvPr id="14" name="Shape 11"/>
          <p:cNvSpPr/>
          <p:nvPr/>
        </p:nvSpPr>
        <p:spPr>
          <a:xfrm>
            <a:off x="502920" y="3113532"/>
            <a:ext cx="2560320" cy="502920"/>
          </a:xfrm>
          <a:prstGeom prst="roundRect">
            <a:avLst>
              <a:gd name="adj" fmla="val 49091"/>
            </a:avLst>
          </a:prstGeom>
          <a:solidFill>
            <a:srgbClr val="1C3A5E"/>
          </a:solidFill>
          <a:ln/>
          <a:effectLst>
            <a:outerShdw blurRad="63500" dist="25400" dir="5400000" algn="bl" rotWithShape="0">
              <a:srgbClr val="1C3A5E">
                <a:alpha val="10000"/>
              </a:srgbClr>
            </a:outerShdw>
          </a:effectLst>
        </p:spPr>
        <p:txBody>
          <a:bodyPr/>
          <a:lstStyle/>
          <a:p>
            <a:endParaRPr lang="it-IT"/>
          </a:p>
        </p:txBody>
      </p:sp>
      <p:sp>
        <p:nvSpPr>
          <p:cNvPr id="15" name="Text 12"/>
          <p:cNvSpPr/>
          <p:nvPr/>
        </p:nvSpPr>
        <p:spPr>
          <a:xfrm>
            <a:off x="502920" y="3113532"/>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disponibilità</a:t>
            </a:r>
            <a:endParaRPr lang="en-US" sz="1300" dirty="0"/>
          </a:p>
        </p:txBody>
      </p:sp>
      <p:sp>
        <p:nvSpPr>
          <p:cNvPr id="16" name="Shape 13"/>
          <p:cNvSpPr/>
          <p:nvPr/>
        </p:nvSpPr>
        <p:spPr>
          <a:xfrm>
            <a:off x="3291840" y="3113532"/>
            <a:ext cx="2560320" cy="502920"/>
          </a:xfrm>
          <a:prstGeom prst="roundRect">
            <a:avLst>
              <a:gd name="adj" fmla="val 49091"/>
            </a:avLst>
          </a:prstGeom>
          <a:solidFill>
            <a:srgbClr val="2E7D74"/>
          </a:solidFill>
          <a:ln/>
          <a:effectLst>
            <a:outerShdw blurRad="63500" dist="25400" dir="5400000" algn="bl" rotWithShape="0">
              <a:srgbClr val="1C3A5E">
                <a:alpha val="10000"/>
              </a:srgbClr>
            </a:outerShdw>
          </a:effectLst>
        </p:spPr>
        <p:txBody>
          <a:bodyPr/>
          <a:lstStyle/>
          <a:p>
            <a:endParaRPr lang="it-IT"/>
          </a:p>
        </p:txBody>
      </p:sp>
      <p:sp>
        <p:nvSpPr>
          <p:cNvPr id="17" name="Text 14"/>
          <p:cNvSpPr/>
          <p:nvPr/>
        </p:nvSpPr>
        <p:spPr>
          <a:xfrm>
            <a:off x="3291840" y="3113532"/>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condivisione</a:t>
            </a:r>
            <a:endParaRPr lang="en-US" sz="1300" dirty="0"/>
          </a:p>
        </p:txBody>
      </p:sp>
      <p:sp>
        <p:nvSpPr>
          <p:cNvPr id="18" name="Shape 15"/>
          <p:cNvSpPr/>
          <p:nvPr/>
        </p:nvSpPr>
        <p:spPr>
          <a:xfrm>
            <a:off x="6080760" y="3113532"/>
            <a:ext cx="2560320" cy="502920"/>
          </a:xfrm>
          <a:prstGeom prst="roundRect">
            <a:avLst>
              <a:gd name="adj" fmla="val 49091"/>
            </a:avLst>
          </a:prstGeom>
          <a:solidFill>
            <a:srgbClr val="B8892B"/>
          </a:solidFill>
          <a:ln/>
          <a:effectLst>
            <a:outerShdw blurRad="63500" dist="25400" dir="5400000" algn="bl" rotWithShape="0">
              <a:srgbClr val="1C3A5E">
                <a:alpha val="10000"/>
              </a:srgbClr>
            </a:outerShdw>
          </a:effectLst>
        </p:spPr>
        <p:txBody>
          <a:bodyPr/>
          <a:lstStyle/>
          <a:p>
            <a:endParaRPr lang="it-IT"/>
          </a:p>
        </p:txBody>
      </p:sp>
      <p:sp>
        <p:nvSpPr>
          <p:cNvPr id="19" name="Text 16"/>
          <p:cNvSpPr/>
          <p:nvPr/>
        </p:nvSpPr>
        <p:spPr>
          <a:xfrm>
            <a:off x="6080760" y="3113532"/>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correttezza</a:t>
            </a:r>
            <a:endParaRPr lang="en-US" sz="1300" dirty="0"/>
          </a:p>
        </p:txBody>
      </p:sp>
      <p:sp>
        <p:nvSpPr>
          <p:cNvPr id="20" name="Shape 17"/>
          <p:cNvSpPr/>
          <p:nvPr/>
        </p:nvSpPr>
        <p:spPr>
          <a:xfrm>
            <a:off x="502920" y="3781044"/>
            <a:ext cx="2560320" cy="502920"/>
          </a:xfrm>
          <a:prstGeom prst="roundRect">
            <a:avLst>
              <a:gd name="adj" fmla="val 49091"/>
            </a:avLst>
          </a:prstGeom>
          <a:solidFill>
            <a:srgbClr val="1C3A5E"/>
          </a:solidFill>
          <a:ln/>
          <a:effectLst>
            <a:outerShdw blurRad="63500" dist="25400" dir="5400000" algn="bl" rotWithShape="0">
              <a:srgbClr val="1C3A5E">
                <a:alpha val="10000"/>
              </a:srgbClr>
            </a:outerShdw>
          </a:effectLst>
        </p:spPr>
        <p:txBody>
          <a:bodyPr/>
          <a:lstStyle/>
          <a:p>
            <a:endParaRPr lang="it-IT"/>
          </a:p>
        </p:txBody>
      </p:sp>
      <p:sp>
        <p:nvSpPr>
          <p:cNvPr id="21" name="Text 18"/>
          <p:cNvSpPr/>
          <p:nvPr/>
        </p:nvSpPr>
        <p:spPr>
          <a:xfrm>
            <a:off x="502920" y="3781044"/>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partecipazione</a:t>
            </a:r>
            <a:endParaRPr lang="en-US" sz="1300" dirty="0"/>
          </a:p>
        </p:txBody>
      </p:sp>
      <p:sp>
        <p:nvSpPr>
          <p:cNvPr id="22" name="Shape 19"/>
          <p:cNvSpPr/>
          <p:nvPr/>
        </p:nvSpPr>
        <p:spPr>
          <a:xfrm>
            <a:off x="3291840" y="3781044"/>
            <a:ext cx="2560320" cy="502920"/>
          </a:xfrm>
          <a:prstGeom prst="roundRect">
            <a:avLst>
              <a:gd name="adj" fmla="val 49091"/>
            </a:avLst>
          </a:prstGeom>
          <a:solidFill>
            <a:srgbClr val="2E7D74"/>
          </a:solidFill>
          <a:ln/>
          <a:effectLst>
            <a:outerShdw blurRad="63500" dist="25400" dir="5400000" algn="bl" rotWithShape="0">
              <a:srgbClr val="1C3A5E">
                <a:alpha val="10000"/>
              </a:srgbClr>
            </a:outerShdw>
          </a:effectLst>
        </p:spPr>
        <p:txBody>
          <a:bodyPr/>
          <a:lstStyle/>
          <a:p>
            <a:endParaRPr lang="it-IT"/>
          </a:p>
        </p:txBody>
      </p:sp>
      <p:sp>
        <p:nvSpPr>
          <p:cNvPr id="23" name="Text 20"/>
          <p:cNvSpPr/>
          <p:nvPr/>
        </p:nvSpPr>
        <p:spPr>
          <a:xfrm>
            <a:off x="3291840" y="3781044"/>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oggettività</a:t>
            </a:r>
            <a:endParaRPr lang="en-US" sz="1300" dirty="0"/>
          </a:p>
        </p:txBody>
      </p:sp>
      <p:sp>
        <p:nvSpPr>
          <p:cNvPr id="24" name="Shape 21"/>
          <p:cNvSpPr/>
          <p:nvPr/>
        </p:nvSpPr>
        <p:spPr>
          <a:xfrm>
            <a:off x="6080760" y="3781044"/>
            <a:ext cx="2560320" cy="502920"/>
          </a:xfrm>
          <a:prstGeom prst="roundRect">
            <a:avLst>
              <a:gd name="adj" fmla="val 49091"/>
            </a:avLst>
          </a:prstGeom>
          <a:solidFill>
            <a:srgbClr val="B8892B"/>
          </a:solidFill>
          <a:ln/>
          <a:effectLst>
            <a:outerShdw blurRad="63500" dist="25400" dir="5400000" algn="bl" rotWithShape="0">
              <a:srgbClr val="1C3A5E">
                <a:alpha val="10000"/>
              </a:srgbClr>
            </a:outerShdw>
          </a:effectLst>
        </p:spPr>
        <p:txBody>
          <a:bodyPr/>
          <a:lstStyle/>
          <a:p>
            <a:endParaRPr lang="it-IT"/>
          </a:p>
        </p:txBody>
      </p:sp>
      <p:sp>
        <p:nvSpPr>
          <p:cNvPr id="25" name="Text 22"/>
          <p:cNvSpPr/>
          <p:nvPr/>
        </p:nvSpPr>
        <p:spPr>
          <a:xfrm>
            <a:off x="6080760" y="3781044"/>
            <a:ext cx="25603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flessibilità</a:t>
            </a:r>
            <a:endParaRPr lang="en-US" sz="1300" dirty="0"/>
          </a:p>
        </p:txBody>
      </p:sp>
      <p:pic>
        <p:nvPicPr>
          <p:cNvPr id="27" name="Image 0" descr="assets/logo.png">
            <a:extLst>
              <a:ext uri="{FF2B5EF4-FFF2-40B4-BE49-F238E27FC236}">
                <a16:creationId xmlns:a16="http://schemas.microsoft.com/office/drawing/2014/main" id="{BF0E4BDE-DAFD-C495-16FA-AE550B88D409}"/>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GLI STAKEHOLDER</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mappa degli stakeholder</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28</a:t>
            </a:r>
            <a:endParaRPr lang="en-US" sz="1000" dirty="0"/>
          </a:p>
        </p:txBody>
      </p:sp>
      <p:sp>
        <p:nvSpPr>
          <p:cNvPr id="7" name="Shape 4"/>
          <p:cNvSpPr/>
          <p:nvPr/>
        </p:nvSpPr>
        <p:spPr>
          <a:xfrm>
            <a:off x="502920" y="1508760"/>
            <a:ext cx="2529840" cy="3017520"/>
          </a:xfrm>
          <a:prstGeom prst="roundRect">
            <a:avLst>
              <a:gd name="adj" fmla="val 3253"/>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8" name="Shape 5"/>
          <p:cNvSpPr/>
          <p:nvPr/>
        </p:nvSpPr>
        <p:spPr>
          <a:xfrm>
            <a:off x="502920" y="1508760"/>
            <a:ext cx="2529840" cy="685800"/>
          </a:xfrm>
          <a:prstGeom prst="roundRect">
            <a:avLst>
              <a:gd name="adj" fmla="val 12000"/>
            </a:avLst>
          </a:prstGeom>
          <a:solidFill>
            <a:srgbClr val="1C3A5E"/>
          </a:solidFill>
          <a:ln/>
        </p:spPr>
        <p:txBody>
          <a:bodyPr/>
          <a:lstStyle/>
          <a:p>
            <a:endParaRPr lang="it-IT"/>
          </a:p>
        </p:txBody>
      </p:sp>
      <p:sp>
        <p:nvSpPr>
          <p:cNvPr id="9" name="Shape 6"/>
          <p:cNvSpPr/>
          <p:nvPr/>
        </p:nvSpPr>
        <p:spPr>
          <a:xfrm>
            <a:off x="502920" y="1856232"/>
            <a:ext cx="2529840" cy="338328"/>
          </a:xfrm>
          <a:prstGeom prst="rect">
            <a:avLst/>
          </a:prstGeom>
          <a:solidFill>
            <a:srgbClr val="1C3A5E"/>
          </a:solidFill>
          <a:ln/>
        </p:spPr>
        <p:txBody>
          <a:bodyPr/>
          <a:lstStyle/>
          <a:p>
            <a:endParaRPr lang="it-IT"/>
          </a:p>
        </p:txBody>
      </p:sp>
      <p:sp>
        <p:nvSpPr>
          <p:cNvPr id="10" name="Shape 7"/>
          <p:cNvSpPr/>
          <p:nvPr/>
        </p:nvSpPr>
        <p:spPr>
          <a:xfrm>
            <a:off x="685800" y="1655064"/>
            <a:ext cx="402336" cy="402336"/>
          </a:xfrm>
          <a:prstGeom prst="ellipse">
            <a:avLst/>
          </a:prstGeom>
          <a:solidFill>
            <a:srgbClr val="FFFFFF">
              <a:alpha val="20000"/>
            </a:srgbClr>
          </a:solidFill>
          <a:ln/>
        </p:spPr>
        <p:txBody>
          <a:bodyPr/>
          <a:lstStyle/>
          <a:p>
            <a:endParaRPr lang="it-IT"/>
          </a:p>
        </p:txBody>
      </p:sp>
      <p:pic>
        <p:nvPicPr>
          <p:cNvPr id="11" name="Image 1" descr="preencoded.png"/>
          <p:cNvPicPr>
            <a:picLocks noChangeAspect="1"/>
          </p:cNvPicPr>
          <p:nvPr/>
        </p:nvPicPr>
        <p:blipFill>
          <a:blip r:embed="rId3"/>
          <a:stretch>
            <a:fillRect/>
          </a:stretch>
        </p:blipFill>
        <p:spPr>
          <a:xfrm>
            <a:off x="798454" y="1767718"/>
            <a:ext cx="177028" cy="177028"/>
          </a:xfrm>
          <a:prstGeom prst="rect">
            <a:avLst/>
          </a:prstGeom>
        </p:spPr>
      </p:pic>
      <p:sp>
        <p:nvSpPr>
          <p:cNvPr id="12" name="Text 8"/>
          <p:cNvSpPr/>
          <p:nvPr/>
        </p:nvSpPr>
        <p:spPr>
          <a:xfrm>
            <a:off x="1161288" y="1508760"/>
            <a:ext cx="1798320" cy="685800"/>
          </a:xfrm>
          <a:prstGeom prst="rect">
            <a:avLst/>
          </a:prstGeom>
          <a:noFill/>
          <a:ln/>
        </p:spPr>
        <p:txBody>
          <a:bodyPr wrap="square" lIns="0" tIns="0" rIns="0" bIns="0" rtlCol="0" anchor="ctr"/>
          <a:lstStyle/>
          <a:p>
            <a:pPr marL="0" indent="0">
              <a:buNone/>
            </a:pPr>
            <a:r>
              <a:rPr lang="en-US" sz="1300" b="1" dirty="0">
                <a:solidFill>
                  <a:srgbClr val="FFFFFF"/>
                </a:solidFill>
                <a:latin typeface="Cambria" pitchFamily="34" charset="0"/>
                <a:ea typeface="Cambria" pitchFamily="34" charset="-122"/>
                <a:cs typeface="Cambria" pitchFamily="34" charset="-120"/>
              </a:rPr>
              <a:t>Interni</a:t>
            </a:r>
            <a:endParaRPr lang="en-US" sz="1300" dirty="0"/>
          </a:p>
        </p:txBody>
      </p:sp>
      <p:sp>
        <p:nvSpPr>
          <p:cNvPr id="13" name="Text 9"/>
          <p:cNvSpPr/>
          <p:nvPr/>
        </p:nvSpPr>
        <p:spPr>
          <a:xfrm>
            <a:off x="704088" y="2377440"/>
            <a:ext cx="2127504" cy="2011680"/>
          </a:xfrm>
          <a:prstGeom prst="rect">
            <a:avLst/>
          </a:prstGeom>
          <a:noFill/>
          <a:ln/>
        </p:spPr>
        <p:txBody>
          <a:bodyPr wrap="square" lIns="0" tIns="0" rIns="0" bIns="0" rtlCol="0" anchor="t"/>
          <a:lstStyle/>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Amministratori</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Soci</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Dipendenti</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Tirocinanti e stagisti</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Volontari</a:t>
            </a:r>
            <a:endParaRPr lang="en-US" sz="1000" dirty="0"/>
          </a:p>
        </p:txBody>
      </p:sp>
      <p:sp>
        <p:nvSpPr>
          <p:cNvPr id="14" name="Shape 10"/>
          <p:cNvSpPr/>
          <p:nvPr/>
        </p:nvSpPr>
        <p:spPr>
          <a:xfrm>
            <a:off x="3307080" y="1508760"/>
            <a:ext cx="2529840" cy="3017520"/>
          </a:xfrm>
          <a:prstGeom prst="roundRect">
            <a:avLst>
              <a:gd name="adj" fmla="val 3253"/>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5" name="Shape 11"/>
          <p:cNvSpPr/>
          <p:nvPr/>
        </p:nvSpPr>
        <p:spPr>
          <a:xfrm>
            <a:off x="3307080" y="1508760"/>
            <a:ext cx="2529840" cy="685800"/>
          </a:xfrm>
          <a:prstGeom prst="roundRect">
            <a:avLst>
              <a:gd name="adj" fmla="val 12000"/>
            </a:avLst>
          </a:prstGeom>
          <a:solidFill>
            <a:srgbClr val="2E7D74"/>
          </a:solidFill>
          <a:ln/>
        </p:spPr>
        <p:txBody>
          <a:bodyPr/>
          <a:lstStyle/>
          <a:p>
            <a:endParaRPr lang="it-IT"/>
          </a:p>
        </p:txBody>
      </p:sp>
      <p:sp>
        <p:nvSpPr>
          <p:cNvPr id="16" name="Shape 12"/>
          <p:cNvSpPr/>
          <p:nvPr/>
        </p:nvSpPr>
        <p:spPr>
          <a:xfrm>
            <a:off x="3307080" y="1856232"/>
            <a:ext cx="2529840" cy="338328"/>
          </a:xfrm>
          <a:prstGeom prst="rect">
            <a:avLst/>
          </a:prstGeom>
          <a:solidFill>
            <a:srgbClr val="2E7D74"/>
          </a:solidFill>
          <a:ln/>
        </p:spPr>
        <p:txBody>
          <a:bodyPr/>
          <a:lstStyle/>
          <a:p>
            <a:endParaRPr lang="it-IT"/>
          </a:p>
        </p:txBody>
      </p:sp>
      <p:sp>
        <p:nvSpPr>
          <p:cNvPr id="17" name="Shape 13"/>
          <p:cNvSpPr/>
          <p:nvPr/>
        </p:nvSpPr>
        <p:spPr>
          <a:xfrm>
            <a:off x="3489960" y="1655064"/>
            <a:ext cx="402336" cy="402336"/>
          </a:xfrm>
          <a:prstGeom prst="ellipse">
            <a:avLst/>
          </a:prstGeom>
          <a:solidFill>
            <a:srgbClr val="FFFFFF">
              <a:alpha val="20000"/>
            </a:srgbClr>
          </a:solidFill>
          <a:ln/>
        </p:spPr>
        <p:txBody>
          <a:bodyPr/>
          <a:lstStyle/>
          <a:p>
            <a:endParaRPr lang="it-IT"/>
          </a:p>
        </p:txBody>
      </p:sp>
      <p:pic>
        <p:nvPicPr>
          <p:cNvPr id="18" name="Image 2" descr="preencoded.png"/>
          <p:cNvPicPr>
            <a:picLocks noChangeAspect="1"/>
          </p:cNvPicPr>
          <p:nvPr/>
        </p:nvPicPr>
        <p:blipFill>
          <a:blip r:embed="rId4"/>
          <a:stretch>
            <a:fillRect/>
          </a:stretch>
        </p:blipFill>
        <p:spPr>
          <a:xfrm>
            <a:off x="3602614" y="1767718"/>
            <a:ext cx="177028" cy="177028"/>
          </a:xfrm>
          <a:prstGeom prst="rect">
            <a:avLst/>
          </a:prstGeom>
        </p:spPr>
      </p:pic>
      <p:sp>
        <p:nvSpPr>
          <p:cNvPr id="19" name="Text 14"/>
          <p:cNvSpPr/>
          <p:nvPr/>
        </p:nvSpPr>
        <p:spPr>
          <a:xfrm>
            <a:off x="3965448" y="1508760"/>
            <a:ext cx="1798320" cy="685800"/>
          </a:xfrm>
          <a:prstGeom prst="rect">
            <a:avLst/>
          </a:prstGeom>
          <a:noFill/>
          <a:ln/>
        </p:spPr>
        <p:txBody>
          <a:bodyPr wrap="square" lIns="0" tIns="0" rIns="0" bIns="0" rtlCol="0" anchor="ctr"/>
          <a:lstStyle/>
          <a:p>
            <a:pPr marL="0" indent="0">
              <a:buNone/>
            </a:pPr>
            <a:r>
              <a:rPr lang="en-US" sz="1300" b="1" dirty="0">
                <a:solidFill>
                  <a:srgbClr val="FFFFFF"/>
                </a:solidFill>
                <a:latin typeface="Cambria" pitchFamily="34" charset="0"/>
                <a:ea typeface="Cambria" pitchFamily="34" charset="-122"/>
                <a:cs typeface="Cambria" pitchFamily="34" charset="-120"/>
              </a:rPr>
              <a:t>Esterni primari</a:t>
            </a:r>
            <a:endParaRPr lang="en-US" sz="1300" dirty="0"/>
          </a:p>
        </p:txBody>
      </p:sp>
      <p:sp>
        <p:nvSpPr>
          <p:cNvPr id="20" name="Text 15"/>
          <p:cNvSpPr/>
          <p:nvPr/>
        </p:nvSpPr>
        <p:spPr>
          <a:xfrm>
            <a:off x="3508248" y="2377440"/>
            <a:ext cx="2127504" cy="2011680"/>
          </a:xfrm>
          <a:prstGeom prst="rect">
            <a:avLst/>
          </a:prstGeom>
          <a:noFill/>
          <a:ln/>
        </p:spPr>
        <p:txBody>
          <a:bodyPr wrap="square" lIns="0" tIns="0" rIns="0" bIns="0" rtlCol="0" anchor="t"/>
          <a:lstStyle/>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Enti committenti</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Utenti e famiglie</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Partner di A.T.I.</a:t>
            </a:r>
            <a:endParaRPr lang="en-US" sz="1000" dirty="0"/>
          </a:p>
        </p:txBody>
      </p:sp>
      <p:sp>
        <p:nvSpPr>
          <p:cNvPr id="21" name="Shape 16"/>
          <p:cNvSpPr/>
          <p:nvPr/>
        </p:nvSpPr>
        <p:spPr>
          <a:xfrm>
            <a:off x="6111240" y="1508760"/>
            <a:ext cx="2529840" cy="3017520"/>
          </a:xfrm>
          <a:prstGeom prst="roundRect">
            <a:avLst>
              <a:gd name="adj" fmla="val 3253"/>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2" name="Shape 17"/>
          <p:cNvSpPr/>
          <p:nvPr/>
        </p:nvSpPr>
        <p:spPr>
          <a:xfrm>
            <a:off x="6111240" y="1508760"/>
            <a:ext cx="2529840" cy="685800"/>
          </a:xfrm>
          <a:prstGeom prst="roundRect">
            <a:avLst>
              <a:gd name="adj" fmla="val 12000"/>
            </a:avLst>
          </a:prstGeom>
          <a:solidFill>
            <a:srgbClr val="B8892B"/>
          </a:solidFill>
          <a:ln/>
        </p:spPr>
        <p:txBody>
          <a:bodyPr/>
          <a:lstStyle/>
          <a:p>
            <a:endParaRPr lang="it-IT"/>
          </a:p>
        </p:txBody>
      </p:sp>
      <p:sp>
        <p:nvSpPr>
          <p:cNvPr id="23" name="Shape 18"/>
          <p:cNvSpPr/>
          <p:nvPr/>
        </p:nvSpPr>
        <p:spPr>
          <a:xfrm>
            <a:off x="6111240" y="1856232"/>
            <a:ext cx="2529840" cy="338328"/>
          </a:xfrm>
          <a:prstGeom prst="rect">
            <a:avLst/>
          </a:prstGeom>
          <a:solidFill>
            <a:srgbClr val="B8892B"/>
          </a:solidFill>
          <a:ln/>
        </p:spPr>
        <p:txBody>
          <a:bodyPr/>
          <a:lstStyle/>
          <a:p>
            <a:endParaRPr lang="it-IT"/>
          </a:p>
        </p:txBody>
      </p:sp>
      <p:sp>
        <p:nvSpPr>
          <p:cNvPr id="24" name="Shape 19"/>
          <p:cNvSpPr/>
          <p:nvPr/>
        </p:nvSpPr>
        <p:spPr>
          <a:xfrm>
            <a:off x="6294120" y="1655064"/>
            <a:ext cx="402336" cy="402336"/>
          </a:xfrm>
          <a:prstGeom prst="ellipse">
            <a:avLst/>
          </a:prstGeom>
          <a:solidFill>
            <a:srgbClr val="FFFFFF">
              <a:alpha val="20000"/>
            </a:srgbClr>
          </a:solidFill>
          <a:ln/>
        </p:spPr>
        <p:txBody>
          <a:bodyPr/>
          <a:lstStyle/>
          <a:p>
            <a:endParaRPr lang="it-IT"/>
          </a:p>
        </p:txBody>
      </p:sp>
      <p:pic>
        <p:nvPicPr>
          <p:cNvPr id="25" name="Image 3" descr="preencoded.png"/>
          <p:cNvPicPr>
            <a:picLocks noChangeAspect="1"/>
          </p:cNvPicPr>
          <p:nvPr/>
        </p:nvPicPr>
        <p:blipFill>
          <a:blip r:embed="rId5"/>
          <a:stretch>
            <a:fillRect/>
          </a:stretch>
        </p:blipFill>
        <p:spPr>
          <a:xfrm>
            <a:off x="6406774" y="1767718"/>
            <a:ext cx="177028" cy="177028"/>
          </a:xfrm>
          <a:prstGeom prst="rect">
            <a:avLst/>
          </a:prstGeom>
        </p:spPr>
      </p:pic>
      <p:sp>
        <p:nvSpPr>
          <p:cNvPr id="26" name="Text 20"/>
          <p:cNvSpPr/>
          <p:nvPr/>
        </p:nvSpPr>
        <p:spPr>
          <a:xfrm>
            <a:off x="6769608" y="1508760"/>
            <a:ext cx="1798320" cy="685800"/>
          </a:xfrm>
          <a:prstGeom prst="rect">
            <a:avLst/>
          </a:prstGeom>
          <a:noFill/>
          <a:ln/>
        </p:spPr>
        <p:txBody>
          <a:bodyPr wrap="square" lIns="0" tIns="0" rIns="0" bIns="0" rtlCol="0" anchor="ctr"/>
          <a:lstStyle/>
          <a:p>
            <a:pPr marL="0" indent="0">
              <a:buNone/>
            </a:pPr>
            <a:r>
              <a:rPr lang="en-US" sz="1300" b="1" dirty="0">
                <a:solidFill>
                  <a:srgbClr val="FFFFFF"/>
                </a:solidFill>
                <a:latin typeface="Cambria" pitchFamily="34" charset="0"/>
                <a:ea typeface="Cambria" pitchFamily="34" charset="-122"/>
                <a:cs typeface="Cambria" pitchFamily="34" charset="-120"/>
              </a:rPr>
              <a:t>Esterni secondari</a:t>
            </a:r>
            <a:endParaRPr lang="en-US" sz="1300" dirty="0"/>
          </a:p>
        </p:txBody>
      </p:sp>
      <p:sp>
        <p:nvSpPr>
          <p:cNvPr id="27" name="Text 21"/>
          <p:cNvSpPr/>
          <p:nvPr/>
        </p:nvSpPr>
        <p:spPr>
          <a:xfrm>
            <a:off x="6312408" y="2377440"/>
            <a:ext cx="2127504" cy="2011680"/>
          </a:xfrm>
          <a:prstGeom prst="rect">
            <a:avLst/>
          </a:prstGeom>
          <a:noFill/>
          <a:ln/>
        </p:spPr>
        <p:txBody>
          <a:bodyPr wrap="square" lIns="0" tIns="0" rIns="0" bIns="0" rtlCol="0" anchor="t"/>
          <a:lstStyle/>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Fornitori e banche</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Società di certificazione</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Istituti previdenziali</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Sindacati e centrali coop.</a:t>
            </a:r>
            <a:endParaRPr lang="en-US" sz="1000" dirty="0"/>
          </a:p>
          <a:p>
            <a:pPr marL="152400" indent="-152400">
              <a:lnSpc>
                <a:spcPct val="100000"/>
              </a:lnSpc>
              <a:spcAft>
                <a:spcPts val="600"/>
              </a:spcAft>
              <a:buSzPct val="100000"/>
              <a:buChar char="•"/>
            </a:pPr>
            <a:r>
              <a:rPr lang="en-US" sz="1000" dirty="0">
                <a:solidFill>
                  <a:srgbClr val="24303C"/>
                </a:solidFill>
                <a:latin typeface="Calibri" pitchFamily="34" charset="0"/>
                <a:ea typeface="Calibri" pitchFamily="34" charset="-122"/>
                <a:cs typeface="Calibri" pitchFamily="34" charset="-120"/>
              </a:rPr>
              <a:t>Scuole ed enti pubblici</a:t>
            </a:r>
            <a:endParaRPr lang="en-US" sz="1000" dirty="0"/>
          </a:p>
        </p:txBody>
      </p:sp>
      <p:pic>
        <p:nvPicPr>
          <p:cNvPr id="29" name="Image 0" descr="assets/logo.png">
            <a:extLst>
              <a:ext uri="{FF2B5EF4-FFF2-40B4-BE49-F238E27FC236}">
                <a16:creationId xmlns:a16="http://schemas.microsoft.com/office/drawing/2014/main" id="{8E27358D-0604-1FF4-CBE6-CDB72FAB86BE}"/>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EDF2F8"/>
        </a:solidFill>
        <a:effectLst/>
      </p:bgPr>
    </p:bg>
    <p:spTree>
      <p:nvGrpSpPr>
        <p:cNvPr id="1" name=""/>
        <p:cNvGrpSpPr/>
        <p:nvPr/>
      </p:nvGrpSpPr>
      <p:grpSpPr>
        <a:xfrm>
          <a:off x="0" y="0"/>
          <a:ext cx="0" cy="0"/>
          <a:chOff x="0" y="0"/>
          <a:chExt cx="0" cy="0"/>
        </a:xfrm>
      </p:grpSpPr>
      <p:sp>
        <p:nvSpPr>
          <p:cNvPr id="2" name="Shape 0"/>
          <p:cNvSpPr/>
          <p:nvPr/>
        </p:nvSpPr>
        <p:spPr>
          <a:xfrm>
            <a:off x="-1097280" y="-1097280"/>
            <a:ext cx="2743200" cy="2743200"/>
          </a:xfrm>
          <a:prstGeom prst="ellipse">
            <a:avLst/>
          </a:prstGeom>
          <a:solidFill>
            <a:srgbClr val="FFFFFF"/>
          </a:solidFill>
          <a:ln/>
        </p:spPr>
        <p:txBody>
          <a:bodyPr/>
          <a:lstStyle/>
          <a:p>
            <a:endParaRPr lang="it-IT"/>
          </a:p>
        </p:txBody>
      </p:sp>
      <p:sp>
        <p:nvSpPr>
          <p:cNvPr id="3" name="Shape 1"/>
          <p:cNvSpPr/>
          <p:nvPr/>
        </p:nvSpPr>
        <p:spPr>
          <a:xfrm>
            <a:off x="502920" y="420624"/>
            <a:ext cx="118872" cy="118872"/>
          </a:xfrm>
          <a:prstGeom prst="ellipse">
            <a:avLst/>
          </a:prstGeom>
          <a:solidFill>
            <a:srgbClr val="B8892B"/>
          </a:solidFill>
          <a:ln/>
        </p:spPr>
        <p:txBody>
          <a:bodyPr/>
          <a:lstStyle/>
          <a:p>
            <a:endParaRPr lang="it-IT"/>
          </a:p>
        </p:txBody>
      </p:sp>
      <p:sp>
        <p:nvSpPr>
          <p:cNvPr id="4" name="Text 2"/>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GLI STAKEHOLDER</a:t>
            </a:r>
            <a:endParaRPr lang="en-US" sz="1100" dirty="0"/>
          </a:p>
        </p:txBody>
      </p:sp>
      <p:pic>
        <p:nvPicPr>
          <p:cNvPr id="5" name="Image 0" descr="preencoded.png"/>
          <p:cNvPicPr>
            <a:picLocks noChangeAspect="1"/>
          </p:cNvPicPr>
          <p:nvPr/>
        </p:nvPicPr>
        <p:blipFill>
          <a:blip r:embed="rId3"/>
          <a:stretch>
            <a:fillRect/>
          </a:stretch>
        </p:blipFill>
        <p:spPr>
          <a:xfrm>
            <a:off x="502920" y="1371600"/>
            <a:ext cx="640080" cy="640080"/>
          </a:xfrm>
          <a:prstGeom prst="rect">
            <a:avLst/>
          </a:prstGeom>
        </p:spPr>
      </p:pic>
      <p:sp>
        <p:nvSpPr>
          <p:cNvPr id="6" name="Text 3"/>
          <p:cNvSpPr/>
          <p:nvPr/>
        </p:nvSpPr>
        <p:spPr>
          <a:xfrm>
            <a:off x="502920" y="2148840"/>
            <a:ext cx="7863840" cy="1645920"/>
          </a:xfrm>
          <a:prstGeom prst="rect">
            <a:avLst/>
          </a:prstGeom>
          <a:noFill/>
          <a:ln/>
        </p:spPr>
        <p:txBody>
          <a:bodyPr wrap="square" lIns="0" tIns="0" rIns="0" bIns="0" rtlCol="0" anchor="t"/>
          <a:lstStyle/>
          <a:p>
            <a:pPr marL="0" indent="0" algn="just">
              <a:lnSpc>
                <a:spcPct val="115000"/>
              </a:lnSpc>
              <a:buNone/>
            </a:pPr>
            <a:r>
              <a:rPr lang="en-US" sz="2200" i="1" dirty="0">
                <a:solidFill>
                  <a:srgbClr val="1C3A5E"/>
                </a:solidFill>
                <a:latin typeface="Cambria" pitchFamily="34" charset="0"/>
                <a:ea typeface="Cambria" pitchFamily="34" charset="-122"/>
                <a:cs typeface="Cambria" pitchFamily="34" charset="-120"/>
              </a:rPr>
              <a:t>Un sistema organizzativo e gestionale articolato, basato su un continuo scambio input–output: la sintesi di un processo di erogazione del servizio che è, al tempo stesso, anche la sua verifica.</a:t>
            </a:r>
            <a:endParaRPr lang="en-US" sz="2200" dirty="0"/>
          </a:p>
        </p:txBody>
      </p:sp>
      <p:sp>
        <p:nvSpPr>
          <p:cNvPr id="8" name="Text 4"/>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29</a:t>
            </a:r>
            <a:endParaRPr lang="en-US" sz="1000" dirty="0"/>
          </a:p>
        </p:txBody>
      </p:sp>
      <p:pic>
        <p:nvPicPr>
          <p:cNvPr id="10" name="Image 0" descr="assets/logo.png">
            <a:extLst>
              <a:ext uri="{FF2B5EF4-FFF2-40B4-BE49-F238E27FC236}">
                <a16:creationId xmlns:a16="http://schemas.microsoft.com/office/drawing/2014/main" id="{A883D38B-017C-1686-1D95-9D28BA20BE98}"/>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MISSIONE E VALORI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nostra missione e i nostri valori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30</a:t>
            </a:r>
            <a:endParaRPr lang="en-US" sz="1000" dirty="0"/>
          </a:p>
        </p:txBody>
      </p:sp>
      <p:sp>
        <p:nvSpPr>
          <p:cNvPr id="7" name="Shape 4"/>
          <p:cNvSpPr/>
          <p:nvPr/>
        </p:nvSpPr>
        <p:spPr>
          <a:xfrm>
            <a:off x="502920" y="1554480"/>
            <a:ext cx="2529840" cy="1371600"/>
          </a:xfrm>
          <a:prstGeom prst="roundRect">
            <a:avLst>
              <a:gd name="adj" fmla="val 6000"/>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8" name="Shape 5"/>
          <p:cNvSpPr/>
          <p:nvPr/>
        </p:nvSpPr>
        <p:spPr>
          <a:xfrm>
            <a:off x="685800" y="1755648"/>
            <a:ext cx="502920" cy="502920"/>
          </a:xfrm>
          <a:prstGeom prst="ellipse">
            <a:avLst/>
          </a:prstGeom>
          <a:solidFill>
            <a:srgbClr val="EDF2F8"/>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826618" y="1896466"/>
            <a:ext cx="221285" cy="221285"/>
          </a:xfrm>
          <a:prstGeom prst="rect">
            <a:avLst/>
          </a:prstGeom>
        </p:spPr>
      </p:pic>
      <p:sp>
        <p:nvSpPr>
          <p:cNvPr id="10" name="Text 6"/>
          <p:cNvSpPr/>
          <p:nvPr/>
        </p:nvSpPr>
        <p:spPr>
          <a:xfrm>
            <a:off x="1280160" y="1737360"/>
            <a:ext cx="1615440" cy="502920"/>
          </a:xfrm>
          <a:prstGeom prst="rect">
            <a:avLst/>
          </a:prstGeom>
          <a:noFill/>
          <a:ln/>
        </p:spPr>
        <p:txBody>
          <a:bodyPr wrap="square" lIns="0" tIns="0" rIns="0" bIns="0" rtlCol="0" anchor="ctr"/>
          <a:lstStyle/>
          <a:p>
            <a:pPr marL="0" indent="0">
              <a:lnSpc>
                <a:spcPct val="95000"/>
              </a:lnSpc>
              <a:buNone/>
            </a:pPr>
            <a:r>
              <a:rPr lang="en-US" sz="1150" b="1" dirty="0">
                <a:solidFill>
                  <a:srgbClr val="1C3A5E"/>
                </a:solidFill>
                <a:latin typeface="Cambria" pitchFamily="34" charset="0"/>
                <a:ea typeface="Cambria" pitchFamily="34" charset="-122"/>
                <a:cs typeface="Cambria" pitchFamily="34" charset="-120"/>
              </a:rPr>
              <a:t>Centralità dell'utente</a:t>
            </a:r>
            <a:endParaRPr lang="en-US" sz="1150" dirty="0"/>
          </a:p>
        </p:txBody>
      </p:sp>
      <p:sp>
        <p:nvSpPr>
          <p:cNvPr id="11" name="Text 7"/>
          <p:cNvSpPr/>
          <p:nvPr/>
        </p:nvSpPr>
        <p:spPr>
          <a:xfrm>
            <a:off x="685800" y="2331720"/>
            <a:ext cx="2164080" cy="502920"/>
          </a:xfrm>
          <a:prstGeom prst="rect">
            <a:avLst/>
          </a:prstGeom>
          <a:noFill/>
          <a:ln/>
        </p:spPr>
        <p:txBody>
          <a:bodyPr wrap="square" lIns="0" tIns="0" rIns="0" bIns="0" rtlCol="0" anchor="t"/>
          <a:lstStyle/>
          <a:p>
            <a:pPr marL="0" indent="0">
              <a:lnSpc>
                <a:spcPct val="100000"/>
              </a:lnSpc>
              <a:buNone/>
            </a:pPr>
            <a:r>
              <a:rPr lang="en-US" sz="950" dirty="0">
                <a:solidFill>
                  <a:srgbClr val="6E7A88"/>
                </a:solidFill>
                <a:latin typeface="Calibri" pitchFamily="34" charset="0"/>
                <a:ea typeface="Calibri" pitchFamily="34" charset="-122"/>
                <a:cs typeface="Calibri" pitchFamily="34" charset="-120"/>
              </a:rPr>
              <a:t>Riconoscimento dei bisogni, tutela della dignità e dell'autonomia.</a:t>
            </a:r>
            <a:endParaRPr lang="en-US" sz="950" dirty="0"/>
          </a:p>
        </p:txBody>
      </p:sp>
      <p:sp>
        <p:nvSpPr>
          <p:cNvPr id="12" name="Shape 8"/>
          <p:cNvSpPr/>
          <p:nvPr/>
        </p:nvSpPr>
        <p:spPr>
          <a:xfrm>
            <a:off x="3307080" y="1554480"/>
            <a:ext cx="2529840" cy="1371600"/>
          </a:xfrm>
          <a:prstGeom prst="roundRect">
            <a:avLst>
              <a:gd name="adj" fmla="val 6000"/>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3" name="Shape 9"/>
          <p:cNvSpPr/>
          <p:nvPr/>
        </p:nvSpPr>
        <p:spPr>
          <a:xfrm>
            <a:off x="3489960" y="1755648"/>
            <a:ext cx="502920" cy="502920"/>
          </a:xfrm>
          <a:prstGeom prst="ellipse">
            <a:avLst/>
          </a:prstGeom>
          <a:solidFill>
            <a:srgbClr val="E7F0EE"/>
          </a:solidFill>
          <a:ln/>
        </p:spPr>
        <p:txBody>
          <a:bodyPr/>
          <a:lstStyle/>
          <a:p>
            <a:endParaRPr lang="it-IT"/>
          </a:p>
        </p:txBody>
      </p:sp>
      <p:pic>
        <p:nvPicPr>
          <p:cNvPr id="14" name="Image 2" descr="preencoded.png"/>
          <p:cNvPicPr>
            <a:picLocks noChangeAspect="1"/>
          </p:cNvPicPr>
          <p:nvPr/>
        </p:nvPicPr>
        <p:blipFill>
          <a:blip r:embed="rId4"/>
          <a:stretch>
            <a:fillRect/>
          </a:stretch>
        </p:blipFill>
        <p:spPr>
          <a:xfrm>
            <a:off x="3630778" y="1896466"/>
            <a:ext cx="221285" cy="221285"/>
          </a:xfrm>
          <a:prstGeom prst="rect">
            <a:avLst/>
          </a:prstGeom>
        </p:spPr>
      </p:pic>
      <p:sp>
        <p:nvSpPr>
          <p:cNvPr id="15" name="Text 10"/>
          <p:cNvSpPr/>
          <p:nvPr/>
        </p:nvSpPr>
        <p:spPr>
          <a:xfrm>
            <a:off x="4084320" y="1737360"/>
            <a:ext cx="1615440" cy="502920"/>
          </a:xfrm>
          <a:prstGeom prst="rect">
            <a:avLst/>
          </a:prstGeom>
          <a:noFill/>
          <a:ln/>
        </p:spPr>
        <p:txBody>
          <a:bodyPr wrap="square" lIns="0" tIns="0" rIns="0" bIns="0" rtlCol="0" anchor="ctr"/>
          <a:lstStyle/>
          <a:p>
            <a:pPr marL="0" indent="0">
              <a:lnSpc>
                <a:spcPct val="95000"/>
              </a:lnSpc>
              <a:buNone/>
            </a:pPr>
            <a:r>
              <a:rPr lang="en-US" sz="1150" b="1" dirty="0">
                <a:solidFill>
                  <a:srgbClr val="1C3A5E"/>
                </a:solidFill>
                <a:latin typeface="Cambria" pitchFamily="34" charset="0"/>
                <a:ea typeface="Cambria" pitchFamily="34" charset="-122"/>
                <a:cs typeface="Cambria" pitchFamily="34" charset="-120"/>
              </a:rPr>
              <a:t>Eguaglianza e imparzialità</a:t>
            </a:r>
            <a:endParaRPr lang="en-US" sz="1150" dirty="0"/>
          </a:p>
        </p:txBody>
      </p:sp>
      <p:sp>
        <p:nvSpPr>
          <p:cNvPr id="16" name="Text 11"/>
          <p:cNvSpPr/>
          <p:nvPr/>
        </p:nvSpPr>
        <p:spPr>
          <a:xfrm>
            <a:off x="3489960" y="2331720"/>
            <a:ext cx="2164080" cy="502920"/>
          </a:xfrm>
          <a:prstGeom prst="rect">
            <a:avLst/>
          </a:prstGeom>
          <a:noFill/>
          <a:ln/>
        </p:spPr>
        <p:txBody>
          <a:bodyPr wrap="square" lIns="0" tIns="0" rIns="0" bIns="0" rtlCol="0" anchor="t"/>
          <a:lstStyle/>
          <a:p>
            <a:pPr marL="0" indent="0">
              <a:lnSpc>
                <a:spcPct val="100000"/>
              </a:lnSpc>
              <a:buNone/>
            </a:pPr>
            <a:r>
              <a:rPr lang="en-US" sz="950" dirty="0">
                <a:solidFill>
                  <a:srgbClr val="6E7A88"/>
                </a:solidFill>
                <a:latin typeface="Calibri" pitchFamily="34" charset="0"/>
                <a:ea typeface="Calibri" pitchFamily="34" charset="-122"/>
                <a:cs typeface="Calibri" pitchFamily="34" charset="-120"/>
              </a:rPr>
              <a:t>Pari accesso e trattamento equo, senza distinzioni.</a:t>
            </a:r>
            <a:endParaRPr lang="en-US" sz="950" dirty="0"/>
          </a:p>
        </p:txBody>
      </p:sp>
      <p:sp>
        <p:nvSpPr>
          <p:cNvPr id="17" name="Shape 12"/>
          <p:cNvSpPr/>
          <p:nvPr/>
        </p:nvSpPr>
        <p:spPr>
          <a:xfrm>
            <a:off x="6111240" y="1554480"/>
            <a:ext cx="2529840" cy="1371600"/>
          </a:xfrm>
          <a:prstGeom prst="roundRect">
            <a:avLst>
              <a:gd name="adj" fmla="val 6000"/>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8" name="Shape 13"/>
          <p:cNvSpPr/>
          <p:nvPr/>
        </p:nvSpPr>
        <p:spPr>
          <a:xfrm>
            <a:off x="6294120" y="1755648"/>
            <a:ext cx="502920" cy="502920"/>
          </a:xfrm>
          <a:prstGeom prst="ellipse">
            <a:avLst/>
          </a:prstGeom>
          <a:solidFill>
            <a:srgbClr val="F7EFDD"/>
          </a:solidFill>
          <a:ln/>
        </p:spPr>
        <p:txBody>
          <a:bodyPr/>
          <a:lstStyle/>
          <a:p>
            <a:endParaRPr lang="it-IT"/>
          </a:p>
        </p:txBody>
      </p:sp>
      <p:pic>
        <p:nvPicPr>
          <p:cNvPr id="19" name="Image 3" descr="preencoded.png"/>
          <p:cNvPicPr>
            <a:picLocks noChangeAspect="1"/>
          </p:cNvPicPr>
          <p:nvPr/>
        </p:nvPicPr>
        <p:blipFill>
          <a:blip r:embed="rId5"/>
          <a:stretch>
            <a:fillRect/>
          </a:stretch>
        </p:blipFill>
        <p:spPr>
          <a:xfrm>
            <a:off x="6434938" y="1896466"/>
            <a:ext cx="221285" cy="221285"/>
          </a:xfrm>
          <a:prstGeom prst="rect">
            <a:avLst/>
          </a:prstGeom>
        </p:spPr>
      </p:pic>
      <p:sp>
        <p:nvSpPr>
          <p:cNvPr id="20" name="Text 14"/>
          <p:cNvSpPr/>
          <p:nvPr/>
        </p:nvSpPr>
        <p:spPr>
          <a:xfrm>
            <a:off x="6888480" y="1737360"/>
            <a:ext cx="1615440" cy="502920"/>
          </a:xfrm>
          <a:prstGeom prst="rect">
            <a:avLst/>
          </a:prstGeom>
          <a:noFill/>
          <a:ln/>
        </p:spPr>
        <p:txBody>
          <a:bodyPr wrap="square" lIns="0" tIns="0" rIns="0" bIns="0" rtlCol="0" anchor="ctr"/>
          <a:lstStyle/>
          <a:p>
            <a:pPr marL="0" indent="0">
              <a:lnSpc>
                <a:spcPct val="95000"/>
              </a:lnSpc>
              <a:buNone/>
            </a:pPr>
            <a:r>
              <a:rPr lang="en-US" sz="1150" b="1" dirty="0">
                <a:solidFill>
                  <a:srgbClr val="1C3A5E"/>
                </a:solidFill>
                <a:latin typeface="Cambria" pitchFamily="34" charset="0"/>
                <a:ea typeface="Cambria" pitchFamily="34" charset="-122"/>
                <a:cs typeface="Cambria" pitchFamily="34" charset="-120"/>
              </a:rPr>
              <a:t>Partecipazione attiva</a:t>
            </a:r>
            <a:endParaRPr lang="en-US" sz="1150" dirty="0"/>
          </a:p>
        </p:txBody>
      </p:sp>
      <p:sp>
        <p:nvSpPr>
          <p:cNvPr id="21" name="Text 15"/>
          <p:cNvSpPr/>
          <p:nvPr/>
        </p:nvSpPr>
        <p:spPr>
          <a:xfrm>
            <a:off x="6294120" y="2331720"/>
            <a:ext cx="2164080" cy="502920"/>
          </a:xfrm>
          <a:prstGeom prst="rect">
            <a:avLst/>
          </a:prstGeom>
          <a:noFill/>
          <a:ln/>
        </p:spPr>
        <p:txBody>
          <a:bodyPr wrap="square" lIns="0" tIns="0" rIns="0" bIns="0" rtlCol="0" anchor="t"/>
          <a:lstStyle/>
          <a:p>
            <a:pPr marL="0" indent="0">
              <a:lnSpc>
                <a:spcPct val="100000"/>
              </a:lnSpc>
              <a:buNone/>
            </a:pPr>
            <a:r>
              <a:rPr lang="en-US" sz="950" dirty="0">
                <a:solidFill>
                  <a:srgbClr val="6E7A88"/>
                </a:solidFill>
                <a:latin typeface="Calibri" pitchFamily="34" charset="0"/>
                <a:ea typeface="Calibri" pitchFamily="34" charset="-122"/>
                <a:cs typeface="Calibri" pitchFamily="34" charset="-120"/>
              </a:rPr>
              <a:t>Coinvolgimento di utenti e famiglie nelle scelte di cura.</a:t>
            </a:r>
            <a:endParaRPr lang="en-US" sz="950" dirty="0"/>
          </a:p>
        </p:txBody>
      </p:sp>
      <p:sp>
        <p:nvSpPr>
          <p:cNvPr id="22" name="Shape 16"/>
          <p:cNvSpPr/>
          <p:nvPr/>
        </p:nvSpPr>
        <p:spPr>
          <a:xfrm>
            <a:off x="502920" y="3154680"/>
            <a:ext cx="2529840" cy="1371600"/>
          </a:xfrm>
          <a:prstGeom prst="roundRect">
            <a:avLst>
              <a:gd name="adj" fmla="val 6000"/>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3" name="Shape 17"/>
          <p:cNvSpPr/>
          <p:nvPr/>
        </p:nvSpPr>
        <p:spPr>
          <a:xfrm>
            <a:off x="685800" y="3355848"/>
            <a:ext cx="502920" cy="502920"/>
          </a:xfrm>
          <a:prstGeom prst="ellipse">
            <a:avLst/>
          </a:prstGeom>
          <a:solidFill>
            <a:srgbClr val="EDF2F8"/>
          </a:solidFill>
          <a:ln/>
        </p:spPr>
        <p:txBody>
          <a:bodyPr/>
          <a:lstStyle/>
          <a:p>
            <a:endParaRPr lang="it-IT"/>
          </a:p>
        </p:txBody>
      </p:sp>
      <p:pic>
        <p:nvPicPr>
          <p:cNvPr id="24" name="Image 4" descr="preencoded.png"/>
          <p:cNvPicPr>
            <a:picLocks noChangeAspect="1"/>
          </p:cNvPicPr>
          <p:nvPr/>
        </p:nvPicPr>
        <p:blipFill>
          <a:blip r:embed="rId6"/>
          <a:stretch>
            <a:fillRect/>
          </a:stretch>
        </p:blipFill>
        <p:spPr>
          <a:xfrm>
            <a:off x="826618" y="3496666"/>
            <a:ext cx="221285" cy="221285"/>
          </a:xfrm>
          <a:prstGeom prst="rect">
            <a:avLst/>
          </a:prstGeom>
        </p:spPr>
      </p:pic>
      <p:sp>
        <p:nvSpPr>
          <p:cNvPr id="25" name="Text 18"/>
          <p:cNvSpPr/>
          <p:nvPr/>
        </p:nvSpPr>
        <p:spPr>
          <a:xfrm>
            <a:off x="1280160" y="3337560"/>
            <a:ext cx="1615440" cy="502920"/>
          </a:xfrm>
          <a:prstGeom prst="rect">
            <a:avLst/>
          </a:prstGeom>
          <a:noFill/>
          <a:ln/>
        </p:spPr>
        <p:txBody>
          <a:bodyPr wrap="square" lIns="0" tIns="0" rIns="0" bIns="0" rtlCol="0" anchor="ctr"/>
          <a:lstStyle/>
          <a:p>
            <a:pPr marL="0" indent="0">
              <a:lnSpc>
                <a:spcPct val="95000"/>
              </a:lnSpc>
              <a:buNone/>
            </a:pPr>
            <a:r>
              <a:rPr lang="en-US" sz="1150" b="1" dirty="0">
                <a:solidFill>
                  <a:srgbClr val="1C3A5E"/>
                </a:solidFill>
                <a:latin typeface="Cambria" pitchFamily="34" charset="0"/>
                <a:ea typeface="Cambria" pitchFamily="34" charset="-122"/>
                <a:cs typeface="Cambria" pitchFamily="34" charset="-120"/>
              </a:rPr>
              <a:t>Continuità del servizio</a:t>
            </a:r>
            <a:endParaRPr lang="en-US" sz="1150" dirty="0"/>
          </a:p>
        </p:txBody>
      </p:sp>
      <p:sp>
        <p:nvSpPr>
          <p:cNvPr id="26" name="Text 19"/>
          <p:cNvSpPr/>
          <p:nvPr/>
        </p:nvSpPr>
        <p:spPr>
          <a:xfrm>
            <a:off x="685800" y="3931920"/>
            <a:ext cx="2164080" cy="502920"/>
          </a:xfrm>
          <a:prstGeom prst="rect">
            <a:avLst/>
          </a:prstGeom>
          <a:noFill/>
          <a:ln/>
        </p:spPr>
        <p:txBody>
          <a:bodyPr wrap="square" lIns="0" tIns="0" rIns="0" bIns="0" rtlCol="0" anchor="t"/>
          <a:lstStyle/>
          <a:p>
            <a:pPr marL="0" indent="0">
              <a:lnSpc>
                <a:spcPct val="100000"/>
              </a:lnSpc>
              <a:buNone/>
            </a:pPr>
            <a:r>
              <a:rPr lang="en-US" sz="950" dirty="0">
                <a:solidFill>
                  <a:srgbClr val="6E7A88"/>
                </a:solidFill>
                <a:latin typeface="Calibri" pitchFamily="34" charset="0"/>
                <a:ea typeface="Calibri" pitchFamily="34" charset="-122"/>
                <a:cs typeface="Calibri" pitchFamily="34" charset="-120"/>
              </a:rPr>
              <a:t>Prevenzione del turnover e relazioni di fiducia durature.</a:t>
            </a:r>
            <a:endParaRPr lang="en-US" sz="950" dirty="0"/>
          </a:p>
        </p:txBody>
      </p:sp>
      <p:sp>
        <p:nvSpPr>
          <p:cNvPr id="27" name="Shape 20"/>
          <p:cNvSpPr/>
          <p:nvPr/>
        </p:nvSpPr>
        <p:spPr>
          <a:xfrm>
            <a:off x="3307080" y="3154680"/>
            <a:ext cx="2529840" cy="1371600"/>
          </a:xfrm>
          <a:prstGeom prst="roundRect">
            <a:avLst>
              <a:gd name="adj" fmla="val 6000"/>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8" name="Shape 21"/>
          <p:cNvSpPr/>
          <p:nvPr/>
        </p:nvSpPr>
        <p:spPr>
          <a:xfrm>
            <a:off x="3489960" y="3355848"/>
            <a:ext cx="502920" cy="502920"/>
          </a:xfrm>
          <a:prstGeom prst="ellipse">
            <a:avLst/>
          </a:prstGeom>
          <a:solidFill>
            <a:srgbClr val="E7F0EE"/>
          </a:solidFill>
          <a:ln/>
        </p:spPr>
        <p:txBody>
          <a:bodyPr/>
          <a:lstStyle/>
          <a:p>
            <a:endParaRPr lang="it-IT"/>
          </a:p>
        </p:txBody>
      </p:sp>
      <p:pic>
        <p:nvPicPr>
          <p:cNvPr id="29" name="Image 5" descr="preencoded.png"/>
          <p:cNvPicPr>
            <a:picLocks noChangeAspect="1"/>
          </p:cNvPicPr>
          <p:nvPr/>
        </p:nvPicPr>
        <p:blipFill>
          <a:blip r:embed="rId7"/>
          <a:stretch>
            <a:fillRect/>
          </a:stretch>
        </p:blipFill>
        <p:spPr>
          <a:xfrm>
            <a:off x="3630778" y="3496666"/>
            <a:ext cx="221285" cy="221285"/>
          </a:xfrm>
          <a:prstGeom prst="rect">
            <a:avLst/>
          </a:prstGeom>
        </p:spPr>
      </p:pic>
      <p:sp>
        <p:nvSpPr>
          <p:cNvPr id="30" name="Text 22"/>
          <p:cNvSpPr/>
          <p:nvPr/>
        </p:nvSpPr>
        <p:spPr>
          <a:xfrm>
            <a:off x="4084320" y="3337560"/>
            <a:ext cx="1615440" cy="502920"/>
          </a:xfrm>
          <a:prstGeom prst="rect">
            <a:avLst/>
          </a:prstGeom>
          <a:noFill/>
          <a:ln/>
        </p:spPr>
        <p:txBody>
          <a:bodyPr wrap="square" lIns="0" tIns="0" rIns="0" bIns="0" rtlCol="0" anchor="ctr"/>
          <a:lstStyle/>
          <a:p>
            <a:pPr marL="0" indent="0">
              <a:lnSpc>
                <a:spcPct val="95000"/>
              </a:lnSpc>
              <a:buNone/>
            </a:pPr>
            <a:r>
              <a:rPr lang="en-US" sz="1150" b="1" dirty="0">
                <a:solidFill>
                  <a:srgbClr val="1C3A5E"/>
                </a:solidFill>
                <a:latin typeface="Cambria" pitchFamily="34" charset="0"/>
                <a:ea typeface="Cambria" pitchFamily="34" charset="-122"/>
                <a:cs typeface="Cambria" pitchFamily="34" charset="-120"/>
              </a:rPr>
              <a:t>Efficienza ed efficacia</a:t>
            </a:r>
            <a:endParaRPr lang="en-US" sz="1150" dirty="0"/>
          </a:p>
        </p:txBody>
      </p:sp>
      <p:sp>
        <p:nvSpPr>
          <p:cNvPr id="31" name="Text 23"/>
          <p:cNvSpPr/>
          <p:nvPr/>
        </p:nvSpPr>
        <p:spPr>
          <a:xfrm>
            <a:off x="3489960" y="3931920"/>
            <a:ext cx="2164080" cy="502920"/>
          </a:xfrm>
          <a:prstGeom prst="rect">
            <a:avLst/>
          </a:prstGeom>
          <a:noFill/>
          <a:ln/>
        </p:spPr>
        <p:txBody>
          <a:bodyPr wrap="square" lIns="0" tIns="0" rIns="0" bIns="0" rtlCol="0" anchor="t"/>
          <a:lstStyle/>
          <a:p>
            <a:pPr marL="0" indent="0">
              <a:lnSpc>
                <a:spcPct val="100000"/>
              </a:lnSpc>
              <a:buNone/>
            </a:pPr>
            <a:r>
              <a:rPr lang="en-US" sz="950" dirty="0">
                <a:solidFill>
                  <a:srgbClr val="6E7A88"/>
                </a:solidFill>
                <a:latin typeface="Calibri" pitchFamily="34" charset="0"/>
                <a:ea typeface="Calibri" pitchFamily="34" charset="-122"/>
                <a:cs typeface="Calibri" pitchFamily="34" charset="-120"/>
              </a:rPr>
              <a:t>Ottimizzazione delle risorse e miglioramento continuo.</a:t>
            </a:r>
            <a:endParaRPr lang="en-US" sz="950" dirty="0"/>
          </a:p>
        </p:txBody>
      </p:sp>
      <p:sp>
        <p:nvSpPr>
          <p:cNvPr id="32" name="Shape 24"/>
          <p:cNvSpPr/>
          <p:nvPr/>
        </p:nvSpPr>
        <p:spPr>
          <a:xfrm>
            <a:off x="6111240" y="3154680"/>
            <a:ext cx="2529840" cy="1371600"/>
          </a:xfrm>
          <a:prstGeom prst="roundRect">
            <a:avLst>
              <a:gd name="adj" fmla="val 6000"/>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33" name="Shape 25"/>
          <p:cNvSpPr/>
          <p:nvPr/>
        </p:nvSpPr>
        <p:spPr>
          <a:xfrm>
            <a:off x="6294120" y="3355848"/>
            <a:ext cx="502920" cy="502920"/>
          </a:xfrm>
          <a:prstGeom prst="ellipse">
            <a:avLst/>
          </a:prstGeom>
          <a:solidFill>
            <a:srgbClr val="F7EFDD"/>
          </a:solidFill>
          <a:ln/>
        </p:spPr>
        <p:txBody>
          <a:bodyPr/>
          <a:lstStyle/>
          <a:p>
            <a:endParaRPr lang="it-IT"/>
          </a:p>
        </p:txBody>
      </p:sp>
      <p:pic>
        <p:nvPicPr>
          <p:cNvPr id="34" name="Image 6" descr="preencoded.png"/>
          <p:cNvPicPr>
            <a:picLocks noChangeAspect="1"/>
          </p:cNvPicPr>
          <p:nvPr/>
        </p:nvPicPr>
        <p:blipFill>
          <a:blip r:embed="rId8"/>
          <a:stretch>
            <a:fillRect/>
          </a:stretch>
        </p:blipFill>
        <p:spPr>
          <a:xfrm>
            <a:off x="6434938" y="3496666"/>
            <a:ext cx="221285" cy="221285"/>
          </a:xfrm>
          <a:prstGeom prst="rect">
            <a:avLst/>
          </a:prstGeom>
        </p:spPr>
      </p:pic>
      <p:sp>
        <p:nvSpPr>
          <p:cNvPr id="35" name="Text 26"/>
          <p:cNvSpPr/>
          <p:nvPr/>
        </p:nvSpPr>
        <p:spPr>
          <a:xfrm>
            <a:off x="6888480" y="3337560"/>
            <a:ext cx="1615440" cy="502920"/>
          </a:xfrm>
          <a:prstGeom prst="rect">
            <a:avLst/>
          </a:prstGeom>
          <a:noFill/>
          <a:ln/>
        </p:spPr>
        <p:txBody>
          <a:bodyPr wrap="square" lIns="0" tIns="0" rIns="0" bIns="0" rtlCol="0" anchor="ctr"/>
          <a:lstStyle/>
          <a:p>
            <a:pPr marL="0" indent="0">
              <a:lnSpc>
                <a:spcPct val="95000"/>
              </a:lnSpc>
              <a:buNone/>
            </a:pPr>
            <a:r>
              <a:rPr lang="en-US" sz="1150" b="1" dirty="0">
                <a:solidFill>
                  <a:srgbClr val="1C3A5E"/>
                </a:solidFill>
                <a:latin typeface="Cambria" pitchFamily="34" charset="0"/>
                <a:ea typeface="Cambria" pitchFamily="34" charset="-122"/>
                <a:cs typeface="Cambria" pitchFamily="34" charset="-120"/>
              </a:rPr>
              <a:t>Correttezza e rispetto</a:t>
            </a:r>
            <a:endParaRPr lang="en-US" sz="1150" dirty="0"/>
          </a:p>
        </p:txBody>
      </p:sp>
      <p:sp>
        <p:nvSpPr>
          <p:cNvPr id="36" name="Text 27"/>
          <p:cNvSpPr/>
          <p:nvPr/>
        </p:nvSpPr>
        <p:spPr>
          <a:xfrm>
            <a:off x="6294120" y="3931920"/>
            <a:ext cx="2164080" cy="502920"/>
          </a:xfrm>
          <a:prstGeom prst="rect">
            <a:avLst/>
          </a:prstGeom>
          <a:noFill/>
          <a:ln/>
        </p:spPr>
        <p:txBody>
          <a:bodyPr wrap="square" lIns="0" tIns="0" rIns="0" bIns="0" rtlCol="0" anchor="t"/>
          <a:lstStyle/>
          <a:p>
            <a:pPr marL="0" indent="0">
              <a:lnSpc>
                <a:spcPct val="100000"/>
              </a:lnSpc>
              <a:buNone/>
            </a:pPr>
            <a:r>
              <a:rPr lang="en-US" sz="950" dirty="0">
                <a:solidFill>
                  <a:srgbClr val="6E7A88"/>
                </a:solidFill>
                <a:latin typeface="Calibri" pitchFamily="34" charset="0"/>
                <a:ea typeface="Calibri" pitchFamily="34" charset="-122"/>
                <a:cs typeface="Calibri" pitchFamily="34" charset="-120"/>
              </a:rPr>
              <a:t>Piena applicazione del CCNL e trasparenza verso i soci.</a:t>
            </a:r>
            <a:endParaRPr lang="en-US" sz="950" dirty="0"/>
          </a:p>
        </p:txBody>
      </p:sp>
      <p:pic>
        <p:nvPicPr>
          <p:cNvPr id="38" name="Image 0" descr="assets/logo.png">
            <a:extLst>
              <a:ext uri="{FF2B5EF4-FFF2-40B4-BE49-F238E27FC236}">
                <a16:creationId xmlns:a16="http://schemas.microsoft.com/office/drawing/2014/main" id="{23E9788C-18B8-DD6E-A801-4014298B17D9}"/>
              </a:ext>
            </a:extLst>
          </p:cNvPr>
          <p:cNvPicPr>
            <a:picLocks noChangeAspect="1"/>
          </p:cNvPicPr>
          <p:nvPr/>
        </p:nvPicPr>
        <p:blipFill>
          <a:blip r:embed="rId9"/>
          <a:srcRect/>
          <a:stretch/>
        </p:blipFill>
        <p:spPr>
          <a:xfrm>
            <a:off x="502920" y="4576572"/>
            <a:ext cx="1018903" cy="3657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STRATEGIA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Progetto strategico di crescita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31</a:t>
            </a:r>
            <a:endParaRPr lang="en-US" sz="1000" dirty="0"/>
          </a:p>
        </p:txBody>
      </p:sp>
      <p:sp>
        <p:nvSpPr>
          <p:cNvPr id="7" name="Text 4"/>
          <p:cNvSpPr/>
          <p:nvPr/>
        </p:nvSpPr>
        <p:spPr>
          <a:xfrm>
            <a:off x="502920" y="1600200"/>
            <a:ext cx="5029200" cy="1828800"/>
          </a:xfrm>
          <a:prstGeom prst="rect">
            <a:avLst/>
          </a:prstGeom>
          <a:noFill/>
          <a:ln/>
        </p:spPr>
        <p:txBody>
          <a:bodyPr wrap="square" lIns="0" tIns="0" rIns="0" bIns="0" rtlCol="0" anchor="t"/>
          <a:lstStyle/>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La Cooperativa punta a una crescita sostenibile attraverso l'espansione geografica e l'integrazione di nuove competenze, consolidando la propria presenza nazionale nel settore socio-assistenziale e sanitario.</a:t>
            </a:r>
            <a:endParaRPr lang="en-US" sz="1300" dirty="0"/>
          </a:p>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La strategia si focalizza su acquisizioni e alleanze con enti privati autorizzati e operatori del settore, mantenendo gli elevati standard qualitativi che da sempre contraddistinguono la Quadrifoglio.</a:t>
            </a:r>
            <a:endParaRPr lang="en-US" sz="1300" dirty="0"/>
          </a:p>
        </p:txBody>
      </p:sp>
      <p:sp>
        <p:nvSpPr>
          <p:cNvPr id="8" name="Shape 5"/>
          <p:cNvSpPr/>
          <p:nvPr/>
        </p:nvSpPr>
        <p:spPr>
          <a:xfrm>
            <a:off x="5760720" y="1737360"/>
            <a:ext cx="2880360" cy="2194560"/>
          </a:xfrm>
          <a:prstGeom prst="roundRect">
            <a:avLst>
              <a:gd name="adj" fmla="val 4167"/>
            </a:avLst>
          </a:prstGeom>
          <a:solidFill>
            <a:srgbClr val="1C3A5E"/>
          </a:solidFill>
          <a:ln/>
          <a:effectLst>
            <a:outerShdw blurRad="114300" dist="38100" dir="5400000" algn="bl" rotWithShape="0">
              <a:srgbClr val="1C3A5E">
                <a:alpha val="18000"/>
              </a:srgbClr>
            </a:outerShdw>
          </a:effectLst>
        </p:spPr>
        <p:txBody>
          <a:bodyPr/>
          <a:lstStyle/>
          <a:p>
            <a:endParaRPr lang="it-IT"/>
          </a:p>
        </p:txBody>
      </p:sp>
      <p:sp>
        <p:nvSpPr>
          <p:cNvPr id="9" name="Shape 6"/>
          <p:cNvSpPr/>
          <p:nvPr/>
        </p:nvSpPr>
        <p:spPr>
          <a:xfrm>
            <a:off x="6835140" y="1965960"/>
            <a:ext cx="731520" cy="731520"/>
          </a:xfrm>
          <a:prstGeom prst="ellipse">
            <a:avLst/>
          </a:prstGeom>
          <a:solidFill>
            <a:srgbClr val="FFFFFF">
              <a:alpha val="7000"/>
            </a:srgbClr>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7039966" y="2170786"/>
            <a:ext cx="321869" cy="321869"/>
          </a:xfrm>
          <a:prstGeom prst="rect">
            <a:avLst/>
          </a:prstGeom>
        </p:spPr>
      </p:pic>
      <p:sp>
        <p:nvSpPr>
          <p:cNvPr id="11" name="Text 7"/>
          <p:cNvSpPr/>
          <p:nvPr/>
        </p:nvSpPr>
        <p:spPr>
          <a:xfrm>
            <a:off x="5852160" y="2834640"/>
            <a:ext cx="2697480" cy="32004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Progetto di rete</a:t>
            </a:r>
            <a:endParaRPr lang="en-US" sz="1400" dirty="0"/>
          </a:p>
        </p:txBody>
      </p:sp>
      <p:sp>
        <p:nvSpPr>
          <p:cNvPr id="12" name="Text 8"/>
          <p:cNvSpPr/>
          <p:nvPr/>
        </p:nvSpPr>
        <p:spPr>
          <a:xfrm>
            <a:off x="5852160" y="3200400"/>
            <a:ext cx="2697480" cy="274320"/>
          </a:xfrm>
          <a:prstGeom prst="rect">
            <a:avLst/>
          </a:prstGeom>
          <a:noFill/>
          <a:ln/>
        </p:spPr>
        <p:txBody>
          <a:bodyPr wrap="square" lIns="0" tIns="0" rIns="0" bIns="0" rtlCol="0" anchor="ctr"/>
          <a:lstStyle/>
          <a:p>
            <a:pPr marL="0" indent="0" algn="ctr">
              <a:buNone/>
            </a:pPr>
            <a:r>
              <a:rPr lang="en-US" sz="1000" dirty="0">
                <a:solidFill>
                  <a:srgbClr val="C7D2DE"/>
                </a:solidFill>
                <a:latin typeface="Calibri" pitchFamily="34" charset="0"/>
                <a:ea typeface="Calibri" pitchFamily="34" charset="-122"/>
                <a:cs typeface="Calibri" pitchFamily="34" charset="-120"/>
              </a:rPr>
              <a:t>Per informazioni:</a:t>
            </a:r>
            <a:endParaRPr lang="en-US" sz="1000" dirty="0"/>
          </a:p>
        </p:txBody>
      </p:sp>
      <p:sp>
        <p:nvSpPr>
          <p:cNvPr id="13" name="Text 9"/>
          <p:cNvSpPr/>
          <p:nvPr/>
        </p:nvSpPr>
        <p:spPr>
          <a:xfrm>
            <a:off x="5852160" y="3456432"/>
            <a:ext cx="2697480" cy="365760"/>
          </a:xfrm>
          <a:prstGeom prst="rect">
            <a:avLst/>
          </a:prstGeom>
          <a:noFill/>
          <a:ln/>
        </p:spPr>
        <p:txBody>
          <a:bodyPr wrap="square" lIns="0" tIns="0" rIns="0" bIns="0" rtlCol="0" anchor="ctr"/>
          <a:lstStyle/>
          <a:p>
            <a:pPr marL="0" indent="0" algn="ctr">
              <a:buNone/>
            </a:pPr>
            <a:r>
              <a:rPr lang="en-US" sz="1050" b="1" dirty="0">
                <a:solidFill>
                  <a:srgbClr val="B8892B"/>
                </a:solidFill>
                <a:latin typeface="Calibri" pitchFamily="34" charset="0"/>
                <a:ea typeface="Calibri" pitchFamily="34" charset="-122"/>
                <a:cs typeface="Calibri" pitchFamily="34" charset="-120"/>
              </a:rPr>
              <a:t>progetto.rete@coopquadrifoglio.com</a:t>
            </a:r>
            <a:endParaRPr lang="en-US" sz="1050" dirty="0"/>
          </a:p>
        </p:txBody>
      </p:sp>
      <p:pic>
        <p:nvPicPr>
          <p:cNvPr id="15" name="Image 0" descr="assets/logo.png">
            <a:extLst>
              <a:ext uri="{FF2B5EF4-FFF2-40B4-BE49-F238E27FC236}">
                <a16:creationId xmlns:a16="http://schemas.microsoft.com/office/drawing/2014/main" id="{2E4D1B81-8CB4-41A6-7C87-D01A52051C66}"/>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TERRITORIO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Integrazione con il territorio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32</a:t>
            </a:r>
            <a:endParaRPr lang="en-US" sz="1000" dirty="0"/>
          </a:p>
        </p:txBody>
      </p:sp>
      <p:sp>
        <p:nvSpPr>
          <p:cNvPr id="7" name="Text 4"/>
          <p:cNvSpPr/>
          <p:nvPr/>
        </p:nvSpPr>
        <p:spPr>
          <a:xfrm>
            <a:off x="502920" y="1508760"/>
            <a:ext cx="8138160" cy="822960"/>
          </a:xfrm>
          <a:prstGeom prst="rect">
            <a:avLst/>
          </a:prstGeom>
          <a:noFill/>
          <a:ln/>
        </p:spPr>
        <p:txBody>
          <a:bodyPr wrap="square" lIns="0" tIns="0" rIns="0" bIns="0" rtlCol="0" anchor="t"/>
          <a:lstStyle/>
          <a:p>
            <a:pPr marL="0" indent="0" algn="just">
              <a:lnSpc>
                <a:spcPct val="115000"/>
              </a:lnSpc>
              <a:buNone/>
            </a:pPr>
            <a:r>
              <a:rPr lang="en-US" sz="1350" dirty="0">
                <a:solidFill>
                  <a:srgbClr val="24303C"/>
                </a:solidFill>
                <a:latin typeface="Calibri" pitchFamily="34" charset="0"/>
                <a:ea typeface="Calibri" pitchFamily="34" charset="-122"/>
                <a:cs typeface="Calibri" pitchFamily="34" charset="-120"/>
              </a:rPr>
              <a:t>Il lavoro di rete è al centro della nostra missione: collaboriamo attivamente con famiglie, volontariato e servizi territoriali per garantire risposte integrate e di qualità.</a:t>
            </a:r>
            <a:endParaRPr lang="en-US" sz="1350" dirty="0"/>
          </a:p>
        </p:txBody>
      </p:sp>
      <p:sp>
        <p:nvSpPr>
          <p:cNvPr id="8" name="Shape 5"/>
          <p:cNvSpPr/>
          <p:nvPr/>
        </p:nvSpPr>
        <p:spPr>
          <a:xfrm>
            <a:off x="502920" y="2560320"/>
            <a:ext cx="8138160" cy="1600200"/>
          </a:xfrm>
          <a:prstGeom prst="roundRect">
            <a:avLst>
              <a:gd name="adj" fmla="val 5714"/>
            </a:avLst>
          </a:prstGeom>
          <a:solidFill>
            <a:srgbClr val="EDF2F8"/>
          </a:solidFill>
          <a:ln/>
        </p:spPr>
        <p:txBody>
          <a:bodyPr/>
          <a:lstStyle/>
          <a:p>
            <a:endParaRPr lang="it-IT"/>
          </a:p>
        </p:txBody>
      </p:sp>
      <p:sp>
        <p:nvSpPr>
          <p:cNvPr id="9" name="Shape 6"/>
          <p:cNvSpPr/>
          <p:nvPr/>
        </p:nvSpPr>
        <p:spPr>
          <a:xfrm>
            <a:off x="822960" y="2880360"/>
            <a:ext cx="960120" cy="960120"/>
          </a:xfrm>
          <a:prstGeom prst="ellipse">
            <a:avLst/>
          </a:prstGeom>
          <a:solidFill>
            <a:srgbClr val="FFFFFF"/>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091794" y="3149194"/>
            <a:ext cx="422453" cy="422453"/>
          </a:xfrm>
          <a:prstGeom prst="rect">
            <a:avLst/>
          </a:prstGeom>
        </p:spPr>
      </p:pic>
      <p:sp>
        <p:nvSpPr>
          <p:cNvPr id="11" name="Text 7"/>
          <p:cNvSpPr/>
          <p:nvPr/>
        </p:nvSpPr>
        <p:spPr>
          <a:xfrm>
            <a:off x="2011680" y="2697480"/>
            <a:ext cx="6309360" cy="1280160"/>
          </a:xfrm>
          <a:prstGeom prst="rect">
            <a:avLst/>
          </a:prstGeom>
          <a:noFill/>
          <a:ln/>
        </p:spPr>
        <p:txBody>
          <a:bodyPr wrap="square" lIns="0" tIns="0" rIns="0" bIns="0" rtlCol="0" anchor="ctr"/>
          <a:lstStyle/>
          <a:p>
            <a:pPr marL="0" indent="0" algn="just">
              <a:lnSpc>
                <a:spcPct val="110000"/>
              </a:lnSpc>
              <a:buNone/>
            </a:pPr>
            <a:r>
              <a:rPr lang="en-US" sz="1600" b="1" dirty="0">
                <a:solidFill>
                  <a:srgbClr val="1C3A5E"/>
                </a:solidFill>
                <a:latin typeface="Calibri" pitchFamily="34" charset="0"/>
                <a:ea typeface="Calibri" pitchFamily="34" charset="-122"/>
                <a:cs typeface="Calibri" pitchFamily="34" charset="-120"/>
              </a:rPr>
              <a:t>Progetto SAI 100
</a:t>
            </a:r>
            <a:r>
              <a:rPr lang="en-US" sz="1200" dirty="0">
                <a:solidFill>
                  <a:srgbClr val="24303C"/>
                </a:solidFill>
                <a:latin typeface="Calibri" pitchFamily="34" charset="0"/>
                <a:ea typeface="Calibri" pitchFamily="34" charset="-122"/>
                <a:cs typeface="Calibri" pitchFamily="34" charset="-120"/>
              </a:rPr>
              <a:t>Un evento comunitario che celebra la nostra presenza e il nostro impegno nel territorio, rafforzando i legami con la comunità locale e promuovendo la cultura della solidarietà e dell'inclusione sociale.</a:t>
            </a:r>
            <a:endParaRPr lang="en-US" sz="1600" dirty="0"/>
          </a:p>
        </p:txBody>
      </p:sp>
      <p:pic>
        <p:nvPicPr>
          <p:cNvPr id="13" name="Image 0" descr="assets/logo.png">
            <a:extLst>
              <a:ext uri="{FF2B5EF4-FFF2-40B4-BE49-F238E27FC236}">
                <a16:creationId xmlns:a16="http://schemas.microsoft.com/office/drawing/2014/main" id="{B4B74D73-BCBC-ADEA-139E-F164CE206C52}"/>
              </a:ext>
            </a:extLst>
          </p:cNvPr>
          <p:cNvPicPr>
            <a:picLocks noChangeAspect="1"/>
          </p:cNvPicPr>
          <p:nvPr/>
        </p:nvPicPr>
        <p:blipFill>
          <a:blip r:embed="rId4"/>
          <a:srcRect/>
          <a:stretch/>
        </p:blipFill>
        <p:spPr>
          <a:xfrm>
            <a:off x="502920" y="4576572"/>
            <a:ext cx="1018903" cy="365760"/>
          </a:xfrm>
          <a:prstGeom prst="rect">
            <a:avLst/>
          </a:prstGeom>
        </p:spPr>
      </p:pic>
      <p:grpSp>
        <p:nvGrpSpPr>
          <p:cNvPr id="14" name="Group 7"/>
          <p:cNvGrpSpPr/>
          <p:nvPr/>
        </p:nvGrpSpPr>
        <p:grpSpPr>
          <a:xfrm>
            <a:off x="6012180" y="1920240"/>
            <a:ext cx="1828800" cy="1363829"/>
            <a:chOff x="0" y="0"/>
            <a:chExt cx="812800" cy="812800"/>
          </a:xfrm>
        </p:grpSpPr>
        <p:sp>
          <p:nvSpPr>
            <p:cNvPr id="15" name="Freeform 8"/>
            <p:cNvSpPr/>
            <p:nvPr/>
          </p:nvSpPr>
          <p:spPr>
            <a:xfrm rot="-347179">
              <a:off x="-18416" y="2071"/>
              <a:ext cx="829145" cy="808659"/>
            </a:xfrm>
            <a:custGeom>
              <a:avLst/>
              <a:gdLst/>
              <a:ahLst/>
              <a:cxnLst/>
              <a:rect l="l" t="t" r="r" b="b"/>
              <a:pathLst>
                <a:path w="829145" h="808659">
                  <a:moveTo>
                    <a:pt x="829145" y="445302"/>
                  </a:moveTo>
                  <a:lnTo>
                    <a:pt x="465789" y="0"/>
                  </a:lnTo>
                  <a:lnTo>
                    <a:pt x="445302" y="202164"/>
                  </a:lnTo>
                  <a:lnTo>
                    <a:pt x="40973" y="161192"/>
                  </a:lnTo>
                  <a:lnTo>
                    <a:pt x="0" y="565521"/>
                  </a:lnTo>
                  <a:lnTo>
                    <a:pt x="404330" y="606494"/>
                  </a:lnTo>
                  <a:lnTo>
                    <a:pt x="383843" y="808658"/>
                  </a:lnTo>
                  <a:lnTo>
                    <a:pt x="829145" y="445302"/>
                  </a:lnTo>
                  <a:close/>
                </a:path>
              </a:pathLst>
            </a:custGeom>
            <a:blipFill>
              <a:blip r:embed="rId5"/>
              <a:stretch>
                <a:fillRect t="-30794" r="-4363" b="-11644"/>
              </a:stretch>
            </a:blipFill>
          </p:spPr>
          <p:txBody>
            <a:bodyPr/>
            <a:lstStyle/>
            <a:p>
              <a:endParaRPr lang="it-IT"/>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INNOVAZIONE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Ricerca e formazione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33</a:t>
            </a:r>
            <a:endParaRPr lang="en-US" sz="1000" dirty="0"/>
          </a:p>
        </p:txBody>
      </p:sp>
      <p:sp>
        <p:nvSpPr>
          <p:cNvPr id="7" name="Text 4"/>
          <p:cNvSpPr/>
          <p:nvPr/>
        </p:nvSpPr>
        <p:spPr>
          <a:xfrm>
            <a:off x="502920" y="1120140"/>
            <a:ext cx="8138160" cy="548640"/>
          </a:xfrm>
          <a:prstGeom prst="rect">
            <a:avLst/>
          </a:prstGeom>
          <a:noFill/>
          <a:ln/>
        </p:spPr>
        <p:txBody>
          <a:bodyPr wrap="square" lIns="0" tIns="0" rIns="0" bIns="0" rtlCol="0" anchor="t"/>
          <a:lstStyle/>
          <a:p>
            <a:pPr marL="0" indent="0" algn="just">
              <a:lnSpc>
                <a:spcPct val="110000"/>
              </a:lnSpc>
              <a:buNone/>
            </a:pPr>
            <a:r>
              <a:rPr lang="it-IT" sz="1300" dirty="0">
                <a:solidFill>
                  <a:srgbClr val="24303C"/>
                </a:solidFill>
                <a:latin typeface="Calibri" pitchFamily="34" charset="0"/>
                <a:ea typeface="Calibri" pitchFamily="34" charset="-122"/>
                <a:cs typeface="Calibri" pitchFamily="34" charset="-120"/>
              </a:rPr>
              <a:t>La Cooperativa Sociale Quadrifoglio investe costantemente nell'innovazione e nello sviluppo professionale per garantire servizi di eccellenza. Ricerca di nuove soluzioni organizzative e tecnologiche per migliorare l'efficienza operativa e la qualità dell'assistenza. Progettazione continua per sviluppare servizi sempre più rispondenti ai bisogni degli utenti e del territorio. Formazione continua del personale per mantenere elevati standard professionali e garantire competenze aggiornate</a:t>
            </a:r>
            <a:endParaRPr lang="en-US" sz="1300" dirty="0"/>
          </a:p>
        </p:txBody>
      </p:sp>
      <p:sp>
        <p:nvSpPr>
          <p:cNvPr id="8" name="Shape 5"/>
          <p:cNvSpPr/>
          <p:nvPr/>
        </p:nvSpPr>
        <p:spPr>
          <a:xfrm>
            <a:off x="502920" y="2194560"/>
            <a:ext cx="2529840" cy="2103120"/>
          </a:xfrm>
          <a:prstGeom prst="roundRect">
            <a:avLst>
              <a:gd name="adj" fmla="val 4348"/>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9" name="Shape 6"/>
          <p:cNvSpPr/>
          <p:nvPr/>
        </p:nvSpPr>
        <p:spPr>
          <a:xfrm>
            <a:off x="1356360" y="2450592"/>
            <a:ext cx="822960" cy="822960"/>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586789" y="2681021"/>
            <a:ext cx="362102" cy="362102"/>
          </a:xfrm>
          <a:prstGeom prst="rect">
            <a:avLst/>
          </a:prstGeom>
        </p:spPr>
      </p:pic>
      <p:sp>
        <p:nvSpPr>
          <p:cNvPr id="11" name="Text 7"/>
          <p:cNvSpPr/>
          <p:nvPr/>
        </p:nvSpPr>
        <p:spPr>
          <a:xfrm>
            <a:off x="502920" y="3337560"/>
            <a:ext cx="2529840" cy="365760"/>
          </a:xfrm>
          <a:prstGeom prst="rect">
            <a:avLst/>
          </a:prstGeom>
          <a:noFill/>
          <a:ln/>
        </p:spPr>
        <p:txBody>
          <a:bodyPr wrap="square" lIns="0" tIns="0" rIns="0" bIns="0" rtlCol="0" anchor="ctr"/>
          <a:lstStyle/>
          <a:p>
            <a:pPr marL="0" indent="0" algn="ctr">
              <a:buNone/>
            </a:pPr>
            <a:r>
              <a:rPr lang="en-US" sz="1500" b="1" dirty="0">
                <a:solidFill>
                  <a:srgbClr val="1C3A5E"/>
                </a:solidFill>
                <a:latin typeface="Cambria" pitchFamily="34" charset="0"/>
                <a:ea typeface="Cambria" pitchFamily="34" charset="-122"/>
                <a:cs typeface="Cambria" pitchFamily="34" charset="-120"/>
              </a:rPr>
              <a:t>Ricerca</a:t>
            </a:r>
            <a:endParaRPr lang="en-US" sz="1500" dirty="0"/>
          </a:p>
        </p:txBody>
      </p:sp>
      <p:sp>
        <p:nvSpPr>
          <p:cNvPr id="12" name="Text 8"/>
          <p:cNvSpPr/>
          <p:nvPr/>
        </p:nvSpPr>
        <p:spPr>
          <a:xfrm>
            <a:off x="704088" y="3703320"/>
            <a:ext cx="2127504" cy="548640"/>
          </a:xfrm>
          <a:prstGeom prst="rect">
            <a:avLst/>
          </a:prstGeom>
          <a:noFill/>
          <a:ln/>
        </p:spPr>
        <p:txBody>
          <a:bodyPr wrap="square" lIns="0" tIns="0" rIns="0" bIns="0" rtlCol="0" anchor="t"/>
          <a:lstStyle/>
          <a:p>
            <a:pPr marL="0" indent="0" algn="ctr">
              <a:lnSpc>
                <a:spcPct val="105000"/>
              </a:lnSpc>
              <a:buNone/>
            </a:pPr>
            <a:r>
              <a:rPr lang="en-US" sz="1000" dirty="0">
                <a:solidFill>
                  <a:srgbClr val="6E7A88"/>
                </a:solidFill>
                <a:latin typeface="Calibri" pitchFamily="34" charset="0"/>
                <a:ea typeface="Calibri" pitchFamily="34" charset="-122"/>
                <a:cs typeface="Calibri" pitchFamily="34" charset="-120"/>
              </a:rPr>
              <a:t>Soluzioni innovative organizzative e tecnologiche per migliorare efficienza e qualità.</a:t>
            </a:r>
            <a:endParaRPr lang="en-US" sz="1000" dirty="0"/>
          </a:p>
        </p:txBody>
      </p:sp>
      <p:sp>
        <p:nvSpPr>
          <p:cNvPr id="13" name="Shape 9"/>
          <p:cNvSpPr/>
          <p:nvPr/>
        </p:nvSpPr>
        <p:spPr>
          <a:xfrm>
            <a:off x="3307080" y="2194560"/>
            <a:ext cx="2529840" cy="2103120"/>
          </a:xfrm>
          <a:prstGeom prst="roundRect">
            <a:avLst>
              <a:gd name="adj" fmla="val 4348"/>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14" name="Shape 10"/>
          <p:cNvSpPr/>
          <p:nvPr/>
        </p:nvSpPr>
        <p:spPr>
          <a:xfrm>
            <a:off x="4160520" y="2450592"/>
            <a:ext cx="822960" cy="822960"/>
          </a:xfrm>
          <a:prstGeom prst="ellipse">
            <a:avLst/>
          </a:prstGeom>
          <a:solidFill>
            <a:srgbClr val="E7F0EE"/>
          </a:solidFill>
          <a:ln/>
        </p:spPr>
        <p:txBody>
          <a:bodyPr/>
          <a:lstStyle/>
          <a:p>
            <a:endParaRPr lang="it-IT"/>
          </a:p>
        </p:txBody>
      </p:sp>
      <p:pic>
        <p:nvPicPr>
          <p:cNvPr id="15" name="Image 2" descr="preencoded.png"/>
          <p:cNvPicPr>
            <a:picLocks noChangeAspect="1"/>
          </p:cNvPicPr>
          <p:nvPr/>
        </p:nvPicPr>
        <p:blipFill>
          <a:blip r:embed="rId4"/>
          <a:stretch>
            <a:fillRect/>
          </a:stretch>
        </p:blipFill>
        <p:spPr>
          <a:xfrm>
            <a:off x="4390949" y="2681021"/>
            <a:ext cx="362102" cy="362102"/>
          </a:xfrm>
          <a:prstGeom prst="rect">
            <a:avLst/>
          </a:prstGeom>
        </p:spPr>
      </p:pic>
      <p:sp>
        <p:nvSpPr>
          <p:cNvPr id="16" name="Text 11"/>
          <p:cNvSpPr/>
          <p:nvPr/>
        </p:nvSpPr>
        <p:spPr>
          <a:xfrm>
            <a:off x="3307080" y="3337560"/>
            <a:ext cx="2529840" cy="365760"/>
          </a:xfrm>
          <a:prstGeom prst="rect">
            <a:avLst/>
          </a:prstGeom>
          <a:noFill/>
          <a:ln/>
        </p:spPr>
        <p:txBody>
          <a:bodyPr wrap="square" lIns="0" tIns="0" rIns="0" bIns="0" rtlCol="0" anchor="ctr"/>
          <a:lstStyle/>
          <a:p>
            <a:pPr marL="0" indent="0" algn="ctr">
              <a:buNone/>
            </a:pPr>
            <a:r>
              <a:rPr lang="en-US" sz="1500" b="1" dirty="0">
                <a:solidFill>
                  <a:srgbClr val="1C3A5E"/>
                </a:solidFill>
                <a:latin typeface="Cambria" pitchFamily="34" charset="0"/>
                <a:ea typeface="Cambria" pitchFamily="34" charset="-122"/>
                <a:cs typeface="Cambria" pitchFamily="34" charset="-120"/>
              </a:rPr>
              <a:t>Progettazione</a:t>
            </a:r>
            <a:endParaRPr lang="en-US" sz="1500" dirty="0"/>
          </a:p>
        </p:txBody>
      </p:sp>
      <p:sp>
        <p:nvSpPr>
          <p:cNvPr id="17" name="Text 12"/>
          <p:cNvSpPr/>
          <p:nvPr/>
        </p:nvSpPr>
        <p:spPr>
          <a:xfrm>
            <a:off x="3508248" y="3703320"/>
            <a:ext cx="2127504" cy="548640"/>
          </a:xfrm>
          <a:prstGeom prst="rect">
            <a:avLst/>
          </a:prstGeom>
          <a:noFill/>
          <a:ln/>
        </p:spPr>
        <p:txBody>
          <a:bodyPr wrap="square" lIns="0" tIns="0" rIns="0" bIns="0" rtlCol="0" anchor="t"/>
          <a:lstStyle/>
          <a:p>
            <a:pPr marL="0" indent="0" algn="ctr">
              <a:lnSpc>
                <a:spcPct val="105000"/>
              </a:lnSpc>
              <a:buNone/>
            </a:pPr>
            <a:r>
              <a:rPr lang="en-US" sz="1000" dirty="0">
                <a:solidFill>
                  <a:srgbClr val="6E7A88"/>
                </a:solidFill>
                <a:latin typeface="Calibri" pitchFamily="34" charset="0"/>
                <a:ea typeface="Calibri" pitchFamily="34" charset="-122"/>
                <a:cs typeface="Calibri" pitchFamily="34" charset="-120"/>
              </a:rPr>
              <a:t>Sviluppo continuo di servizi rispondenti ai bisogni degli utenti e del territorio.</a:t>
            </a:r>
            <a:endParaRPr lang="en-US" sz="1000" dirty="0"/>
          </a:p>
        </p:txBody>
      </p:sp>
      <p:sp>
        <p:nvSpPr>
          <p:cNvPr id="18" name="Shape 13"/>
          <p:cNvSpPr/>
          <p:nvPr/>
        </p:nvSpPr>
        <p:spPr>
          <a:xfrm>
            <a:off x="6111240" y="2194560"/>
            <a:ext cx="2529840" cy="2103120"/>
          </a:xfrm>
          <a:prstGeom prst="roundRect">
            <a:avLst>
              <a:gd name="adj" fmla="val 4348"/>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19" name="Shape 14"/>
          <p:cNvSpPr/>
          <p:nvPr/>
        </p:nvSpPr>
        <p:spPr>
          <a:xfrm>
            <a:off x="6964680" y="2450592"/>
            <a:ext cx="822960" cy="822960"/>
          </a:xfrm>
          <a:prstGeom prst="ellipse">
            <a:avLst/>
          </a:prstGeom>
          <a:solidFill>
            <a:srgbClr val="F7EFDD"/>
          </a:solidFill>
          <a:ln/>
        </p:spPr>
        <p:txBody>
          <a:bodyPr/>
          <a:lstStyle/>
          <a:p>
            <a:endParaRPr lang="it-IT"/>
          </a:p>
        </p:txBody>
      </p:sp>
      <p:pic>
        <p:nvPicPr>
          <p:cNvPr id="20" name="Image 3" descr="preencoded.png"/>
          <p:cNvPicPr>
            <a:picLocks noChangeAspect="1"/>
          </p:cNvPicPr>
          <p:nvPr/>
        </p:nvPicPr>
        <p:blipFill>
          <a:blip r:embed="rId5"/>
          <a:stretch>
            <a:fillRect/>
          </a:stretch>
        </p:blipFill>
        <p:spPr>
          <a:xfrm>
            <a:off x="7195109" y="2681021"/>
            <a:ext cx="362102" cy="362102"/>
          </a:xfrm>
          <a:prstGeom prst="rect">
            <a:avLst/>
          </a:prstGeom>
        </p:spPr>
      </p:pic>
      <p:sp>
        <p:nvSpPr>
          <p:cNvPr id="21" name="Text 15"/>
          <p:cNvSpPr/>
          <p:nvPr/>
        </p:nvSpPr>
        <p:spPr>
          <a:xfrm>
            <a:off x="6111240" y="3337560"/>
            <a:ext cx="2529840" cy="365760"/>
          </a:xfrm>
          <a:prstGeom prst="rect">
            <a:avLst/>
          </a:prstGeom>
          <a:noFill/>
          <a:ln/>
        </p:spPr>
        <p:txBody>
          <a:bodyPr wrap="square" lIns="0" tIns="0" rIns="0" bIns="0" rtlCol="0" anchor="ctr"/>
          <a:lstStyle/>
          <a:p>
            <a:pPr marL="0" indent="0" algn="ctr">
              <a:buNone/>
            </a:pPr>
            <a:r>
              <a:rPr lang="en-US" sz="1500" b="1" dirty="0">
                <a:solidFill>
                  <a:srgbClr val="1C3A5E"/>
                </a:solidFill>
                <a:latin typeface="Cambria" pitchFamily="34" charset="0"/>
                <a:ea typeface="Cambria" pitchFamily="34" charset="-122"/>
                <a:cs typeface="Cambria" pitchFamily="34" charset="-120"/>
              </a:rPr>
              <a:t>Formazione</a:t>
            </a:r>
            <a:endParaRPr lang="en-US" sz="1500" dirty="0"/>
          </a:p>
        </p:txBody>
      </p:sp>
      <p:sp>
        <p:nvSpPr>
          <p:cNvPr id="22" name="Text 16"/>
          <p:cNvSpPr/>
          <p:nvPr/>
        </p:nvSpPr>
        <p:spPr>
          <a:xfrm>
            <a:off x="6312408" y="3703320"/>
            <a:ext cx="2127504" cy="548640"/>
          </a:xfrm>
          <a:prstGeom prst="rect">
            <a:avLst/>
          </a:prstGeom>
          <a:noFill/>
          <a:ln/>
        </p:spPr>
        <p:txBody>
          <a:bodyPr wrap="square" lIns="0" tIns="0" rIns="0" bIns="0" rtlCol="0" anchor="t"/>
          <a:lstStyle/>
          <a:p>
            <a:pPr marL="0" indent="0" algn="ctr">
              <a:lnSpc>
                <a:spcPct val="105000"/>
              </a:lnSpc>
              <a:buNone/>
            </a:pPr>
            <a:r>
              <a:rPr lang="en-US" sz="1000" dirty="0">
                <a:solidFill>
                  <a:srgbClr val="6E7A88"/>
                </a:solidFill>
                <a:latin typeface="Calibri" pitchFamily="34" charset="0"/>
                <a:ea typeface="Calibri" pitchFamily="34" charset="-122"/>
                <a:cs typeface="Calibri" pitchFamily="34" charset="-120"/>
              </a:rPr>
              <a:t>Aggiornamento costante del personale per elevati standard professionali.</a:t>
            </a:r>
            <a:endParaRPr lang="en-US" sz="1000" dirty="0"/>
          </a:p>
        </p:txBody>
      </p:sp>
      <p:pic>
        <p:nvPicPr>
          <p:cNvPr id="24" name="Image 0" descr="assets/logo.png">
            <a:extLst>
              <a:ext uri="{FF2B5EF4-FFF2-40B4-BE49-F238E27FC236}">
                <a16:creationId xmlns:a16="http://schemas.microsoft.com/office/drawing/2014/main" id="{91D4AF09-9AFB-1022-C0FB-E0CC55A84C47}"/>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EVENTI ED INIZIATIVE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Convegno “Fragil-Età”</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34</a:t>
            </a:r>
            <a:endParaRPr lang="en-US" sz="1000" dirty="0"/>
          </a:p>
        </p:txBody>
      </p:sp>
      <p:sp>
        <p:nvSpPr>
          <p:cNvPr id="7" name="Text 4"/>
          <p:cNvSpPr/>
          <p:nvPr/>
        </p:nvSpPr>
        <p:spPr>
          <a:xfrm>
            <a:off x="502920" y="1371600"/>
            <a:ext cx="8138160" cy="320040"/>
          </a:xfrm>
          <a:prstGeom prst="rect">
            <a:avLst/>
          </a:prstGeom>
          <a:noFill/>
          <a:ln/>
        </p:spPr>
        <p:txBody>
          <a:bodyPr wrap="square" lIns="0" tIns="0" rIns="0" bIns="0" rtlCol="0" anchor="ctr"/>
          <a:lstStyle/>
          <a:p>
            <a:pPr marL="0" indent="0">
              <a:buNone/>
            </a:pPr>
            <a:r>
              <a:rPr lang="en-US" sz="1200" b="1" i="1" dirty="0">
                <a:solidFill>
                  <a:srgbClr val="B8892B"/>
                </a:solidFill>
                <a:latin typeface="Calibri" pitchFamily="34" charset="0"/>
                <a:ea typeface="Calibri" pitchFamily="34" charset="-122"/>
                <a:cs typeface="Calibri" pitchFamily="34" charset="-120"/>
              </a:rPr>
              <a:t>Le fragilità lungo tutto il corso della vita</a:t>
            </a:r>
            <a:endParaRPr lang="en-US" sz="1200" dirty="0"/>
          </a:p>
        </p:txBody>
      </p:sp>
      <p:sp>
        <p:nvSpPr>
          <p:cNvPr id="8" name="Shape 5"/>
          <p:cNvSpPr/>
          <p:nvPr/>
        </p:nvSpPr>
        <p:spPr>
          <a:xfrm>
            <a:off x="502920" y="1828800"/>
            <a:ext cx="2011680" cy="2606040"/>
          </a:xfrm>
          <a:prstGeom prst="roundRect">
            <a:avLst>
              <a:gd name="adj" fmla="val 4545"/>
            </a:avLst>
          </a:prstGeom>
          <a:solidFill>
            <a:srgbClr val="1C3A5E"/>
          </a:solidFill>
          <a:ln/>
          <a:effectLst>
            <a:outerShdw blurRad="114300" dist="38100" dir="5400000" algn="bl" rotWithShape="0">
              <a:srgbClr val="1C3A5E">
                <a:alpha val="16000"/>
              </a:srgbClr>
            </a:outerShdw>
          </a:effectLst>
        </p:spPr>
        <p:txBody>
          <a:bodyPr/>
          <a:lstStyle/>
          <a:p>
            <a:endParaRPr lang="it-IT"/>
          </a:p>
        </p:txBody>
      </p:sp>
      <p:sp>
        <p:nvSpPr>
          <p:cNvPr id="11" name="Text 7"/>
          <p:cNvSpPr/>
          <p:nvPr/>
        </p:nvSpPr>
        <p:spPr>
          <a:xfrm>
            <a:off x="605758" y="3854196"/>
            <a:ext cx="1737360" cy="868680"/>
          </a:xfrm>
          <a:prstGeom prst="rect">
            <a:avLst/>
          </a:prstGeom>
          <a:noFill/>
          <a:ln/>
        </p:spPr>
        <p:txBody>
          <a:bodyPr wrap="square" lIns="0" tIns="0" rIns="0" bIns="0" rtlCol="0" anchor="t"/>
          <a:lstStyle/>
          <a:p>
            <a:pPr marL="0" indent="0" algn="ctr">
              <a:lnSpc>
                <a:spcPct val="105000"/>
              </a:lnSpc>
              <a:buNone/>
            </a:pPr>
            <a:r>
              <a:rPr lang="en-US" sz="1000" dirty="0">
                <a:solidFill>
                  <a:srgbClr val="D8E0EA"/>
                </a:solidFill>
                <a:latin typeface="Calibri" pitchFamily="34" charset="0"/>
                <a:ea typeface="Calibri" pitchFamily="34" charset="-122"/>
                <a:cs typeface="Calibri" pitchFamily="34" charset="-120"/>
              </a:rPr>
              <a:t>Quadrifoglio promotore del convegno</a:t>
            </a:r>
            <a:endParaRPr lang="en-US" sz="1000" dirty="0"/>
          </a:p>
        </p:txBody>
      </p:sp>
      <p:sp>
        <p:nvSpPr>
          <p:cNvPr id="12" name="Text 8"/>
          <p:cNvSpPr/>
          <p:nvPr/>
        </p:nvSpPr>
        <p:spPr>
          <a:xfrm>
            <a:off x="2788920" y="1828800"/>
            <a:ext cx="5852160" cy="2651760"/>
          </a:xfrm>
          <a:prstGeom prst="rect">
            <a:avLst/>
          </a:prstGeom>
          <a:noFill/>
          <a:ln/>
        </p:spPr>
        <p:txBody>
          <a:bodyPr wrap="square" lIns="0" tIns="0" rIns="0" bIns="0" rtlCol="0" anchor="t"/>
          <a:lstStyle/>
          <a:p>
            <a:pPr marL="0" indent="0" algn="just">
              <a:lnSpc>
                <a:spcPct val="112000"/>
              </a:lnSpc>
              <a:buNone/>
            </a:pPr>
            <a:r>
              <a:rPr lang="en-US" sz="2000" dirty="0">
                <a:solidFill>
                  <a:srgbClr val="24303C"/>
                </a:solidFill>
                <a:latin typeface="Calibri" pitchFamily="34" charset="0"/>
                <a:ea typeface="Calibri" pitchFamily="34" charset="-122"/>
                <a:cs typeface="Calibri" pitchFamily="34" charset="-120"/>
              </a:rPr>
              <a:t>Un convegno dedicato alle fragilità nell'infanzia, nell'adolescenza, nell'età adulta e nell'anzianità. Un momento di confronto e riflessione per operatori, famiglie e istituzioni, con l'obiettivo di promuovere reti di supporto e nuove strategie di intervento sociale e sanitario</a:t>
            </a:r>
            <a:r>
              <a:rPr lang="en-US" sz="1150" dirty="0">
                <a:solidFill>
                  <a:srgbClr val="24303C"/>
                </a:solidFill>
                <a:latin typeface="Calibri" pitchFamily="34" charset="0"/>
                <a:ea typeface="Calibri" pitchFamily="34" charset="-122"/>
                <a:cs typeface="Calibri" pitchFamily="34" charset="-120"/>
              </a:rPr>
              <a:t>.</a:t>
            </a:r>
            <a:endParaRPr lang="en-US" sz="1150" dirty="0"/>
          </a:p>
        </p:txBody>
      </p:sp>
      <p:pic>
        <p:nvPicPr>
          <p:cNvPr id="14" name="Image 0" descr="assets/logo.png">
            <a:extLst>
              <a:ext uri="{FF2B5EF4-FFF2-40B4-BE49-F238E27FC236}">
                <a16:creationId xmlns:a16="http://schemas.microsoft.com/office/drawing/2014/main" id="{FAFDBFC8-60CC-0CD8-3A38-A9CFFCBE7A14}"/>
              </a:ext>
            </a:extLst>
          </p:cNvPr>
          <p:cNvPicPr>
            <a:picLocks noChangeAspect="1"/>
          </p:cNvPicPr>
          <p:nvPr/>
        </p:nvPicPr>
        <p:blipFill>
          <a:blip r:embed="rId3"/>
          <a:srcRect/>
          <a:stretch/>
        </p:blipFill>
        <p:spPr>
          <a:xfrm>
            <a:off x="502920" y="4576572"/>
            <a:ext cx="1018903" cy="365760"/>
          </a:xfrm>
          <a:prstGeom prst="rect">
            <a:avLst/>
          </a:prstGeom>
        </p:spPr>
      </p:pic>
      <p:grpSp>
        <p:nvGrpSpPr>
          <p:cNvPr id="15" name="Group 7">
            <a:extLst>
              <a:ext uri="{FF2B5EF4-FFF2-40B4-BE49-F238E27FC236}">
                <a16:creationId xmlns:a16="http://schemas.microsoft.com/office/drawing/2014/main" id="{FB91FE4C-AEF0-AE90-7DC3-B33C2F7B3697}"/>
              </a:ext>
            </a:extLst>
          </p:cNvPr>
          <p:cNvGrpSpPr/>
          <p:nvPr/>
        </p:nvGrpSpPr>
        <p:grpSpPr>
          <a:xfrm>
            <a:off x="502920" y="1880616"/>
            <a:ext cx="1943037" cy="1846790"/>
            <a:chOff x="0" y="0"/>
            <a:chExt cx="812800" cy="812800"/>
          </a:xfrm>
        </p:grpSpPr>
        <p:sp>
          <p:nvSpPr>
            <p:cNvPr id="16" name="Freeform 8">
              <a:extLst>
                <a:ext uri="{FF2B5EF4-FFF2-40B4-BE49-F238E27FC236}">
                  <a16:creationId xmlns:a16="http://schemas.microsoft.com/office/drawing/2014/main" id="{19F9A9E5-BA0F-849F-DA45-7EE7D2B0B338}"/>
                </a:ext>
              </a:extLst>
            </p:cNvPr>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blipFill>
              <a:blip r:embed="rId4"/>
              <a:stretch>
                <a:fillRect l="-33333"/>
              </a:stretch>
            </a:blipFill>
          </p:spPr>
          <p:txBody>
            <a:bodyPr/>
            <a:lstStyle/>
            <a:p>
              <a:endParaRPr lang="it-IT" dirty="0"/>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EVENTI ED INIZIATIVE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Festival dell'ESSER3</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35</a:t>
            </a:r>
            <a:endParaRPr lang="en-US" sz="1000" dirty="0"/>
          </a:p>
        </p:txBody>
      </p:sp>
      <p:sp>
        <p:nvSpPr>
          <p:cNvPr id="7" name="Text 4"/>
          <p:cNvSpPr/>
          <p:nvPr/>
        </p:nvSpPr>
        <p:spPr>
          <a:xfrm>
            <a:off x="502920" y="1371600"/>
            <a:ext cx="8138160" cy="320040"/>
          </a:xfrm>
          <a:prstGeom prst="rect">
            <a:avLst/>
          </a:prstGeom>
          <a:noFill/>
          <a:ln/>
        </p:spPr>
        <p:txBody>
          <a:bodyPr wrap="square" lIns="0" tIns="0" rIns="0" bIns="0" rtlCol="0" anchor="ctr"/>
          <a:lstStyle/>
          <a:p>
            <a:pPr marL="0" indent="0">
              <a:buNone/>
            </a:pPr>
            <a:r>
              <a:rPr lang="en-US" sz="1200" b="1" i="1" dirty="0">
                <a:solidFill>
                  <a:srgbClr val="B8892B"/>
                </a:solidFill>
                <a:latin typeface="Calibri" pitchFamily="34" charset="0"/>
                <a:ea typeface="Calibri" pitchFamily="34" charset="-122"/>
                <a:cs typeface="Calibri" pitchFamily="34" charset="-120"/>
              </a:rPr>
              <a:t>Ozzano dell'Emilia (BO) · Essere · Esistere · Includere</a:t>
            </a:r>
            <a:endParaRPr lang="en-US" sz="1200" dirty="0"/>
          </a:p>
        </p:txBody>
      </p:sp>
      <p:sp>
        <p:nvSpPr>
          <p:cNvPr id="8" name="Shape 5"/>
          <p:cNvSpPr/>
          <p:nvPr/>
        </p:nvSpPr>
        <p:spPr>
          <a:xfrm>
            <a:off x="502920" y="1828800"/>
            <a:ext cx="2011680" cy="2606040"/>
          </a:xfrm>
          <a:prstGeom prst="roundRect">
            <a:avLst>
              <a:gd name="adj" fmla="val 4545"/>
            </a:avLst>
          </a:prstGeom>
          <a:solidFill>
            <a:srgbClr val="1C3A5E"/>
          </a:solidFill>
          <a:ln/>
          <a:effectLst>
            <a:outerShdw blurRad="114300" dist="38100" dir="5400000" algn="bl" rotWithShape="0">
              <a:srgbClr val="1C3A5E">
                <a:alpha val="16000"/>
              </a:srgbClr>
            </a:outerShdw>
          </a:effectLst>
        </p:spPr>
        <p:txBody>
          <a:bodyPr/>
          <a:lstStyle/>
          <a:p>
            <a:endParaRPr lang="it-IT"/>
          </a:p>
        </p:txBody>
      </p:sp>
      <p:sp>
        <p:nvSpPr>
          <p:cNvPr id="11" name="Text 7"/>
          <p:cNvSpPr/>
          <p:nvPr/>
        </p:nvSpPr>
        <p:spPr>
          <a:xfrm>
            <a:off x="621792" y="4000500"/>
            <a:ext cx="1737360" cy="868680"/>
          </a:xfrm>
          <a:prstGeom prst="rect">
            <a:avLst/>
          </a:prstGeom>
          <a:noFill/>
          <a:ln/>
        </p:spPr>
        <p:txBody>
          <a:bodyPr wrap="square" lIns="0" tIns="0" rIns="0" bIns="0" rtlCol="0" anchor="t"/>
          <a:lstStyle/>
          <a:p>
            <a:pPr marL="0" indent="0" algn="ctr">
              <a:lnSpc>
                <a:spcPct val="105000"/>
              </a:lnSpc>
              <a:buNone/>
            </a:pPr>
            <a:r>
              <a:rPr lang="en-US" sz="1000" dirty="0">
                <a:solidFill>
                  <a:srgbClr val="D8E0EA"/>
                </a:solidFill>
                <a:latin typeface="Calibri" pitchFamily="34" charset="0"/>
                <a:ea typeface="Calibri" pitchFamily="34" charset="-122"/>
                <a:cs typeface="Calibri" pitchFamily="34" charset="-120"/>
              </a:rPr>
              <a:t>Con il Centro Diurno “Il Melograno”</a:t>
            </a:r>
            <a:endParaRPr lang="en-US" sz="1000" dirty="0"/>
          </a:p>
        </p:txBody>
      </p:sp>
      <p:sp>
        <p:nvSpPr>
          <p:cNvPr id="12" name="Text 8"/>
          <p:cNvSpPr/>
          <p:nvPr/>
        </p:nvSpPr>
        <p:spPr>
          <a:xfrm>
            <a:off x="2788920" y="1828800"/>
            <a:ext cx="5852160" cy="2651760"/>
          </a:xfrm>
          <a:prstGeom prst="rect">
            <a:avLst/>
          </a:prstGeom>
          <a:noFill/>
          <a:ln/>
        </p:spPr>
        <p:txBody>
          <a:bodyPr wrap="square" lIns="0" tIns="0" rIns="0" bIns="0" rtlCol="0" anchor="t"/>
          <a:lstStyle/>
          <a:p>
            <a:pPr marL="0" indent="0" algn="just">
              <a:lnSpc>
                <a:spcPct val="112000"/>
              </a:lnSpc>
              <a:buNone/>
            </a:pPr>
            <a:r>
              <a:rPr lang="en-US" sz="1600" dirty="0">
                <a:solidFill>
                  <a:srgbClr val="24303C"/>
                </a:solidFill>
                <a:latin typeface="Calibri" pitchFamily="34" charset="0"/>
                <a:ea typeface="Calibri" pitchFamily="34" charset="-122"/>
                <a:cs typeface="Calibri" pitchFamily="34" charset="-120"/>
              </a:rPr>
              <a:t>Una festa inclusiva con food, servizi e associazioni del territorio, sotto l'egida del Ministro per le disabilità. Una giornata di comunità, cultura e inclusione, pensata per favorire la partecipazione di tutte e tutti, abbattendo barriere fisiche, sociali e culturali e valorizzando la diversità come risorsa condivisa. Un'occasione per costruire legami tra cittadini, istituzioni e realtà associative in un contesto aperto e accessibile.</a:t>
            </a:r>
            <a:endParaRPr lang="en-US" sz="1600" dirty="0"/>
          </a:p>
        </p:txBody>
      </p:sp>
      <p:pic>
        <p:nvPicPr>
          <p:cNvPr id="14" name="Image 0" descr="assets/logo.png">
            <a:extLst>
              <a:ext uri="{FF2B5EF4-FFF2-40B4-BE49-F238E27FC236}">
                <a16:creationId xmlns:a16="http://schemas.microsoft.com/office/drawing/2014/main" id="{B4C62CB2-EAE2-15BB-509B-C40E4775CE2F}"/>
              </a:ext>
            </a:extLst>
          </p:cNvPr>
          <p:cNvPicPr>
            <a:picLocks noChangeAspect="1"/>
          </p:cNvPicPr>
          <p:nvPr/>
        </p:nvPicPr>
        <p:blipFill>
          <a:blip r:embed="rId3"/>
          <a:srcRect/>
          <a:stretch/>
        </p:blipFill>
        <p:spPr>
          <a:xfrm>
            <a:off x="502920" y="4576572"/>
            <a:ext cx="1018903" cy="365760"/>
          </a:xfrm>
          <a:prstGeom prst="rect">
            <a:avLst/>
          </a:prstGeom>
        </p:spPr>
      </p:pic>
      <p:sp>
        <p:nvSpPr>
          <p:cNvPr id="18" name="EventImage">
            <a:extLst>
              <a:ext uri="{FF2B5EF4-FFF2-40B4-BE49-F238E27FC236}">
                <a16:creationId xmlns:a16="http://schemas.microsoft.com/office/drawing/2014/main" id="{6648476F-B832-4C64-CA4F-75BCD51432F1}"/>
              </a:ext>
            </a:extLst>
          </p:cNvPr>
          <p:cNvSpPr/>
          <p:nvPr/>
        </p:nvSpPr>
        <p:spPr>
          <a:xfrm rot="20976884">
            <a:off x="832090" y="2063884"/>
            <a:ext cx="1316764" cy="1690043"/>
          </a:xfrm>
          <a:prstGeom prst="roundRect">
            <a:avLst>
              <a:gd name="adj" fmla="val 4000"/>
            </a:avLst>
          </a:prstGeom>
          <a:blipFill>
            <a:blip r:embed="rId4"/>
            <a:stretch>
              <a:fillRect/>
            </a:stretch>
          </a:blipFill>
          <a:ln w="0">
            <a:noFill/>
          </a:ln>
          <a:effectLst>
            <a:outerShdw blurRad="120000" dist="40000" dir="5400000" rotWithShape="0">
              <a:srgbClr val="0F1722">
                <a:alpha val="55000"/>
              </a:srgbClr>
            </a:outerShdw>
          </a:effectLst>
        </p:spPr>
        <p:txBody>
          <a:bodyPr/>
          <a:lstStyle/>
          <a:p>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EVENTI ED INIZIATIVE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L'Educativa Scolastica e il Progetto di Vita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36</a:t>
            </a:r>
            <a:endParaRPr lang="en-US" sz="1000" dirty="0"/>
          </a:p>
        </p:txBody>
      </p:sp>
      <p:sp>
        <p:nvSpPr>
          <p:cNvPr id="7" name="Text 4"/>
          <p:cNvSpPr/>
          <p:nvPr/>
        </p:nvSpPr>
        <p:spPr>
          <a:xfrm>
            <a:off x="502920" y="1371600"/>
            <a:ext cx="8138160" cy="320040"/>
          </a:xfrm>
          <a:prstGeom prst="rect">
            <a:avLst/>
          </a:prstGeom>
          <a:noFill/>
          <a:ln/>
        </p:spPr>
        <p:txBody>
          <a:bodyPr wrap="square" lIns="0" tIns="0" rIns="0" bIns="0" rtlCol="0" anchor="ctr"/>
          <a:lstStyle/>
          <a:p>
            <a:pPr marL="0" indent="0">
              <a:buNone/>
            </a:pPr>
            <a:r>
              <a:rPr lang="en-US" sz="1200" b="1" i="1" dirty="0">
                <a:solidFill>
                  <a:srgbClr val="B8892B"/>
                </a:solidFill>
                <a:latin typeface="Calibri" pitchFamily="34" charset="0"/>
                <a:ea typeface="Calibri" pitchFamily="34" charset="-122"/>
                <a:cs typeface="Calibri" pitchFamily="34" charset="-120"/>
              </a:rPr>
              <a:t>“Uno sguardo che va oltre” · Cagliari, Caesar's Hotel</a:t>
            </a:r>
            <a:endParaRPr lang="en-US" sz="1200" dirty="0"/>
          </a:p>
        </p:txBody>
      </p:sp>
      <p:sp>
        <p:nvSpPr>
          <p:cNvPr id="8" name="Shape 5"/>
          <p:cNvSpPr/>
          <p:nvPr/>
        </p:nvSpPr>
        <p:spPr>
          <a:xfrm>
            <a:off x="502920" y="1828800"/>
            <a:ext cx="2011680" cy="2606040"/>
          </a:xfrm>
          <a:prstGeom prst="roundRect">
            <a:avLst>
              <a:gd name="adj" fmla="val 4545"/>
            </a:avLst>
          </a:prstGeom>
          <a:solidFill>
            <a:srgbClr val="1C3A5E"/>
          </a:solidFill>
          <a:ln/>
          <a:effectLst>
            <a:outerShdw blurRad="114300" dist="38100" dir="5400000" algn="bl" rotWithShape="0">
              <a:srgbClr val="1C3A5E">
                <a:alpha val="16000"/>
              </a:srgbClr>
            </a:outerShdw>
          </a:effectLst>
        </p:spPr>
        <p:txBody>
          <a:bodyPr/>
          <a:lstStyle/>
          <a:p>
            <a:endParaRPr lang="it-IT"/>
          </a:p>
        </p:txBody>
      </p:sp>
      <p:sp>
        <p:nvSpPr>
          <p:cNvPr id="11" name="Text 7"/>
          <p:cNvSpPr/>
          <p:nvPr/>
        </p:nvSpPr>
        <p:spPr>
          <a:xfrm>
            <a:off x="640080" y="4027932"/>
            <a:ext cx="1737360" cy="868680"/>
          </a:xfrm>
          <a:prstGeom prst="rect">
            <a:avLst/>
          </a:prstGeom>
          <a:noFill/>
          <a:ln/>
        </p:spPr>
        <p:txBody>
          <a:bodyPr wrap="square" lIns="0" tIns="0" rIns="0" bIns="0" rtlCol="0" anchor="t"/>
          <a:lstStyle/>
          <a:p>
            <a:pPr marL="0" indent="0" algn="ctr">
              <a:lnSpc>
                <a:spcPct val="105000"/>
              </a:lnSpc>
              <a:buNone/>
            </a:pPr>
            <a:r>
              <a:rPr lang="en-US" sz="1000" dirty="0">
                <a:solidFill>
                  <a:srgbClr val="D8E0EA"/>
                </a:solidFill>
                <a:latin typeface="Calibri" pitchFamily="34" charset="0"/>
                <a:ea typeface="Calibri" pitchFamily="34" charset="-122"/>
                <a:cs typeface="Calibri" pitchFamily="34" charset="-120"/>
              </a:rPr>
              <a:t>Vicepresidenza e coordinamento dell'educativa</a:t>
            </a:r>
            <a:endParaRPr lang="en-US" sz="1000" dirty="0"/>
          </a:p>
        </p:txBody>
      </p:sp>
      <p:sp>
        <p:nvSpPr>
          <p:cNvPr id="12" name="Text 8"/>
          <p:cNvSpPr/>
          <p:nvPr/>
        </p:nvSpPr>
        <p:spPr>
          <a:xfrm>
            <a:off x="2788920" y="1828800"/>
            <a:ext cx="5416296" cy="2651760"/>
          </a:xfrm>
          <a:prstGeom prst="rect">
            <a:avLst/>
          </a:prstGeom>
          <a:noFill/>
          <a:ln/>
        </p:spPr>
        <p:txBody>
          <a:bodyPr wrap="square" lIns="0" tIns="0" rIns="0" bIns="0" rtlCol="0" anchor="t"/>
          <a:lstStyle/>
          <a:p>
            <a:pPr marL="0" indent="0" algn="just">
              <a:lnSpc>
                <a:spcPct val="112000"/>
              </a:lnSpc>
              <a:buNone/>
            </a:pPr>
            <a:r>
              <a:rPr lang="en-US" sz="1600" dirty="0">
                <a:solidFill>
                  <a:srgbClr val="24303C"/>
                </a:solidFill>
                <a:latin typeface="Calibri" pitchFamily="34" charset="0"/>
                <a:ea typeface="Calibri" pitchFamily="34" charset="-122"/>
                <a:cs typeface="Calibri" pitchFamily="34" charset="-120"/>
              </a:rPr>
              <a:t>Un convegno con la Città Metropolitana di Cagliari sull'inclusione scolastica: dal PEI al Progetto di vita e al ruolo dell'educatore. Un momento di riflessione condivisa tra istituzioni, scuole, famiglie e professionisti, che mette al centro la persona superando una visione puramente scolastica per abbracciare una prospettiva di crescita lungo tutto l'arco della vita.</a:t>
            </a:r>
            <a:endParaRPr lang="en-US" sz="1600" dirty="0"/>
          </a:p>
        </p:txBody>
      </p:sp>
      <p:pic>
        <p:nvPicPr>
          <p:cNvPr id="14" name="Image 0" descr="assets/logo.png">
            <a:extLst>
              <a:ext uri="{FF2B5EF4-FFF2-40B4-BE49-F238E27FC236}">
                <a16:creationId xmlns:a16="http://schemas.microsoft.com/office/drawing/2014/main" id="{C7F6A84A-7185-3CAB-1F2B-F27C77766DD4}"/>
              </a:ext>
            </a:extLst>
          </p:cNvPr>
          <p:cNvPicPr>
            <a:picLocks noChangeAspect="1"/>
          </p:cNvPicPr>
          <p:nvPr/>
        </p:nvPicPr>
        <p:blipFill>
          <a:blip r:embed="rId3"/>
          <a:srcRect/>
          <a:stretch/>
        </p:blipFill>
        <p:spPr>
          <a:xfrm>
            <a:off x="502920" y="4576572"/>
            <a:ext cx="1018903" cy="365760"/>
          </a:xfrm>
          <a:prstGeom prst="rect">
            <a:avLst/>
          </a:prstGeom>
        </p:spPr>
      </p:pic>
      <p:sp>
        <p:nvSpPr>
          <p:cNvPr id="16" name="EventImage">
            <a:extLst>
              <a:ext uri="{FF2B5EF4-FFF2-40B4-BE49-F238E27FC236}">
                <a16:creationId xmlns:a16="http://schemas.microsoft.com/office/drawing/2014/main" id="{6C54A578-7DDD-4459-6A4F-061606BC8D9A}"/>
              </a:ext>
            </a:extLst>
          </p:cNvPr>
          <p:cNvSpPr/>
          <p:nvPr/>
        </p:nvSpPr>
        <p:spPr>
          <a:xfrm>
            <a:off x="562356" y="2291535"/>
            <a:ext cx="1845680" cy="1272139"/>
          </a:xfrm>
          <a:prstGeom prst="roundRect">
            <a:avLst>
              <a:gd name="adj" fmla="val 4000"/>
            </a:avLst>
          </a:prstGeom>
          <a:blipFill>
            <a:blip r:embed="rId4"/>
            <a:stretch>
              <a:fillRect/>
            </a:stretch>
          </a:blipFill>
          <a:ln w="0">
            <a:noFill/>
          </a:ln>
          <a:effectLst>
            <a:outerShdw blurRad="120000" dist="40000" dir="5400000" rotWithShape="0">
              <a:srgbClr val="0F1722">
                <a:alpha val="55000"/>
              </a:srgbClr>
            </a:outerShdw>
          </a:effectLst>
        </p:spPr>
        <p:txBody>
          <a:bodyPr/>
          <a:lstStyle/>
          <a:p>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EVENTI ED INIZIATIVE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Psicomotricità</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37</a:t>
            </a:r>
            <a:endParaRPr lang="en-US" sz="1000" dirty="0"/>
          </a:p>
        </p:txBody>
      </p:sp>
      <p:sp>
        <p:nvSpPr>
          <p:cNvPr id="7" name="Text 4"/>
          <p:cNvSpPr/>
          <p:nvPr/>
        </p:nvSpPr>
        <p:spPr>
          <a:xfrm>
            <a:off x="502920" y="1371600"/>
            <a:ext cx="8138160" cy="320040"/>
          </a:xfrm>
          <a:prstGeom prst="rect">
            <a:avLst/>
          </a:prstGeom>
          <a:noFill/>
          <a:ln/>
        </p:spPr>
        <p:txBody>
          <a:bodyPr wrap="square" lIns="0" tIns="0" rIns="0" bIns="0" rtlCol="0" anchor="ctr"/>
          <a:lstStyle/>
          <a:p>
            <a:pPr marL="0" indent="0">
              <a:buNone/>
            </a:pPr>
            <a:r>
              <a:rPr lang="en-US" sz="1200" b="1" i="1" dirty="0">
                <a:solidFill>
                  <a:srgbClr val="B8892B"/>
                </a:solidFill>
                <a:latin typeface="Calibri" pitchFamily="34" charset="0"/>
                <a:ea typeface="Calibri" pitchFamily="34" charset="-122"/>
                <a:cs typeface="Calibri" pitchFamily="34" charset="-120"/>
              </a:rPr>
              <a:t>“Giocare bene insieme per crescere meglio” · Bologna, Auditorium Filla</a:t>
            </a:r>
            <a:endParaRPr lang="en-US" sz="1200" dirty="0"/>
          </a:p>
        </p:txBody>
      </p:sp>
      <p:sp>
        <p:nvSpPr>
          <p:cNvPr id="8" name="Shape 5"/>
          <p:cNvSpPr/>
          <p:nvPr/>
        </p:nvSpPr>
        <p:spPr>
          <a:xfrm>
            <a:off x="502920" y="1828800"/>
            <a:ext cx="2011680" cy="2606040"/>
          </a:xfrm>
          <a:prstGeom prst="roundRect">
            <a:avLst>
              <a:gd name="adj" fmla="val 4545"/>
            </a:avLst>
          </a:prstGeom>
          <a:solidFill>
            <a:srgbClr val="1C3A5E"/>
          </a:solidFill>
          <a:ln/>
          <a:effectLst>
            <a:outerShdw blurRad="114300" dist="38100" dir="5400000" algn="bl" rotWithShape="0">
              <a:srgbClr val="1C3A5E">
                <a:alpha val="16000"/>
              </a:srgbClr>
            </a:outerShdw>
          </a:effectLst>
        </p:spPr>
        <p:txBody>
          <a:bodyPr/>
          <a:lstStyle/>
          <a:p>
            <a:endParaRPr lang="it-IT"/>
          </a:p>
        </p:txBody>
      </p:sp>
      <p:sp>
        <p:nvSpPr>
          <p:cNvPr id="11" name="Text 7"/>
          <p:cNvSpPr/>
          <p:nvPr/>
        </p:nvSpPr>
        <p:spPr>
          <a:xfrm>
            <a:off x="653143" y="3948684"/>
            <a:ext cx="1737360" cy="868680"/>
          </a:xfrm>
          <a:prstGeom prst="rect">
            <a:avLst/>
          </a:prstGeom>
          <a:noFill/>
          <a:ln/>
        </p:spPr>
        <p:txBody>
          <a:bodyPr wrap="square" lIns="0" tIns="0" rIns="0" bIns="0" rtlCol="0" anchor="t"/>
          <a:lstStyle/>
          <a:p>
            <a:pPr marL="0" indent="0" algn="ctr">
              <a:lnSpc>
                <a:spcPct val="105000"/>
              </a:lnSpc>
              <a:buNone/>
            </a:pPr>
            <a:r>
              <a:rPr lang="en-US" sz="1000" dirty="0">
                <a:solidFill>
                  <a:srgbClr val="D8E0EA"/>
                </a:solidFill>
                <a:latin typeface="Calibri" pitchFamily="34" charset="0"/>
                <a:ea typeface="Calibri" pitchFamily="34" charset="-122"/>
                <a:cs typeface="Calibri" pitchFamily="34" charset="-120"/>
              </a:rPr>
              <a:t>Quadrifoglio tra gli enti promotori</a:t>
            </a:r>
            <a:endParaRPr lang="en-US" sz="1000" dirty="0"/>
          </a:p>
        </p:txBody>
      </p:sp>
      <p:sp>
        <p:nvSpPr>
          <p:cNvPr id="12" name="Text 8"/>
          <p:cNvSpPr/>
          <p:nvPr/>
        </p:nvSpPr>
        <p:spPr>
          <a:xfrm>
            <a:off x="2788920" y="2157984"/>
            <a:ext cx="5852160" cy="2322576"/>
          </a:xfrm>
          <a:prstGeom prst="rect">
            <a:avLst/>
          </a:prstGeom>
          <a:noFill/>
          <a:ln/>
        </p:spPr>
        <p:txBody>
          <a:bodyPr wrap="square" lIns="0" tIns="0" rIns="0" bIns="0" rtlCol="0" anchor="t"/>
          <a:lstStyle/>
          <a:p>
            <a:pPr marL="0" indent="0" algn="just">
              <a:lnSpc>
                <a:spcPct val="112000"/>
              </a:lnSpc>
              <a:buNone/>
            </a:pPr>
            <a:r>
              <a:rPr lang="en-US" sz="1600" dirty="0">
                <a:solidFill>
                  <a:srgbClr val="24303C"/>
                </a:solidFill>
                <a:latin typeface="Calibri" pitchFamily="34" charset="0"/>
                <a:ea typeface="Calibri" pitchFamily="34" charset="-122"/>
                <a:cs typeface="Calibri" pitchFamily="34" charset="-120"/>
              </a:rPr>
              <a:t>Vent'anni di Progetto A.G.I.O. nelle scuole dell'infanzia di Bologna. Con ANUPI Educazione e INGIOCO, una riflessione sui bisogni educativi dei bambini e sull'importanza del gioco come strumento di crescita, apprendimento e relazione. Un anniversario che valorizza le buone pratiche sviluppate nel tempo e il contributo degli operatori, rafforzando la collaborazione tra scuola, famiglie e territorio.</a:t>
            </a:r>
            <a:endParaRPr lang="en-US" sz="1600" dirty="0"/>
          </a:p>
        </p:txBody>
      </p:sp>
      <p:pic>
        <p:nvPicPr>
          <p:cNvPr id="14" name="Image 0" descr="assets/logo.png">
            <a:extLst>
              <a:ext uri="{FF2B5EF4-FFF2-40B4-BE49-F238E27FC236}">
                <a16:creationId xmlns:a16="http://schemas.microsoft.com/office/drawing/2014/main" id="{24BFFE2C-1F11-C7B1-0B50-1A556FB71B1A}"/>
              </a:ext>
            </a:extLst>
          </p:cNvPr>
          <p:cNvPicPr>
            <a:picLocks noChangeAspect="1"/>
          </p:cNvPicPr>
          <p:nvPr/>
        </p:nvPicPr>
        <p:blipFill>
          <a:blip r:embed="rId3"/>
          <a:srcRect/>
          <a:stretch/>
        </p:blipFill>
        <p:spPr>
          <a:xfrm>
            <a:off x="502920" y="4576572"/>
            <a:ext cx="1018903" cy="365760"/>
          </a:xfrm>
          <a:prstGeom prst="rect">
            <a:avLst/>
          </a:prstGeom>
        </p:spPr>
      </p:pic>
      <p:sp>
        <p:nvSpPr>
          <p:cNvPr id="16" name="EventImage">
            <a:extLst>
              <a:ext uri="{FF2B5EF4-FFF2-40B4-BE49-F238E27FC236}">
                <a16:creationId xmlns:a16="http://schemas.microsoft.com/office/drawing/2014/main" id="{E108811F-2B42-A93F-A201-3B5B2A73AD5F}"/>
              </a:ext>
            </a:extLst>
          </p:cNvPr>
          <p:cNvSpPr/>
          <p:nvPr/>
        </p:nvSpPr>
        <p:spPr>
          <a:xfrm rot="20952528">
            <a:off x="596671" y="2204034"/>
            <a:ext cx="1824173" cy="1173785"/>
          </a:xfrm>
          <a:prstGeom prst="roundRect">
            <a:avLst>
              <a:gd name="adj" fmla="val 4000"/>
            </a:avLst>
          </a:prstGeom>
          <a:blipFill>
            <a:blip r:embed="rId4"/>
            <a:stretch>
              <a:fillRect/>
            </a:stretch>
          </a:blipFill>
          <a:ln w="0">
            <a:noFill/>
          </a:ln>
          <a:effectLst>
            <a:outerShdw blurRad="120000" dist="40000" dir="5400000" rotWithShape="0">
              <a:srgbClr val="0F1722">
                <a:alpha val="55000"/>
              </a:srgbClr>
            </a:outerShdw>
          </a:effectLst>
        </p:spPr>
        <p:txBody>
          <a:bodyPr/>
          <a:lstStyle/>
          <a:p>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EVENTI ED INIZIATIVE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WelfareCare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38</a:t>
            </a:r>
            <a:endParaRPr lang="en-US" sz="1000" dirty="0"/>
          </a:p>
        </p:txBody>
      </p:sp>
      <p:sp>
        <p:nvSpPr>
          <p:cNvPr id="7" name="Text 4"/>
          <p:cNvSpPr/>
          <p:nvPr/>
        </p:nvSpPr>
        <p:spPr>
          <a:xfrm>
            <a:off x="502920" y="1371600"/>
            <a:ext cx="8138160" cy="320040"/>
          </a:xfrm>
          <a:prstGeom prst="rect">
            <a:avLst/>
          </a:prstGeom>
          <a:noFill/>
          <a:ln/>
        </p:spPr>
        <p:txBody>
          <a:bodyPr wrap="square" lIns="0" tIns="0" rIns="0" bIns="0" rtlCol="0" anchor="ctr"/>
          <a:lstStyle/>
          <a:p>
            <a:pPr marL="0" indent="0">
              <a:buNone/>
            </a:pPr>
            <a:r>
              <a:rPr lang="en-US" sz="1200" b="1" i="1" dirty="0">
                <a:solidFill>
                  <a:srgbClr val="B8892B"/>
                </a:solidFill>
                <a:latin typeface="Calibri" pitchFamily="34" charset="0"/>
                <a:ea typeface="Calibri" pitchFamily="34" charset="-122"/>
                <a:cs typeface="Calibri" pitchFamily="34" charset="-120"/>
              </a:rPr>
              <a:t>Prevenzione e salute pubblica</a:t>
            </a:r>
            <a:endParaRPr lang="en-US" sz="1200" dirty="0"/>
          </a:p>
        </p:txBody>
      </p:sp>
      <p:sp>
        <p:nvSpPr>
          <p:cNvPr id="8" name="Shape 5"/>
          <p:cNvSpPr/>
          <p:nvPr/>
        </p:nvSpPr>
        <p:spPr>
          <a:xfrm>
            <a:off x="502920" y="1828800"/>
            <a:ext cx="2011680" cy="2606040"/>
          </a:xfrm>
          <a:prstGeom prst="roundRect">
            <a:avLst>
              <a:gd name="adj" fmla="val 4545"/>
            </a:avLst>
          </a:prstGeom>
          <a:solidFill>
            <a:srgbClr val="1C3A5E"/>
          </a:solidFill>
          <a:ln/>
          <a:effectLst>
            <a:outerShdw blurRad="114300" dist="38100" dir="5400000" algn="bl" rotWithShape="0">
              <a:srgbClr val="1C3A5E">
                <a:alpha val="16000"/>
              </a:srgbClr>
            </a:outerShdw>
          </a:effectLst>
        </p:spPr>
        <p:txBody>
          <a:bodyPr/>
          <a:lstStyle/>
          <a:p>
            <a:endParaRPr lang="it-IT"/>
          </a:p>
        </p:txBody>
      </p:sp>
      <p:sp>
        <p:nvSpPr>
          <p:cNvPr id="11" name="Text 7"/>
          <p:cNvSpPr/>
          <p:nvPr/>
        </p:nvSpPr>
        <p:spPr>
          <a:xfrm>
            <a:off x="640080" y="4142232"/>
            <a:ext cx="1737360" cy="868680"/>
          </a:xfrm>
          <a:prstGeom prst="rect">
            <a:avLst/>
          </a:prstGeom>
          <a:noFill/>
          <a:ln/>
        </p:spPr>
        <p:txBody>
          <a:bodyPr wrap="square" lIns="0" tIns="0" rIns="0" bIns="0" rtlCol="0" anchor="t"/>
          <a:lstStyle/>
          <a:p>
            <a:pPr marL="0" indent="0" algn="ctr">
              <a:lnSpc>
                <a:spcPct val="105000"/>
              </a:lnSpc>
              <a:buNone/>
            </a:pPr>
            <a:r>
              <a:rPr lang="en-US" sz="1000" dirty="0">
                <a:solidFill>
                  <a:srgbClr val="D8E0EA"/>
                </a:solidFill>
                <a:latin typeface="Calibri" pitchFamily="34" charset="0"/>
                <a:ea typeface="Calibri" pitchFamily="34" charset="-122"/>
                <a:cs typeface="Calibri" pitchFamily="34" charset="-120"/>
              </a:rPr>
              <a:t>Screening gratuiti sul territorio</a:t>
            </a:r>
            <a:endParaRPr lang="en-US" sz="1000" dirty="0"/>
          </a:p>
        </p:txBody>
      </p:sp>
      <p:sp>
        <p:nvSpPr>
          <p:cNvPr id="12" name="Text 8"/>
          <p:cNvSpPr/>
          <p:nvPr/>
        </p:nvSpPr>
        <p:spPr>
          <a:xfrm>
            <a:off x="2788920" y="2157984"/>
            <a:ext cx="5852160" cy="2322576"/>
          </a:xfrm>
          <a:prstGeom prst="rect">
            <a:avLst/>
          </a:prstGeom>
          <a:noFill/>
          <a:ln/>
        </p:spPr>
        <p:txBody>
          <a:bodyPr wrap="square" lIns="0" tIns="0" rIns="0" bIns="0" rtlCol="0" anchor="t"/>
          <a:lstStyle/>
          <a:p>
            <a:pPr marL="0" indent="0" algn="just">
              <a:lnSpc>
                <a:spcPct val="112000"/>
              </a:lnSpc>
              <a:buNone/>
            </a:pPr>
            <a:r>
              <a:rPr lang="en-US" sz="1600" dirty="0">
                <a:solidFill>
                  <a:srgbClr val="24303C"/>
                </a:solidFill>
                <a:latin typeface="Calibri" pitchFamily="34" charset="0"/>
                <a:ea typeface="Calibri" pitchFamily="34" charset="-122"/>
                <a:cs typeface="Calibri" pitchFamily="34" charset="-120"/>
              </a:rPr>
              <a:t>La Cooperativa è attivamente impegnata in iniziative di prevenzione e salute pubblica. In collaborazione con i partner del territorio promuove l'accesso gratuito a servizi di screening come mammografia ed ecografia, a supporto della salute delle donne e della comunità. Un esempio concreto del nostro ruolo nel welfare locale: prendersi cura delle persone anche promuovendo prevenzione e benessere collettivo.</a:t>
            </a:r>
            <a:endParaRPr lang="en-US" sz="1600" dirty="0"/>
          </a:p>
        </p:txBody>
      </p:sp>
      <p:pic>
        <p:nvPicPr>
          <p:cNvPr id="14" name="Image 0" descr="assets/logo.png">
            <a:extLst>
              <a:ext uri="{FF2B5EF4-FFF2-40B4-BE49-F238E27FC236}">
                <a16:creationId xmlns:a16="http://schemas.microsoft.com/office/drawing/2014/main" id="{A76A5671-1F95-6111-6B30-B8ADA10783FD}"/>
              </a:ext>
            </a:extLst>
          </p:cNvPr>
          <p:cNvPicPr>
            <a:picLocks noChangeAspect="1"/>
          </p:cNvPicPr>
          <p:nvPr/>
        </p:nvPicPr>
        <p:blipFill>
          <a:blip r:embed="rId3"/>
          <a:srcRect/>
          <a:stretch/>
        </p:blipFill>
        <p:spPr>
          <a:xfrm>
            <a:off x="502920" y="4576572"/>
            <a:ext cx="1018903" cy="365760"/>
          </a:xfrm>
          <a:prstGeom prst="rect">
            <a:avLst/>
          </a:prstGeom>
        </p:spPr>
      </p:pic>
      <p:grpSp>
        <p:nvGrpSpPr>
          <p:cNvPr id="15" name="Group 3">
            <a:extLst>
              <a:ext uri="{FF2B5EF4-FFF2-40B4-BE49-F238E27FC236}">
                <a16:creationId xmlns:a16="http://schemas.microsoft.com/office/drawing/2014/main" id="{471B131C-67B5-01CE-8798-AC454F167FDF}"/>
              </a:ext>
            </a:extLst>
          </p:cNvPr>
          <p:cNvGrpSpPr/>
          <p:nvPr/>
        </p:nvGrpSpPr>
        <p:grpSpPr>
          <a:xfrm>
            <a:off x="562356" y="2075872"/>
            <a:ext cx="1892808" cy="1700600"/>
            <a:chOff x="0" y="0"/>
            <a:chExt cx="660400" cy="560952"/>
          </a:xfrm>
        </p:grpSpPr>
        <p:sp>
          <p:nvSpPr>
            <p:cNvPr id="16" name="Freeform 4">
              <a:extLst>
                <a:ext uri="{FF2B5EF4-FFF2-40B4-BE49-F238E27FC236}">
                  <a16:creationId xmlns:a16="http://schemas.microsoft.com/office/drawing/2014/main" id="{C6085082-A995-BDFE-DE56-376957D41A14}"/>
                </a:ext>
              </a:extLst>
            </p:cNvPr>
            <p:cNvSpPr/>
            <p:nvPr/>
          </p:nvSpPr>
          <p:spPr>
            <a:xfrm>
              <a:off x="0" y="0"/>
              <a:ext cx="660400" cy="560952"/>
            </a:xfrm>
            <a:custGeom>
              <a:avLst/>
              <a:gdLst/>
              <a:ahLst/>
              <a:cxnLst/>
              <a:rect l="l" t="t" r="r" b="b"/>
              <a:pathLst>
                <a:path w="660400" h="560952">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22908"/>
                  </a:cubicBezTo>
                  <a:lnTo>
                    <a:pt x="660400" y="560952"/>
                  </a:lnTo>
                  <a:lnTo>
                    <a:pt x="0" y="560952"/>
                  </a:lnTo>
                  <a:lnTo>
                    <a:pt x="0" y="323084"/>
                  </a:lnTo>
                  <a:cubicBezTo>
                    <a:pt x="1782" y="185660"/>
                    <a:pt x="93019" y="64045"/>
                    <a:pt x="220252" y="19070"/>
                  </a:cubicBezTo>
                  <a:close/>
                </a:path>
              </a:pathLst>
            </a:custGeom>
            <a:blipFill>
              <a:blip r:embed="rId4"/>
              <a:stretch>
                <a:fillRect t="-5947" b="-60747"/>
              </a:stretch>
            </a:blipFill>
          </p:spPr>
          <p:txBody>
            <a:bodyPr/>
            <a:lstStyle/>
            <a:p>
              <a:endParaRPr lang="it-IT"/>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SUL TERRITORIO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Cooperativa in azione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39</a:t>
            </a:r>
            <a:endParaRPr lang="en-US" sz="1000" dirty="0"/>
          </a:p>
        </p:txBody>
      </p:sp>
      <p:sp>
        <p:nvSpPr>
          <p:cNvPr id="7" name="Text 4"/>
          <p:cNvSpPr/>
          <p:nvPr/>
        </p:nvSpPr>
        <p:spPr>
          <a:xfrm>
            <a:off x="502920" y="1417320"/>
            <a:ext cx="8138160" cy="502920"/>
          </a:xfrm>
          <a:prstGeom prst="rect">
            <a:avLst/>
          </a:prstGeom>
          <a:noFill/>
          <a:ln/>
        </p:spPr>
        <p:txBody>
          <a:bodyPr wrap="square" lIns="0" tIns="0" rIns="0" bIns="0" rtlCol="0" anchor="t"/>
          <a:lstStyle/>
          <a:p>
            <a:pPr marL="0" indent="0" algn="just">
              <a:lnSpc>
                <a:spcPct val="108000"/>
              </a:lnSpc>
              <a:buNone/>
            </a:pPr>
            <a:r>
              <a:rPr lang="en-US" sz="1250" dirty="0">
                <a:solidFill>
                  <a:srgbClr val="24303C"/>
                </a:solidFill>
                <a:latin typeface="Calibri" pitchFamily="34" charset="0"/>
                <a:ea typeface="Calibri" pitchFamily="34" charset="-122"/>
                <a:cs typeface="Calibri" pitchFamily="34" charset="-120"/>
              </a:rPr>
              <a:t>Dalla sede centrale ai servizi sul territorio: ogni giorno i nostri operatori garantiscono assistenza, cura e supporto con professionalità e dedizione.</a:t>
            </a:r>
            <a:endParaRPr lang="en-US" sz="1250" dirty="0"/>
          </a:p>
        </p:txBody>
      </p:sp>
      <p:sp>
        <p:nvSpPr>
          <p:cNvPr id="8" name="Shape 5"/>
          <p:cNvSpPr/>
          <p:nvPr/>
        </p:nvSpPr>
        <p:spPr>
          <a:xfrm>
            <a:off x="502920" y="2148840"/>
            <a:ext cx="252984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1" name="Text 7"/>
          <p:cNvSpPr/>
          <p:nvPr/>
        </p:nvSpPr>
        <p:spPr>
          <a:xfrm>
            <a:off x="1757825" y="2148840"/>
            <a:ext cx="1137775" cy="1051560"/>
          </a:xfrm>
          <a:prstGeom prst="rect">
            <a:avLst/>
          </a:prstGeom>
          <a:noFill/>
          <a:ln/>
        </p:spPr>
        <p:txBody>
          <a:bodyPr wrap="square" lIns="0" tIns="0" rIns="0" bIns="0" rtlCol="0" anchor="ctr"/>
          <a:lstStyle/>
          <a:p>
            <a:pPr marL="0" indent="0">
              <a:lnSpc>
                <a:spcPct val="105000"/>
              </a:lnSpc>
              <a:buNone/>
            </a:pPr>
            <a:r>
              <a:rPr lang="en-US" sz="1200" b="1" dirty="0">
                <a:solidFill>
                  <a:srgbClr val="1C3A5E"/>
                </a:solidFill>
                <a:latin typeface="Calibri" pitchFamily="34" charset="0"/>
                <a:ea typeface="Calibri" pitchFamily="34" charset="-122"/>
                <a:cs typeface="Calibri" pitchFamily="34" charset="-120"/>
              </a:rPr>
              <a:t>La nostra sede
</a:t>
            </a:r>
            <a:r>
              <a:rPr lang="en-US" sz="1000" dirty="0">
                <a:solidFill>
                  <a:srgbClr val="6E7A88"/>
                </a:solidFill>
                <a:latin typeface="Calibri" pitchFamily="34" charset="0"/>
                <a:ea typeface="Calibri" pitchFamily="34" charset="-122"/>
                <a:cs typeface="Calibri" pitchFamily="34" charset="-120"/>
              </a:rPr>
              <a:t>Pinerolo</a:t>
            </a:r>
            <a:endParaRPr lang="en-US" sz="1200" dirty="0"/>
          </a:p>
        </p:txBody>
      </p:sp>
      <p:sp>
        <p:nvSpPr>
          <p:cNvPr id="12" name="Shape 8"/>
          <p:cNvSpPr/>
          <p:nvPr/>
        </p:nvSpPr>
        <p:spPr>
          <a:xfrm>
            <a:off x="3307080" y="2148840"/>
            <a:ext cx="252984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5" name="Text 10"/>
          <p:cNvSpPr/>
          <p:nvPr/>
        </p:nvSpPr>
        <p:spPr>
          <a:xfrm>
            <a:off x="4492752" y="2148840"/>
            <a:ext cx="1207008" cy="1051560"/>
          </a:xfrm>
          <a:prstGeom prst="rect">
            <a:avLst/>
          </a:prstGeom>
          <a:noFill/>
          <a:ln/>
        </p:spPr>
        <p:txBody>
          <a:bodyPr wrap="square" lIns="0" tIns="0" rIns="0" bIns="0" rtlCol="0" anchor="ctr"/>
          <a:lstStyle/>
          <a:p>
            <a:pPr marL="0" indent="0">
              <a:lnSpc>
                <a:spcPct val="105000"/>
              </a:lnSpc>
              <a:buNone/>
            </a:pPr>
            <a:r>
              <a:rPr lang="en-US" sz="1200" b="1" dirty="0">
                <a:solidFill>
                  <a:srgbClr val="1C3A5E"/>
                </a:solidFill>
                <a:latin typeface="Calibri" pitchFamily="34" charset="0"/>
                <a:ea typeface="Calibri" pitchFamily="34" charset="-122"/>
                <a:cs typeface="Calibri" pitchFamily="34" charset="-120"/>
              </a:rPr>
              <a:t>Servizi anziani
</a:t>
            </a:r>
            <a:r>
              <a:rPr lang="en-US" sz="1000" dirty="0">
                <a:solidFill>
                  <a:srgbClr val="6E7A88"/>
                </a:solidFill>
                <a:latin typeface="Calibri" pitchFamily="34" charset="0"/>
                <a:ea typeface="Calibri" pitchFamily="34" charset="-122"/>
                <a:cs typeface="Calibri" pitchFamily="34" charset="-120"/>
              </a:rPr>
              <a:t>Case di riposo e RSA</a:t>
            </a:r>
            <a:endParaRPr lang="en-US" sz="1200" dirty="0"/>
          </a:p>
        </p:txBody>
      </p:sp>
      <p:sp>
        <p:nvSpPr>
          <p:cNvPr id="16" name="Shape 11"/>
          <p:cNvSpPr/>
          <p:nvPr/>
        </p:nvSpPr>
        <p:spPr>
          <a:xfrm>
            <a:off x="6111240" y="2148840"/>
            <a:ext cx="252984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9" name="Text 13"/>
          <p:cNvSpPr/>
          <p:nvPr/>
        </p:nvSpPr>
        <p:spPr>
          <a:xfrm>
            <a:off x="7226046" y="2148840"/>
            <a:ext cx="1277874" cy="1051560"/>
          </a:xfrm>
          <a:prstGeom prst="rect">
            <a:avLst/>
          </a:prstGeom>
          <a:noFill/>
          <a:ln/>
        </p:spPr>
        <p:txBody>
          <a:bodyPr wrap="square" lIns="0" tIns="0" rIns="0" bIns="0" rtlCol="0" anchor="ctr"/>
          <a:lstStyle/>
          <a:p>
            <a:pPr marL="0" indent="0">
              <a:lnSpc>
                <a:spcPct val="105000"/>
              </a:lnSpc>
              <a:buNone/>
            </a:pPr>
            <a:r>
              <a:rPr lang="en-US" sz="1200" b="1" dirty="0">
                <a:solidFill>
                  <a:srgbClr val="1C3A5E"/>
                </a:solidFill>
                <a:latin typeface="Calibri" pitchFamily="34" charset="0"/>
                <a:ea typeface="Calibri" pitchFamily="34" charset="-122"/>
                <a:cs typeface="Calibri" pitchFamily="34" charset="-120"/>
              </a:rPr>
              <a:t>Presenza locale
</a:t>
            </a:r>
            <a:r>
              <a:rPr lang="en-US" sz="1000" dirty="0">
                <a:solidFill>
                  <a:srgbClr val="6E7A88"/>
                </a:solidFill>
                <a:latin typeface="Calibri" pitchFamily="34" charset="0"/>
                <a:ea typeface="Calibri" pitchFamily="34" charset="-122"/>
                <a:cs typeface="Calibri" pitchFamily="34" charset="-120"/>
              </a:rPr>
              <a:t>Rete territoriale</a:t>
            </a:r>
            <a:endParaRPr lang="en-US" sz="1200" dirty="0"/>
          </a:p>
        </p:txBody>
      </p:sp>
      <p:sp>
        <p:nvSpPr>
          <p:cNvPr id="20" name="Shape 14"/>
          <p:cNvSpPr/>
          <p:nvPr/>
        </p:nvSpPr>
        <p:spPr>
          <a:xfrm>
            <a:off x="502920" y="3383280"/>
            <a:ext cx="252984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3" name="Text 16"/>
          <p:cNvSpPr/>
          <p:nvPr/>
        </p:nvSpPr>
        <p:spPr>
          <a:xfrm>
            <a:off x="1757824" y="3383280"/>
            <a:ext cx="1137775" cy="1051560"/>
          </a:xfrm>
          <a:prstGeom prst="rect">
            <a:avLst/>
          </a:prstGeom>
          <a:noFill/>
          <a:ln/>
        </p:spPr>
        <p:txBody>
          <a:bodyPr wrap="square" lIns="0" tIns="0" rIns="0" bIns="0" rtlCol="0" anchor="ctr"/>
          <a:lstStyle/>
          <a:p>
            <a:pPr marL="0" indent="0">
              <a:lnSpc>
                <a:spcPct val="105000"/>
              </a:lnSpc>
              <a:buNone/>
            </a:pPr>
            <a:r>
              <a:rPr lang="en-US" sz="1200" b="1" dirty="0">
                <a:solidFill>
                  <a:srgbClr val="1C3A5E"/>
                </a:solidFill>
                <a:latin typeface="Calibri" pitchFamily="34" charset="0"/>
                <a:ea typeface="Calibri" pitchFamily="34" charset="-122"/>
                <a:cs typeface="Calibri" pitchFamily="34" charset="-120"/>
              </a:rPr>
              <a:t>Operatori in campo
</a:t>
            </a:r>
            <a:r>
              <a:rPr lang="en-US" sz="1000" dirty="0">
                <a:solidFill>
                  <a:srgbClr val="6E7A88"/>
                </a:solidFill>
                <a:latin typeface="Calibri" pitchFamily="34" charset="0"/>
                <a:ea typeface="Calibri" pitchFamily="34" charset="-122"/>
                <a:cs typeface="Calibri" pitchFamily="34" charset="-120"/>
              </a:rPr>
              <a:t>Attività ludiche</a:t>
            </a:r>
            <a:endParaRPr lang="en-US" sz="1200" dirty="0"/>
          </a:p>
        </p:txBody>
      </p:sp>
      <p:sp>
        <p:nvSpPr>
          <p:cNvPr id="24" name="Shape 17"/>
          <p:cNvSpPr/>
          <p:nvPr/>
        </p:nvSpPr>
        <p:spPr>
          <a:xfrm>
            <a:off x="3307080" y="3383280"/>
            <a:ext cx="252984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7" name="Text 19"/>
          <p:cNvSpPr/>
          <p:nvPr/>
        </p:nvSpPr>
        <p:spPr>
          <a:xfrm>
            <a:off x="4492752" y="3383280"/>
            <a:ext cx="1207008" cy="1051560"/>
          </a:xfrm>
          <a:prstGeom prst="rect">
            <a:avLst/>
          </a:prstGeom>
          <a:noFill/>
          <a:ln/>
        </p:spPr>
        <p:txBody>
          <a:bodyPr wrap="square" lIns="0" tIns="0" rIns="0" bIns="0" rtlCol="0" anchor="ctr"/>
          <a:lstStyle/>
          <a:p>
            <a:pPr marL="0" indent="0">
              <a:lnSpc>
                <a:spcPct val="105000"/>
              </a:lnSpc>
              <a:buNone/>
            </a:pPr>
            <a:r>
              <a:rPr lang="en-US" sz="1200" b="1" dirty="0">
                <a:solidFill>
                  <a:srgbClr val="1C3A5E"/>
                </a:solidFill>
                <a:latin typeface="Calibri" pitchFamily="34" charset="0"/>
                <a:ea typeface="Calibri" pitchFamily="34" charset="-122"/>
                <a:cs typeface="Calibri" pitchFamily="34" charset="-120"/>
              </a:rPr>
              <a:t>Servizi minori
</a:t>
            </a:r>
            <a:r>
              <a:rPr lang="en-US" sz="1000" dirty="0">
                <a:solidFill>
                  <a:srgbClr val="6E7A88"/>
                </a:solidFill>
                <a:latin typeface="Calibri" pitchFamily="34" charset="0"/>
                <a:ea typeface="Calibri" pitchFamily="34" charset="-122"/>
                <a:cs typeface="Calibri" pitchFamily="34" charset="-120"/>
              </a:rPr>
              <a:t>Educativa territoriale</a:t>
            </a:r>
            <a:endParaRPr lang="en-US" sz="1200" dirty="0"/>
          </a:p>
        </p:txBody>
      </p:sp>
      <p:sp>
        <p:nvSpPr>
          <p:cNvPr id="28" name="Shape 20"/>
          <p:cNvSpPr/>
          <p:nvPr/>
        </p:nvSpPr>
        <p:spPr>
          <a:xfrm>
            <a:off x="6111240" y="3383280"/>
            <a:ext cx="252984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31" name="Text 22"/>
          <p:cNvSpPr/>
          <p:nvPr/>
        </p:nvSpPr>
        <p:spPr>
          <a:xfrm>
            <a:off x="7226046" y="3383280"/>
            <a:ext cx="1277874" cy="1051560"/>
          </a:xfrm>
          <a:prstGeom prst="rect">
            <a:avLst/>
          </a:prstGeom>
          <a:noFill/>
          <a:ln/>
        </p:spPr>
        <p:txBody>
          <a:bodyPr wrap="square" lIns="0" tIns="0" rIns="0" bIns="0" rtlCol="0" anchor="ctr"/>
          <a:lstStyle/>
          <a:p>
            <a:pPr marL="0" indent="0">
              <a:lnSpc>
                <a:spcPct val="105000"/>
              </a:lnSpc>
              <a:buNone/>
            </a:pPr>
            <a:r>
              <a:rPr lang="en-US" sz="1200" b="1" dirty="0">
                <a:solidFill>
                  <a:srgbClr val="1C3A5E"/>
                </a:solidFill>
                <a:latin typeface="Calibri" pitchFamily="34" charset="0"/>
                <a:ea typeface="Calibri" pitchFamily="34" charset="-122"/>
                <a:cs typeface="Calibri" pitchFamily="34" charset="-120"/>
              </a:rPr>
              <a:t>Servizi assistenziali
</a:t>
            </a:r>
            <a:r>
              <a:rPr lang="en-US" sz="1000" dirty="0">
                <a:solidFill>
                  <a:srgbClr val="6E7A88"/>
                </a:solidFill>
                <a:latin typeface="Calibri" pitchFamily="34" charset="0"/>
                <a:ea typeface="Calibri" pitchFamily="34" charset="-122"/>
                <a:cs typeface="Calibri" pitchFamily="34" charset="-120"/>
              </a:rPr>
              <a:t>Assistenza domiciliare</a:t>
            </a:r>
            <a:endParaRPr lang="en-US" sz="1200" dirty="0"/>
          </a:p>
        </p:txBody>
      </p:sp>
      <p:pic>
        <p:nvPicPr>
          <p:cNvPr id="33" name="Image 0" descr="assets/logo.png">
            <a:extLst>
              <a:ext uri="{FF2B5EF4-FFF2-40B4-BE49-F238E27FC236}">
                <a16:creationId xmlns:a16="http://schemas.microsoft.com/office/drawing/2014/main" id="{F9276BC5-DF06-0109-4777-949E52DB045F}"/>
              </a:ext>
            </a:extLst>
          </p:cNvPr>
          <p:cNvPicPr>
            <a:picLocks noChangeAspect="1"/>
          </p:cNvPicPr>
          <p:nvPr/>
        </p:nvPicPr>
        <p:blipFill>
          <a:blip r:embed="rId3"/>
          <a:srcRect/>
          <a:stretch/>
        </p:blipFill>
        <p:spPr>
          <a:xfrm>
            <a:off x="502920" y="4576572"/>
            <a:ext cx="1018903" cy="365760"/>
          </a:xfrm>
          <a:prstGeom prst="rect">
            <a:avLst/>
          </a:prstGeom>
        </p:spPr>
      </p:pic>
      <p:grpSp>
        <p:nvGrpSpPr>
          <p:cNvPr id="34" name="Group 6">
            <a:extLst>
              <a:ext uri="{FF2B5EF4-FFF2-40B4-BE49-F238E27FC236}">
                <a16:creationId xmlns:a16="http://schemas.microsoft.com/office/drawing/2014/main" id="{571A2BF3-503F-FE7E-3A53-60E0D3FDE791}"/>
              </a:ext>
            </a:extLst>
          </p:cNvPr>
          <p:cNvGrpSpPr/>
          <p:nvPr/>
        </p:nvGrpSpPr>
        <p:grpSpPr>
          <a:xfrm>
            <a:off x="654990" y="2267712"/>
            <a:ext cx="780508" cy="786384"/>
            <a:chOff x="0" y="0"/>
            <a:chExt cx="812800" cy="812800"/>
          </a:xfrm>
        </p:grpSpPr>
        <p:sp>
          <p:nvSpPr>
            <p:cNvPr id="35" name="Freeform 7">
              <a:extLst>
                <a:ext uri="{FF2B5EF4-FFF2-40B4-BE49-F238E27FC236}">
                  <a16:creationId xmlns:a16="http://schemas.microsoft.com/office/drawing/2014/main" id="{628FB5EE-3BB5-5332-A1B2-9A8CDD65D6A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443" r="-38107"/>
              </a:stretch>
            </a:blipFill>
          </p:spPr>
          <p:txBody>
            <a:bodyPr/>
            <a:lstStyle/>
            <a:p>
              <a:endParaRPr lang="it-IT"/>
            </a:p>
          </p:txBody>
        </p:sp>
      </p:grpSp>
      <p:grpSp>
        <p:nvGrpSpPr>
          <p:cNvPr id="42" name="Group 8">
            <a:extLst>
              <a:ext uri="{FF2B5EF4-FFF2-40B4-BE49-F238E27FC236}">
                <a16:creationId xmlns:a16="http://schemas.microsoft.com/office/drawing/2014/main" id="{C204A376-29C4-031A-0B6A-B71BCFB15D74}"/>
              </a:ext>
            </a:extLst>
          </p:cNvPr>
          <p:cNvGrpSpPr/>
          <p:nvPr/>
        </p:nvGrpSpPr>
        <p:grpSpPr>
          <a:xfrm>
            <a:off x="3368008" y="2267712"/>
            <a:ext cx="860299" cy="841507"/>
            <a:chOff x="0" y="0"/>
            <a:chExt cx="812800" cy="812800"/>
          </a:xfrm>
        </p:grpSpPr>
        <p:sp>
          <p:nvSpPr>
            <p:cNvPr id="43" name="Freeform 9">
              <a:extLst>
                <a:ext uri="{FF2B5EF4-FFF2-40B4-BE49-F238E27FC236}">
                  <a16:creationId xmlns:a16="http://schemas.microsoft.com/office/drawing/2014/main" id="{D7909B8A-6439-F404-FDA7-C3AFE5A4B43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16666" b="-16666"/>
              </a:stretch>
            </a:blipFill>
          </p:spPr>
          <p:txBody>
            <a:bodyPr/>
            <a:lstStyle/>
            <a:p>
              <a:endParaRPr lang="it-IT" dirty="0"/>
            </a:p>
          </p:txBody>
        </p:sp>
      </p:grpSp>
      <p:grpSp>
        <p:nvGrpSpPr>
          <p:cNvPr id="44" name="Group 2">
            <a:extLst>
              <a:ext uri="{FF2B5EF4-FFF2-40B4-BE49-F238E27FC236}">
                <a16:creationId xmlns:a16="http://schemas.microsoft.com/office/drawing/2014/main" id="{ADFE48D8-9C2F-1893-F0AB-4BBAEB5A2F78}"/>
              </a:ext>
            </a:extLst>
          </p:cNvPr>
          <p:cNvGrpSpPr/>
          <p:nvPr/>
        </p:nvGrpSpPr>
        <p:grpSpPr>
          <a:xfrm>
            <a:off x="6248400" y="2267712"/>
            <a:ext cx="840486" cy="859536"/>
            <a:chOff x="0" y="0"/>
            <a:chExt cx="812800" cy="812800"/>
          </a:xfrm>
        </p:grpSpPr>
        <p:sp>
          <p:nvSpPr>
            <p:cNvPr id="45" name="Freeform 3">
              <a:extLst>
                <a:ext uri="{FF2B5EF4-FFF2-40B4-BE49-F238E27FC236}">
                  <a16:creationId xmlns:a16="http://schemas.microsoft.com/office/drawing/2014/main" id="{D3942461-EDD4-7501-E2FE-B93992DD0E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1584" t="-11207" r="-26692"/>
              </a:stretch>
            </a:blipFill>
          </p:spPr>
          <p:txBody>
            <a:bodyPr/>
            <a:lstStyle/>
            <a:p>
              <a:endParaRPr lang="it-IT"/>
            </a:p>
          </p:txBody>
        </p:sp>
      </p:grpSp>
      <p:grpSp>
        <p:nvGrpSpPr>
          <p:cNvPr id="46" name="Group 10">
            <a:extLst>
              <a:ext uri="{FF2B5EF4-FFF2-40B4-BE49-F238E27FC236}">
                <a16:creationId xmlns:a16="http://schemas.microsoft.com/office/drawing/2014/main" id="{1B11FE3A-2F0D-EA1A-6C01-249AED71D600}"/>
              </a:ext>
            </a:extLst>
          </p:cNvPr>
          <p:cNvGrpSpPr/>
          <p:nvPr/>
        </p:nvGrpSpPr>
        <p:grpSpPr>
          <a:xfrm>
            <a:off x="654228" y="3522378"/>
            <a:ext cx="780508" cy="773361"/>
            <a:chOff x="0" y="0"/>
            <a:chExt cx="812800" cy="812800"/>
          </a:xfrm>
        </p:grpSpPr>
        <p:sp>
          <p:nvSpPr>
            <p:cNvPr id="47" name="Freeform 11">
              <a:extLst>
                <a:ext uri="{FF2B5EF4-FFF2-40B4-BE49-F238E27FC236}">
                  <a16:creationId xmlns:a16="http://schemas.microsoft.com/office/drawing/2014/main" id="{00FAF622-46A0-8386-CAC7-3BE4989D500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t="-33333"/>
              </a:stretch>
            </a:blipFill>
          </p:spPr>
          <p:txBody>
            <a:bodyPr/>
            <a:lstStyle/>
            <a:p>
              <a:endParaRPr lang="it-IT" dirty="0"/>
            </a:p>
          </p:txBody>
        </p:sp>
      </p:grpSp>
      <p:grpSp>
        <p:nvGrpSpPr>
          <p:cNvPr id="48" name="Group 4">
            <a:extLst>
              <a:ext uri="{FF2B5EF4-FFF2-40B4-BE49-F238E27FC236}">
                <a16:creationId xmlns:a16="http://schemas.microsoft.com/office/drawing/2014/main" id="{43FCCDF9-8630-A9A2-1E20-1F7AE8A907C6}"/>
              </a:ext>
            </a:extLst>
          </p:cNvPr>
          <p:cNvGrpSpPr/>
          <p:nvPr/>
        </p:nvGrpSpPr>
        <p:grpSpPr>
          <a:xfrm>
            <a:off x="3435986" y="3509355"/>
            <a:ext cx="851678" cy="786384"/>
            <a:chOff x="0" y="0"/>
            <a:chExt cx="812800" cy="812800"/>
          </a:xfrm>
        </p:grpSpPr>
        <p:sp>
          <p:nvSpPr>
            <p:cNvPr id="49" name="Freeform 5">
              <a:extLst>
                <a:ext uri="{FF2B5EF4-FFF2-40B4-BE49-F238E27FC236}">
                  <a16:creationId xmlns:a16="http://schemas.microsoft.com/office/drawing/2014/main" id="{CDD73E6A-FC1D-5650-BCD8-BB7E764C7A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16666" r="-16666"/>
              </a:stretch>
            </a:blipFill>
          </p:spPr>
          <p:txBody>
            <a:bodyPr/>
            <a:lstStyle/>
            <a:p>
              <a:endParaRPr lang="it-IT"/>
            </a:p>
          </p:txBody>
        </p:sp>
      </p:grpSp>
      <p:grpSp>
        <p:nvGrpSpPr>
          <p:cNvPr id="50" name="Group 13">
            <a:extLst>
              <a:ext uri="{FF2B5EF4-FFF2-40B4-BE49-F238E27FC236}">
                <a16:creationId xmlns:a16="http://schemas.microsoft.com/office/drawing/2014/main" id="{1E490E4F-EC61-85FF-A0C8-4CF9B848DC08}"/>
              </a:ext>
            </a:extLst>
          </p:cNvPr>
          <p:cNvGrpSpPr/>
          <p:nvPr/>
        </p:nvGrpSpPr>
        <p:grpSpPr>
          <a:xfrm>
            <a:off x="6212967" y="3509355"/>
            <a:ext cx="911352" cy="842912"/>
            <a:chOff x="0" y="0"/>
            <a:chExt cx="812800" cy="812800"/>
          </a:xfrm>
        </p:grpSpPr>
        <p:sp>
          <p:nvSpPr>
            <p:cNvPr id="51" name="Freeform 14">
              <a:extLst>
                <a:ext uri="{FF2B5EF4-FFF2-40B4-BE49-F238E27FC236}">
                  <a16:creationId xmlns:a16="http://schemas.microsoft.com/office/drawing/2014/main" id="{A0C4C63D-B781-D20C-0D0D-FCA7117BD0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t="-38888" b="-38888"/>
              </a:stretch>
            </a:blipFill>
          </p:spPr>
          <p:txBody>
            <a:bodyPr/>
            <a:lstStyle/>
            <a:p>
              <a:endParaRPr lang="it-IT"/>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RISORSE UMANE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L'organico della Cooperativa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40</a:t>
            </a:r>
            <a:endParaRPr lang="en-US" sz="1000" dirty="0"/>
          </a:p>
        </p:txBody>
      </p:sp>
      <p:sp>
        <p:nvSpPr>
          <p:cNvPr id="7" name="Text 4"/>
          <p:cNvSpPr/>
          <p:nvPr/>
        </p:nvSpPr>
        <p:spPr>
          <a:xfrm>
            <a:off x="502920" y="1554480"/>
            <a:ext cx="8138160" cy="1463040"/>
          </a:xfrm>
          <a:prstGeom prst="rect">
            <a:avLst/>
          </a:prstGeom>
          <a:noFill/>
          <a:ln/>
        </p:spPr>
        <p:txBody>
          <a:bodyPr wrap="square" lIns="0" tIns="0" rIns="0" bIns="0" rtlCol="0" anchor="t"/>
          <a:lstStyle/>
          <a:p>
            <a:pPr marL="0" indent="0" algn="just">
              <a:lnSpc>
                <a:spcPct val="120000"/>
              </a:lnSpc>
              <a:buNone/>
            </a:pPr>
            <a:r>
              <a:rPr lang="en-US" sz="1400" dirty="0">
                <a:solidFill>
                  <a:srgbClr val="24303C"/>
                </a:solidFill>
                <a:latin typeface="Calibri" pitchFamily="34" charset="0"/>
                <a:ea typeface="Calibri" pitchFamily="34" charset="-122"/>
                <a:cs typeface="Calibri" pitchFamily="34" charset="-120"/>
              </a:rPr>
              <a:t>Nel rispetto delle finalità statutarie e della connotazione sociale della Cooperativa, la gestione è stata improntata alla ricerca costante del consolidamento e del miglioramento delle condizioni lavorative dei soci, in un mercato dei servizi capace di diventare elemento moltiplicatore di occasioni di crescita personale e collettiva.</a:t>
            </a:r>
            <a:endParaRPr lang="en-US" sz="1400" dirty="0"/>
          </a:p>
        </p:txBody>
      </p:sp>
      <p:sp>
        <p:nvSpPr>
          <p:cNvPr id="8" name="Shape 5"/>
          <p:cNvSpPr/>
          <p:nvPr/>
        </p:nvSpPr>
        <p:spPr>
          <a:xfrm>
            <a:off x="502920" y="3246120"/>
            <a:ext cx="8138160" cy="1051560"/>
          </a:xfrm>
          <a:prstGeom prst="roundRect">
            <a:avLst>
              <a:gd name="adj" fmla="val 8696"/>
            </a:avLst>
          </a:prstGeom>
          <a:solidFill>
            <a:srgbClr val="1C3A5E"/>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777240" y="3429000"/>
            <a:ext cx="365760" cy="365760"/>
          </a:xfrm>
          <a:prstGeom prst="rect">
            <a:avLst/>
          </a:prstGeom>
        </p:spPr>
      </p:pic>
      <p:sp>
        <p:nvSpPr>
          <p:cNvPr id="10" name="Text 6"/>
          <p:cNvSpPr/>
          <p:nvPr/>
        </p:nvSpPr>
        <p:spPr>
          <a:xfrm>
            <a:off x="1325880" y="3291840"/>
            <a:ext cx="7040880" cy="960120"/>
          </a:xfrm>
          <a:prstGeom prst="rect">
            <a:avLst/>
          </a:prstGeom>
          <a:noFill/>
          <a:ln/>
        </p:spPr>
        <p:txBody>
          <a:bodyPr wrap="square" lIns="0" tIns="0" rIns="0" bIns="0" rtlCol="0" anchor="ctr"/>
          <a:lstStyle/>
          <a:p>
            <a:pPr marL="0" indent="0">
              <a:lnSpc>
                <a:spcPct val="110000"/>
              </a:lnSpc>
              <a:buNone/>
            </a:pPr>
            <a:r>
              <a:rPr lang="en-US" sz="1400" i="1" dirty="0">
                <a:solidFill>
                  <a:srgbClr val="FFFFFF"/>
                </a:solidFill>
                <a:latin typeface="Cambria" pitchFamily="34" charset="0"/>
                <a:ea typeface="Cambria" pitchFamily="34" charset="-122"/>
                <a:cs typeface="Cambria" pitchFamily="34" charset="-120"/>
              </a:rPr>
              <a:t>Possiamo vivere una vita meravigliosa se sappiamo lavorare e amare: lavorare per coloro che amiamo e amare ciò per cui lavoriamo.</a:t>
            </a:r>
            <a:endParaRPr lang="en-US" sz="1400" dirty="0"/>
          </a:p>
        </p:txBody>
      </p:sp>
      <p:pic>
        <p:nvPicPr>
          <p:cNvPr id="12" name="Image 0" descr="assets/logo.png">
            <a:extLst>
              <a:ext uri="{FF2B5EF4-FFF2-40B4-BE49-F238E27FC236}">
                <a16:creationId xmlns:a16="http://schemas.microsoft.com/office/drawing/2014/main" id="{09C308AA-F503-364A-C19C-9D9FDEB2767D}"/>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RISORSE UMANE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L'organico della Cooperativa · la formazione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41</a:t>
            </a:r>
            <a:endParaRPr lang="en-US" sz="1000" dirty="0"/>
          </a:p>
        </p:txBody>
      </p:sp>
      <p:sp>
        <p:nvSpPr>
          <p:cNvPr id="7" name="Text 4"/>
          <p:cNvSpPr/>
          <p:nvPr/>
        </p:nvSpPr>
        <p:spPr>
          <a:xfrm>
            <a:off x="502920" y="1417320"/>
            <a:ext cx="4846320" cy="3108960"/>
          </a:xfrm>
          <a:prstGeom prst="rect">
            <a:avLst/>
          </a:prstGeom>
          <a:noFill/>
          <a:ln/>
        </p:spPr>
        <p:txBody>
          <a:bodyPr wrap="square" lIns="0" tIns="0" rIns="0" bIns="0" rtlCol="0" anchor="t"/>
          <a:lstStyle/>
          <a:p>
            <a:pPr marL="0" indent="0" algn="just">
              <a:lnSpc>
                <a:spcPct val="112000"/>
              </a:lnSpc>
              <a:buNone/>
            </a:pPr>
            <a:r>
              <a:rPr lang="en-US" sz="1200" dirty="0">
                <a:solidFill>
                  <a:srgbClr val="24303C"/>
                </a:solidFill>
                <a:latin typeface="Calibri" pitchFamily="34" charset="0"/>
                <a:ea typeface="Calibri" pitchFamily="34" charset="-122"/>
                <a:cs typeface="Calibri" pitchFamily="34" charset="-120"/>
              </a:rPr>
              <a:t>La Quadrifoglio promuove una cultura che porti l'operatore a vedere l'utente come soggetto protagonista e non oggetto del servizio. Realizza percorsi formativi specifici — cognitivi e relazionali — gestiti sia da enti accreditati esterni sia internamente, favorendo anche la partecipazione a seminari, corsi ed ECM. La procedura di formazione si articola in cinque fasi:</a:t>
            </a:r>
            <a:endParaRPr lang="en-US" sz="1200" dirty="0"/>
          </a:p>
        </p:txBody>
      </p:sp>
      <p:sp>
        <p:nvSpPr>
          <p:cNvPr id="8" name="Shape 5"/>
          <p:cNvSpPr/>
          <p:nvPr/>
        </p:nvSpPr>
        <p:spPr>
          <a:xfrm>
            <a:off x="5623560" y="1481328"/>
            <a:ext cx="457200" cy="457200"/>
          </a:xfrm>
          <a:prstGeom prst="ellipse">
            <a:avLst/>
          </a:prstGeom>
          <a:solidFill>
            <a:srgbClr val="1C3A5E"/>
          </a:solidFill>
          <a:ln/>
        </p:spPr>
        <p:txBody>
          <a:bodyPr/>
          <a:lstStyle/>
          <a:p>
            <a:endParaRPr lang="it-IT"/>
          </a:p>
        </p:txBody>
      </p:sp>
      <p:sp>
        <p:nvSpPr>
          <p:cNvPr id="9" name="Text 6"/>
          <p:cNvSpPr/>
          <p:nvPr/>
        </p:nvSpPr>
        <p:spPr>
          <a:xfrm>
            <a:off x="5623560" y="1481328"/>
            <a:ext cx="457200" cy="457200"/>
          </a:xfrm>
          <a:prstGeom prst="rect">
            <a:avLst/>
          </a:prstGeom>
          <a:noFill/>
          <a:ln/>
        </p:spPr>
        <p:txBody>
          <a:bodyPr wrap="square" lIns="0" tIns="0" rIns="0" bIns="0" rtlCol="0" anchor="ctr"/>
          <a:lstStyle/>
          <a:p>
            <a:pPr marL="0" indent="0" algn="ctr">
              <a:buNone/>
            </a:pPr>
            <a:r>
              <a:rPr lang="en-US" sz="1500" b="1" dirty="0">
                <a:solidFill>
                  <a:srgbClr val="B8892B"/>
                </a:solidFill>
                <a:latin typeface="Cambria" pitchFamily="34" charset="0"/>
                <a:ea typeface="Cambria" pitchFamily="34" charset="-122"/>
                <a:cs typeface="Cambria" pitchFamily="34" charset="-120"/>
              </a:rPr>
              <a:t>1</a:t>
            </a:r>
            <a:endParaRPr lang="en-US" sz="1500" dirty="0"/>
          </a:p>
        </p:txBody>
      </p:sp>
      <p:sp>
        <p:nvSpPr>
          <p:cNvPr id="10" name="Text 7"/>
          <p:cNvSpPr/>
          <p:nvPr/>
        </p:nvSpPr>
        <p:spPr>
          <a:xfrm>
            <a:off x="6217920" y="1481328"/>
            <a:ext cx="2423160" cy="457200"/>
          </a:xfrm>
          <a:prstGeom prst="rect">
            <a:avLst/>
          </a:prstGeom>
          <a:noFill/>
          <a:ln/>
        </p:spPr>
        <p:txBody>
          <a:bodyPr wrap="square" lIns="0" tIns="0" rIns="0" bIns="0" rtlCol="0" anchor="ctr"/>
          <a:lstStyle/>
          <a:p>
            <a:pPr marL="0" indent="0">
              <a:lnSpc>
                <a:spcPct val="100000"/>
              </a:lnSpc>
              <a:buNone/>
            </a:pPr>
            <a:r>
              <a:rPr lang="en-US" sz="1100" dirty="0">
                <a:solidFill>
                  <a:srgbClr val="24303C"/>
                </a:solidFill>
                <a:latin typeface="Calibri" pitchFamily="34" charset="0"/>
                <a:ea typeface="Calibri" pitchFamily="34" charset="-122"/>
                <a:cs typeface="Calibri" pitchFamily="34" charset="-120"/>
              </a:rPr>
              <a:t>Analisi dei bisogni formativi</a:t>
            </a:r>
            <a:endParaRPr lang="en-US" sz="1100" dirty="0"/>
          </a:p>
        </p:txBody>
      </p:sp>
      <p:sp>
        <p:nvSpPr>
          <p:cNvPr id="11" name="Shape 8"/>
          <p:cNvSpPr/>
          <p:nvPr/>
        </p:nvSpPr>
        <p:spPr>
          <a:xfrm>
            <a:off x="5623560" y="2084832"/>
            <a:ext cx="457200" cy="457200"/>
          </a:xfrm>
          <a:prstGeom prst="ellipse">
            <a:avLst/>
          </a:prstGeom>
          <a:solidFill>
            <a:srgbClr val="1C3A5E"/>
          </a:solidFill>
          <a:ln/>
        </p:spPr>
        <p:txBody>
          <a:bodyPr/>
          <a:lstStyle/>
          <a:p>
            <a:endParaRPr lang="it-IT"/>
          </a:p>
        </p:txBody>
      </p:sp>
      <p:sp>
        <p:nvSpPr>
          <p:cNvPr id="12" name="Text 9"/>
          <p:cNvSpPr/>
          <p:nvPr/>
        </p:nvSpPr>
        <p:spPr>
          <a:xfrm>
            <a:off x="5623560" y="2084832"/>
            <a:ext cx="457200" cy="457200"/>
          </a:xfrm>
          <a:prstGeom prst="rect">
            <a:avLst/>
          </a:prstGeom>
          <a:noFill/>
          <a:ln/>
        </p:spPr>
        <p:txBody>
          <a:bodyPr wrap="square" lIns="0" tIns="0" rIns="0" bIns="0" rtlCol="0" anchor="ctr"/>
          <a:lstStyle/>
          <a:p>
            <a:pPr marL="0" indent="0" algn="ctr">
              <a:buNone/>
            </a:pPr>
            <a:r>
              <a:rPr lang="en-US" sz="1500" b="1" dirty="0">
                <a:solidFill>
                  <a:srgbClr val="B8892B"/>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6217920" y="2084832"/>
            <a:ext cx="2423160" cy="457200"/>
          </a:xfrm>
          <a:prstGeom prst="rect">
            <a:avLst/>
          </a:prstGeom>
          <a:noFill/>
          <a:ln/>
        </p:spPr>
        <p:txBody>
          <a:bodyPr wrap="square" lIns="0" tIns="0" rIns="0" bIns="0" rtlCol="0" anchor="ctr"/>
          <a:lstStyle/>
          <a:p>
            <a:pPr marL="0" indent="0">
              <a:lnSpc>
                <a:spcPct val="100000"/>
              </a:lnSpc>
              <a:buNone/>
            </a:pPr>
            <a:r>
              <a:rPr lang="en-US" sz="1100" dirty="0">
                <a:solidFill>
                  <a:srgbClr val="24303C"/>
                </a:solidFill>
                <a:latin typeface="Calibri" pitchFamily="34" charset="0"/>
                <a:ea typeface="Calibri" pitchFamily="34" charset="-122"/>
                <a:cs typeface="Calibri" pitchFamily="34" charset="-120"/>
              </a:rPr>
              <a:t>Definizione dei tempi e dei formatori</a:t>
            </a:r>
            <a:endParaRPr lang="en-US" sz="1100" dirty="0"/>
          </a:p>
        </p:txBody>
      </p:sp>
      <p:sp>
        <p:nvSpPr>
          <p:cNvPr id="14" name="Shape 11"/>
          <p:cNvSpPr/>
          <p:nvPr/>
        </p:nvSpPr>
        <p:spPr>
          <a:xfrm>
            <a:off x="5623560" y="2688336"/>
            <a:ext cx="457200" cy="457200"/>
          </a:xfrm>
          <a:prstGeom prst="ellipse">
            <a:avLst/>
          </a:prstGeom>
          <a:solidFill>
            <a:srgbClr val="1C3A5E"/>
          </a:solidFill>
          <a:ln/>
        </p:spPr>
        <p:txBody>
          <a:bodyPr/>
          <a:lstStyle/>
          <a:p>
            <a:endParaRPr lang="it-IT"/>
          </a:p>
        </p:txBody>
      </p:sp>
      <p:sp>
        <p:nvSpPr>
          <p:cNvPr id="15" name="Text 12"/>
          <p:cNvSpPr/>
          <p:nvPr/>
        </p:nvSpPr>
        <p:spPr>
          <a:xfrm>
            <a:off x="5623560" y="2688336"/>
            <a:ext cx="457200" cy="457200"/>
          </a:xfrm>
          <a:prstGeom prst="rect">
            <a:avLst/>
          </a:prstGeom>
          <a:noFill/>
          <a:ln/>
        </p:spPr>
        <p:txBody>
          <a:bodyPr wrap="square" lIns="0" tIns="0" rIns="0" bIns="0" rtlCol="0" anchor="ctr"/>
          <a:lstStyle/>
          <a:p>
            <a:pPr marL="0" indent="0" algn="ctr">
              <a:buNone/>
            </a:pPr>
            <a:r>
              <a:rPr lang="en-US" sz="1500" b="1" dirty="0">
                <a:solidFill>
                  <a:srgbClr val="B8892B"/>
                </a:solidFill>
                <a:latin typeface="Cambria" pitchFamily="34" charset="0"/>
                <a:ea typeface="Cambria" pitchFamily="34" charset="-122"/>
                <a:cs typeface="Cambria" pitchFamily="34" charset="-120"/>
              </a:rPr>
              <a:t>3</a:t>
            </a:r>
            <a:endParaRPr lang="en-US" sz="1500" dirty="0"/>
          </a:p>
        </p:txBody>
      </p:sp>
      <p:sp>
        <p:nvSpPr>
          <p:cNvPr id="16" name="Text 13"/>
          <p:cNvSpPr/>
          <p:nvPr/>
        </p:nvSpPr>
        <p:spPr>
          <a:xfrm>
            <a:off x="6217920" y="2688336"/>
            <a:ext cx="2423160" cy="457200"/>
          </a:xfrm>
          <a:prstGeom prst="rect">
            <a:avLst/>
          </a:prstGeom>
          <a:noFill/>
          <a:ln/>
        </p:spPr>
        <p:txBody>
          <a:bodyPr wrap="square" lIns="0" tIns="0" rIns="0" bIns="0" rtlCol="0" anchor="ctr"/>
          <a:lstStyle/>
          <a:p>
            <a:pPr marL="0" indent="0">
              <a:lnSpc>
                <a:spcPct val="100000"/>
              </a:lnSpc>
              <a:buNone/>
            </a:pPr>
            <a:r>
              <a:rPr lang="en-US" sz="1100" dirty="0">
                <a:solidFill>
                  <a:srgbClr val="24303C"/>
                </a:solidFill>
                <a:latin typeface="Calibri" pitchFamily="34" charset="0"/>
                <a:ea typeface="Calibri" pitchFamily="34" charset="-122"/>
                <a:cs typeface="Calibri" pitchFamily="34" charset="-120"/>
              </a:rPr>
              <a:t>Realizzazione dell'intervento formativo</a:t>
            </a:r>
            <a:endParaRPr lang="en-US" sz="1100" dirty="0"/>
          </a:p>
        </p:txBody>
      </p:sp>
      <p:sp>
        <p:nvSpPr>
          <p:cNvPr id="17" name="Shape 14"/>
          <p:cNvSpPr/>
          <p:nvPr/>
        </p:nvSpPr>
        <p:spPr>
          <a:xfrm>
            <a:off x="5623560" y="3291840"/>
            <a:ext cx="457200" cy="457200"/>
          </a:xfrm>
          <a:prstGeom prst="ellipse">
            <a:avLst/>
          </a:prstGeom>
          <a:solidFill>
            <a:srgbClr val="1C3A5E"/>
          </a:solidFill>
          <a:ln/>
        </p:spPr>
        <p:txBody>
          <a:bodyPr/>
          <a:lstStyle/>
          <a:p>
            <a:endParaRPr lang="it-IT"/>
          </a:p>
        </p:txBody>
      </p:sp>
      <p:sp>
        <p:nvSpPr>
          <p:cNvPr id="18" name="Text 15"/>
          <p:cNvSpPr/>
          <p:nvPr/>
        </p:nvSpPr>
        <p:spPr>
          <a:xfrm>
            <a:off x="5623560" y="3291840"/>
            <a:ext cx="457200" cy="457200"/>
          </a:xfrm>
          <a:prstGeom prst="rect">
            <a:avLst/>
          </a:prstGeom>
          <a:noFill/>
          <a:ln/>
        </p:spPr>
        <p:txBody>
          <a:bodyPr wrap="square" lIns="0" tIns="0" rIns="0" bIns="0" rtlCol="0" anchor="ctr"/>
          <a:lstStyle/>
          <a:p>
            <a:pPr marL="0" indent="0" algn="ctr">
              <a:buNone/>
            </a:pPr>
            <a:r>
              <a:rPr lang="en-US" sz="1500" b="1" dirty="0">
                <a:solidFill>
                  <a:srgbClr val="B8892B"/>
                </a:solidFill>
                <a:latin typeface="Cambria" pitchFamily="34" charset="0"/>
                <a:ea typeface="Cambria" pitchFamily="34" charset="-122"/>
                <a:cs typeface="Cambria" pitchFamily="34" charset="-120"/>
              </a:rPr>
              <a:t>4</a:t>
            </a:r>
            <a:endParaRPr lang="en-US" sz="1500" dirty="0"/>
          </a:p>
        </p:txBody>
      </p:sp>
      <p:sp>
        <p:nvSpPr>
          <p:cNvPr id="19" name="Text 16"/>
          <p:cNvSpPr/>
          <p:nvPr/>
        </p:nvSpPr>
        <p:spPr>
          <a:xfrm>
            <a:off x="6217920" y="3291840"/>
            <a:ext cx="2423160" cy="457200"/>
          </a:xfrm>
          <a:prstGeom prst="rect">
            <a:avLst/>
          </a:prstGeom>
          <a:noFill/>
          <a:ln/>
        </p:spPr>
        <p:txBody>
          <a:bodyPr wrap="square" lIns="0" tIns="0" rIns="0" bIns="0" rtlCol="0" anchor="ctr"/>
          <a:lstStyle/>
          <a:p>
            <a:pPr marL="0" indent="0">
              <a:lnSpc>
                <a:spcPct val="100000"/>
              </a:lnSpc>
              <a:buNone/>
            </a:pPr>
            <a:r>
              <a:rPr lang="en-US" sz="1100" dirty="0">
                <a:solidFill>
                  <a:srgbClr val="24303C"/>
                </a:solidFill>
                <a:latin typeface="Calibri" pitchFamily="34" charset="0"/>
                <a:ea typeface="Calibri" pitchFamily="34" charset="-122"/>
                <a:cs typeface="Calibri" pitchFamily="34" charset="-120"/>
              </a:rPr>
              <a:t>Verifica dell'apprendimento e del gradimento</a:t>
            </a:r>
            <a:endParaRPr lang="en-US" sz="1100" dirty="0"/>
          </a:p>
        </p:txBody>
      </p:sp>
      <p:sp>
        <p:nvSpPr>
          <p:cNvPr id="20" name="Shape 17"/>
          <p:cNvSpPr/>
          <p:nvPr/>
        </p:nvSpPr>
        <p:spPr>
          <a:xfrm>
            <a:off x="5623560" y="3895344"/>
            <a:ext cx="457200" cy="457200"/>
          </a:xfrm>
          <a:prstGeom prst="ellipse">
            <a:avLst/>
          </a:prstGeom>
          <a:solidFill>
            <a:srgbClr val="1C3A5E"/>
          </a:solidFill>
          <a:ln/>
        </p:spPr>
        <p:txBody>
          <a:bodyPr/>
          <a:lstStyle/>
          <a:p>
            <a:endParaRPr lang="it-IT"/>
          </a:p>
        </p:txBody>
      </p:sp>
      <p:sp>
        <p:nvSpPr>
          <p:cNvPr id="21" name="Text 18"/>
          <p:cNvSpPr/>
          <p:nvPr/>
        </p:nvSpPr>
        <p:spPr>
          <a:xfrm>
            <a:off x="5623560" y="3895344"/>
            <a:ext cx="457200" cy="457200"/>
          </a:xfrm>
          <a:prstGeom prst="rect">
            <a:avLst/>
          </a:prstGeom>
          <a:noFill/>
          <a:ln/>
        </p:spPr>
        <p:txBody>
          <a:bodyPr wrap="square" lIns="0" tIns="0" rIns="0" bIns="0" rtlCol="0" anchor="ctr"/>
          <a:lstStyle/>
          <a:p>
            <a:pPr marL="0" indent="0" algn="ctr">
              <a:buNone/>
            </a:pPr>
            <a:r>
              <a:rPr lang="en-US" sz="1500" b="1" dirty="0">
                <a:solidFill>
                  <a:srgbClr val="B8892B"/>
                </a:solidFill>
                <a:latin typeface="Cambria" pitchFamily="34" charset="0"/>
                <a:ea typeface="Cambria" pitchFamily="34" charset="-122"/>
                <a:cs typeface="Cambria" pitchFamily="34" charset="-120"/>
              </a:rPr>
              <a:t>5</a:t>
            </a:r>
            <a:endParaRPr lang="en-US" sz="1500" dirty="0"/>
          </a:p>
        </p:txBody>
      </p:sp>
      <p:sp>
        <p:nvSpPr>
          <p:cNvPr id="22" name="Text 19"/>
          <p:cNvSpPr/>
          <p:nvPr/>
        </p:nvSpPr>
        <p:spPr>
          <a:xfrm>
            <a:off x="6217920" y="3895344"/>
            <a:ext cx="2423160" cy="457200"/>
          </a:xfrm>
          <a:prstGeom prst="rect">
            <a:avLst/>
          </a:prstGeom>
          <a:noFill/>
          <a:ln/>
        </p:spPr>
        <p:txBody>
          <a:bodyPr wrap="square" lIns="0" tIns="0" rIns="0" bIns="0" rtlCol="0" anchor="ctr"/>
          <a:lstStyle/>
          <a:p>
            <a:pPr marL="0" indent="0">
              <a:lnSpc>
                <a:spcPct val="100000"/>
              </a:lnSpc>
              <a:buNone/>
            </a:pPr>
            <a:r>
              <a:rPr lang="en-US" sz="1100" dirty="0">
                <a:solidFill>
                  <a:srgbClr val="24303C"/>
                </a:solidFill>
                <a:latin typeface="Calibri" pitchFamily="34" charset="0"/>
                <a:ea typeface="Calibri" pitchFamily="34" charset="-122"/>
                <a:cs typeface="Calibri" pitchFamily="34" charset="-120"/>
              </a:rPr>
              <a:t>Riscontro sul campo del Coordinatore</a:t>
            </a:r>
            <a:endParaRPr lang="en-US" sz="1100" dirty="0"/>
          </a:p>
        </p:txBody>
      </p:sp>
      <p:pic>
        <p:nvPicPr>
          <p:cNvPr id="24" name="Image 0" descr="assets/logo.png">
            <a:extLst>
              <a:ext uri="{FF2B5EF4-FFF2-40B4-BE49-F238E27FC236}">
                <a16:creationId xmlns:a16="http://schemas.microsoft.com/office/drawing/2014/main" id="{94A8A836-5F5A-F45A-AD68-5FBD66B0AB40}"/>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RISORSE UMANE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L'organico · gli obiettivi della formazione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42</a:t>
            </a:r>
            <a:endParaRPr lang="en-US" sz="1000" dirty="0"/>
          </a:p>
        </p:txBody>
      </p:sp>
      <p:sp>
        <p:nvSpPr>
          <p:cNvPr id="7" name="Text 4"/>
          <p:cNvSpPr/>
          <p:nvPr/>
        </p:nvSpPr>
        <p:spPr>
          <a:xfrm>
            <a:off x="502920" y="1554480"/>
            <a:ext cx="3886200" cy="2194560"/>
          </a:xfrm>
          <a:prstGeom prst="rect">
            <a:avLst/>
          </a:prstGeom>
          <a:noFill/>
          <a:ln/>
        </p:spPr>
        <p:txBody>
          <a:bodyPr wrap="square" lIns="0" tIns="0" rIns="0" bIns="0" rtlCol="0" anchor="t"/>
          <a:lstStyle/>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Trasmettere un metodo di lavoro trasversale e multidisciplinare</a:t>
            </a:r>
            <a:endParaRPr lang="en-US" sz="1200" dirty="0"/>
          </a:p>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Motivare il personale al miglioramento continuo</a:t>
            </a:r>
            <a:endParaRPr lang="en-US" sz="1200" dirty="0"/>
          </a:p>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Rendere omogenei i livelli di conoscenza e incrementare l'efficacia</a:t>
            </a:r>
            <a:endParaRPr lang="en-US" sz="1200" dirty="0"/>
          </a:p>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Stimolare propositività e logiche di rete e integrazione</a:t>
            </a:r>
            <a:endParaRPr lang="en-US" sz="1200" dirty="0"/>
          </a:p>
        </p:txBody>
      </p:sp>
      <p:sp>
        <p:nvSpPr>
          <p:cNvPr id="8" name="Text 5"/>
          <p:cNvSpPr/>
          <p:nvPr/>
        </p:nvSpPr>
        <p:spPr>
          <a:xfrm>
            <a:off x="4754880" y="1554480"/>
            <a:ext cx="3886200" cy="2194560"/>
          </a:xfrm>
          <a:prstGeom prst="rect">
            <a:avLst/>
          </a:prstGeom>
          <a:noFill/>
          <a:ln/>
        </p:spPr>
        <p:txBody>
          <a:bodyPr wrap="square" lIns="0" tIns="0" rIns="0" bIns="0" rtlCol="0" anchor="t"/>
          <a:lstStyle/>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Valorizzare la professionalità di tutti gli operatori</a:t>
            </a:r>
            <a:endParaRPr lang="en-US" sz="1200" dirty="0"/>
          </a:p>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Gestire le reazioni individuali e di gruppo nelle situazioni problematiche</a:t>
            </a:r>
            <a:endParaRPr lang="en-US" sz="1200" dirty="0"/>
          </a:p>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Promuovere il lavoro in squadra e la collaborazione tra figure professionali</a:t>
            </a:r>
            <a:endParaRPr lang="en-US" sz="1200" dirty="0"/>
          </a:p>
          <a:p>
            <a:pPr marL="177800" indent="-177800">
              <a:lnSpc>
                <a:spcPct val="105000"/>
              </a:lnSpc>
              <a:spcAft>
                <a:spcPts val="1000"/>
              </a:spcAft>
              <a:buSzPct val="100000"/>
              <a:buChar char="•"/>
            </a:pPr>
            <a:r>
              <a:rPr lang="en-US" sz="1200" dirty="0">
                <a:solidFill>
                  <a:srgbClr val="24303C"/>
                </a:solidFill>
                <a:latin typeface="Calibri" pitchFamily="34" charset="0"/>
                <a:ea typeface="Calibri" pitchFamily="34" charset="-122"/>
                <a:cs typeface="Calibri" pitchFamily="34" charset="-120"/>
              </a:rPr>
              <a:t>Sviluppare capacità organizzative e di autovalutazione</a:t>
            </a:r>
            <a:endParaRPr lang="en-US" sz="1200" dirty="0"/>
          </a:p>
        </p:txBody>
      </p:sp>
      <p:sp>
        <p:nvSpPr>
          <p:cNvPr id="9" name="Text 6"/>
          <p:cNvSpPr/>
          <p:nvPr/>
        </p:nvSpPr>
        <p:spPr>
          <a:xfrm>
            <a:off x="502920" y="3977640"/>
            <a:ext cx="8138160" cy="594360"/>
          </a:xfrm>
          <a:prstGeom prst="rect">
            <a:avLst/>
          </a:prstGeom>
          <a:noFill/>
          <a:ln/>
        </p:spPr>
        <p:txBody>
          <a:bodyPr wrap="square" lIns="0" tIns="0" rIns="0" bIns="0" rtlCol="0" anchor="t"/>
          <a:lstStyle/>
          <a:p>
            <a:pPr marL="0" indent="0" algn="just">
              <a:lnSpc>
                <a:spcPct val="105000"/>
              </a:lnSpc>
              <a:buNone/>
            </a:pPr>
            <a:r>
              <a:rPr lang="en-US" sz="1100" i="1" dirty="0">
                <a:solidFill>
                  <a:srgbClr val="6E7A88"/>
                </a:solidFill>
                <a:latin typeface="Calibri" pitchFamily="34" charset="0"/>
                <a:ea typeface="Calibri" pitchFamily="34" charset="-122"/>
                <a:cs typeface="Calibri" pitchFamily="34" charset="-120"/>
              </a:rPr>
              <a:t>La metodologia privilegia un approccio attivo — esercitazioni, simulazioni e role playing — per modificare atteggiamenti e comportamenti relazionali, non solo per trasmettere informazioni.</a:t>
            </a:r>
            <a:endParaRPr lang="en-US" sz="1100" dirty="0"/>
          </a:p>
        </p:txBody>
      </p:sp>
      <p:pic>
        <p:nvPicPr>
          <p:cNvPr id="11" name="Image 0" descr="assets/logo.png">
            <a:extLst>
              <a:ext uri="{FF2B5EF4-FFF2-40B4-BE49-F238E27FC236}">
                <a16:creationId xmlns:a16="http://schemas.microsoft.com/office/drawing/2014/main" id="{24DB0835-F685-C734-8B29-6045460EA2CE}"/>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RISORSE UMANE UTILIZZATE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Mansioni </a:t>
            </a:r>
            <a:r>
              <a:rPr lang="en-US" sz="2700" b="1" dirty="0" err="1">
                <a:solidFill>
                  <a:srgbClr val="1C3A5E"/>
                </a:solidFill>
                <a:latin typeface="Cambria" pitchFamily="34" charset="0"/>
                <a:ea typeface="Cambria" pitchFamily="34" charset="-122"/>
                <a:cs typeface="Cambria" pitchFamily="34" charset="-120"/>
              </a:rPr>
              <a:t>complessivamente</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utilizzate</a:t>
            </a:r>
            <a:endParaRPr lang="en-US" sz="2700" b="1" dirty="0">
              <a:solidFill>
                <a:srgbClr val="1C3A5E"/>
              </a:solidFill>
              <a:latin typeface="Cambria" pitchFamily="34" charset="0"/>
              <a:ea typeface="Cambria" pitchFamily="34" charset="-122"/>
              <a:cs typeface="Cambria" pitchFamily="34" charset="-120"/>
            </a:endParaRPr>
          </a:p>
          <a:p>
            <a:r>
              <a:rPr lang="en-US" sz="1600" b="1" dirty="0" err="1">
                <a:solidFill>
                  <a:srgbClr val="1C3A5E"/>
                </a:solidFill>
                <a:latin typeface="Cambria" pitchFamily="34" charset="0"/>
                <a:ea typeface="Cambria" pitchFamily="34" charset="-122"/>
              </a:rPr>
              <a:t>Personale</a:t>
            </a:r>
            <a:r>
              <a:rPr lang="en-US" sz="1600" b="1" dirty="0">
                <a:solidFill>
                  <a:srgbClr val="1C3A5E"/>
                </a:solidFill>
                <a:latin typeface="Cambria" pitchFamily="34" charset="0"/>
                <a:ea typeface="Cambria" pitchFamily="34" charset="-122"/>
              </a:rPr>
              <a:t> a Libro Paga, </a:t>
            </a:r>
            <a:r>
              <a:rPr lang="en-US" sz="1600" b="1" dirty="0" err="1">
                <a:solidFill>
                  <a:srgbClr val="1C3A5E"/>
                </a:solidFill>
                <a:latin typeface="Cambria" pitchFamily="34" charset="0"/>
                <a:ea typeface="Cambria" pitchFamily="34" charset="-122"/>
              </a:rPr>
              <a:t>assunto</a:t>
            </a:r>
            <a:endParaRPr lang="en-US" sz="16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43</a:t>
            </a:r>
            <a:endParaRPr lang="en-US" sz="1000" dirty="0"/>
          </a:p>
        </p:txBody>
      </p:sp>
      <p:graphicFrame>
        <p:nvGraphicFramePr>
          <p:cNvPr id="7" name="Chart 0"/>
          <p:cNvGraphicFramePr/>
          <p:nvPr>
            <p:extLst>
              <p:ext uri="{D42A27DB-BD31-4B8C-83A1-F6EECF244321}">
                <p14:modId xmlns:p14="http://schemas.microsoft.com/office/powerpoint/2010/main" val="1568088881"/>
              </p:ext>
            </p:extLst>
          </p:nvPr>
        </p:nvGraphicFramePr>
        <p:xfrm>
          <a:off x="411480" y="1371600"/>
          <a:ext cx="54864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806440" y="1417320"/>
            <a:ext cx="2834640" cy="1051560"/>
          </a:xfrm>
          <a:prstGeom prst="roundRect">
            <a:avLst>
              <a:gd name="adj" fmla="val 7826"/>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5897880" y="1585570"/>
            <a:ext cx="2651760" cy="441655"/>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4.390</a:t>
            </a:r>
            <a:endParaRPr lang="en-US" sz="3000" dirty="0"/>
          </a:p>
        </p:txBody>
      </p:sp>
      <p:sp>
        <p:nvSpPr>
          <p:cNvPr id="10" name="Text 6"/>
          <p:cNvSpPr/>
          <p:nvPr/>
        </p:nvSpPr>
        <p:spPr>
          <a:xfrm>
            <a:off x="5934456" y="2027225"/>
            <a:ext cx="2578608" cy="378562"/>
          </a:xfrm>
          <a:prstGeom prst="rect">
            <a:avLst/>
          </a:prstGeom>
          <a:noFill/>
          <a:ln/>
        </p:spPr>
        <p:txBody>
          <a:bodyPr wrap="square" lIns="0" tIns="0" rIns="0" bIns="0" rtlCol="0" anchor="t"/>
          <a:lstStyle/>
          <a:p>
            <a:pPr marL="0" indent="0" algn="ctr">
              <a:buNone/>
            </a:pPr>
            <a:r>
              <a:rPr lang="en-US" sz="1050" dirty="0">
                <a:solidFill>
                  <a:srgbClr val="C7D2DE"/>
                </a:solidFill>
                <a:latin typeface="Calibri" pitchFamily="34" charset="0"/>
                <a:ea typeface="Calibri" pitchFamily="34" charset="-122"/>
                <a:cs typeface="Calibri" pitchFamily="34" charset="-120"/>
              </a:rPr>
              <a:t>Risorse umane totali utilizzate</a:t>
            </a:r>
            <a:endParaRPr lang="en-US" sz="1050" dirty="0"/>
          </a:p>
        </p:txBody>
      </p:sp>
      <p:sp>
        <p:nvSpPr>
          <p:cNvPr id="11" name="Shape 7"/>
          <p:cNvSpPr/>
          <p:nvPr/>
        </p:nvSpPr>
        <p:spPr>
          <a:xfrm>
            <a:off x="5806440" y="2606040"/>
            <a:ext cx="2834640" cy="1920240"/>
          </a:xfrm>
          <a:prstGeom prst="roundRect">
            <a:avLst>
              <a:gd name="adj" fmla="val 4762"/>
            </a:avLst>
          </a:prstGeom>
          <a:solidFill>
            <a:srgbClr val="1C3A5E"/>
          </a:solidFill>
          <a:ln/>
          <a:effectLst>
            <a:outerShdw blurRad="114300" dist="38100" dir="5400000" algn="bl" rotWithShape="0">
              <a:srgbClr val="1C3A5E">
                <a:alpha val="18000"/>
              </a:srgbClr>
            </a:outerShdw>
          </a:effectLst>
        </p:spPr>
        <p:txBody>
          <a:bodyPr/>
          <a:lstStyle/>
          <a:p>
            <a:endParaRPr lang="it-IT"/>
          </a:p>
        </p:txBody>
      </p:sp>
      <p:sp>
        <p:nvSpPr>
          <p:cNvPr id="12" name="Text 8"/>
          <p:cNvSpPr/>
          <p:nvPr/>
        </p:nvSpPr>
        <p:spPr>
          <a:xfrm>
            <a:off x="6007608" y="2770632"/>
            <a:ext cx="2432304" cy="1591056"/>
          </a:xfrm>
          <a:prstGeom prst="rect">
            <a:avLst/>
          </a:prstGeom>
          <a:noFill/>
          <a:ln/>
        </p:spPr>
        <p:txBody>
          <a:bodyPr wrap="square" lIns="0" tIns="0" rIns="0" bIns="0" rtlCol="0" anchor="t"/>
          <a:lstStyle/>
          <a:p>
            <a:pPr marL="0" indent="0">
              <a:lnSpc>
                <a:spcPct val="105000"/>
              </a:lnSpc>
              <a:buNone/>
            </a:pPr>
            <a:r>
              <a:rPr lang="en-US" sz="1500" b="1" dirty="0">
                <a:solidFill>
                  <a:srgbClr val="B8892B"/>
                </a:solidFill>
                <a:latin typeface="Calibri" pitchFamily="34" charset="0"/>
                <a:ea typeface="Calibri" pitchFamily="34" charset="-122"/>
                <a:cs typeface="Calibri" pitchFamily="34" charset="-120"/>
              </a:rPr>
              <a:t>70+ profili professionali
</a:t>
            </a:r>
            <a:endParaRPr lang="en-US" sz="1500" dirty="0"/>
          </a:p>
          <a:p>
            <a:pPr marL="0" indent="0">
              <a:lnSpc>
                <a:spcPct val="105000"/>
              </a:lnSpc>
              <a:buNone/>
            </a:pPr>
            <a:r>
              <a:rPr lang="en-US" sz="1050" dirty="0">
                <a:solidFill>
                  <a:srgbClr val="FFFFFF"/>
                </a:solidFill>
                <a:latin typeface="Calibri" pitchFamily="34" charset="0"/>
                <a:ea typeface="Calibri" pitchFamily="34" charset="-122"/>
                <a:cs typeface="Calibri" pitchFamily="34" charset="-120"/>
              </a:rPr>
              <a:t>O.S.S. ed Educatori costituiscono il nucleo della forza lavoro, in linea con la vocazione socio-assistenziale ed educativa della Cooperativa.</a:t>
            </a:r>
            <a:endParaRPr lang="en-US" sz="1500" dirty="0"/>
          </a:p>
        </p:txBody>
      </p:sp>
      <p:pic>
        <p:nvPicPr>
          <p:cNvPr id="14" name="Image 0" descr="assets/logo.png">
            <a:extLst>
              <a:ext uri="{FF2B5EF4-FFF2-40B4-BE49-F238E27FC236}">
                <a16:creationId xmlns:a16="http://schemas.microsoft.com/office/drawing/2014/main" id="{B8298D3D-A60F-4F81-5071-5297DF5BC39B}"/>
              </a:ext>
            </a:extLst>
          </p:cNvPr>
          <p:cNvPicPr>
            <a:picLocks noChangeAspect="1"/>
          </p:cNvPicPr>
          <p:nvPr/>
        </p:nvPicPr>
        <p:blipFill>
          <a:blip r:embed="rId4"/>
          <a:srcRect/>
          <a:stretch/>
        </p:blipFill>
        <p:spPr>
          <a:xfrm>
            <a:off x="502920" y="4576572"/>
            <a:ext cx="1018903" cy="365760"/>
          </a:xfrm>
          <a:prstGeom prst="rect">
            <a:avLst/>
          </a:prstGeom>
        </p:spPr>
      </p:pic>
      <p:graphicFrame>
        <p:nvGraphicFramePr>
          <p:cNvPr id="15" name="Grafico 14">
            <a:extLst>
              <a:ext uri="{FF2B5EF4-FFF2-40B4-BE49-F238E27FC236}">
                <a16:creationId xmlns:a16="http://schemas.microsoft.com/office/drawing/2014/main" id="{A37508C1-F71E-E608-1EE1-EA52F60F82A8}"/>
              </a:ext>
            </a:extLst>
          </p:cNvPr>
          <p:cNvGraphicFramePr/>
          <p:nvPr>
            <p:extLst>
              <p:ext uri="{D42A27DB-BD31-4B8C-83A1-F6EECF244321}">
                <p14:modId xmlns:p14="http://schemas.microsoft.com/office/powerpoint/2010/main" val="1304992428"/>
              </p:ext>
            </p:extLst>
          </p:nvPr>
        </p:nvGraphicFramePr>
        <p:xfrm>
          <a:off x="2754998" y="2513124"/>
          <a:ext cx="2996577" cy="204014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MANSIONI · SOCI LAVORATORI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Mansioni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r>
              <a:rPr lang="en-US" sz="1600" b="1" dirty="0" err="1">
                <a:solidFill>
                  <a:srgbClr val="1C3A5E"/>
                </a:solidFill>
                <a:latin typeface="Cambria" pitchFamily="34" charset="0"/>
                <a:ea typeface="Cambria" pitchFamily="34" charset="-122"/>
              </a:rPr>
              <a:t>Personale</a:t>
            </a:r>
            <a:r>
              <a:rPr lang="en-US" sz="1600" b="1" dirty="0">
                <a:solidFill>
                  <a:srgbClr val="1C3A5E"/>
                </a:solidFill>
                <a:latin typeface="Cambria" pitchFamily="34" charset="0"/>
                <a:ea typeface="Cambria" pitchFamily="34" charset="-122"/>
              </a:rPr>
              <a:t> a Libro Paga, </a:t>
            </a:r>
            <a:r>
              <a:rPr lang="en-US" sz="1600" b="1" dirty="0" err="1">
                <a:solidFill>
                  <a:srgbClr val="1C3A5E"/>
                </a:solidFill>
                <a:latin typeface="Cambria" pitchFamily="34" charset="0"/>
                <a:ea typeface="Cambria" pitchFamily="34" charset="-122"/>
              </a:rPr>
              <a:t>assunto</a:t>
            </a:r>
            <a:endParaRPr lang="en-US" sz="1600" b="1" dirty="0">
              <a:solidFill>
                <a:srgbClr val="1C3A5E"/>
              </a:solidFill>
              <a:latin typeface="Cambria" pitchFamily="34" charset="0"/>
              <a:ea typeface="Cambria" pitchFamily="34" charset="-122"/>
            </a:endParaRPr>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44</a:t>
            </a:r>
            <a:endParaRPr lang="en-US" sz="1000" dirty="0"/>
          </a:p>
        </p:txBody>
      </p:sp>
      <p:graphicFrame>
        <p:nvGraphicFramePr>
          <p:cNvPr id="7" name="Chart 0"/>
          <p:cNvGraphicFramePr/>
          <p:nvPr>
            <p:extLst>
              <p:ext uri="{D42A27DB-BD31-4B8C-83A1-F6EECF244321}">
                <p14:modId xmlns:p14="http://schemas.microsoft.com/office/powerpoint/2010/main" val="1324798228"/>
              </p:ext>
            </p:extLst>
          </p:nvPr>
        </p:nvGraphicFramePr>
        <p:xfrm>
          <a:off x="411480" y="1371600"/>
          <a:ext cx="54864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806440" y="1417320"/>
            <a:ext cx="2834640" cy="1051560"/>
          </a:xfrm>
          <a:prstGeom prst="roundRect">
            <a:avLst>
              <a:gd name="adj" fmla="val 7826"/>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5897880" y="1585570"/>
            <a:ext cx="2651760" cy="441655"/>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2.985</a:t>
            </a:r>
            <a:endParaRPr lang="en-US" sz="3000" dirty="0"/>
          </a:p>
        </p:txBody>
      </p:sp>
      <p:sp>
        <p:nvSpPr>
          <p:cNvPr id="10" name="Text 6"/>
          <p:cNvSpPr/>
          <p:nvPr/>
        </p:nvSpPr>
        <p:spPr>
          <a:xfrm>
            <a:off x="5934456" y="2027225"/>
            <a:ext cx="2578608" cy="378562"/>
          </a:xfrm>
          <a:prstGeom prst="rect">
            <a:avLst/>
          </a:prstGeom>
          <a:noFill/>
          <a:ln/>
        </p:spPr>
        <p:txBody>
          <a:bodyPr wrap="square" lIns="0" tIns="0" rIns="0" bIns="0" rtlCol="0" anchor="t"/>
          <a:lstStyle/>
          <a:p>
            <a:pPr marL="0" indent="0" algn="ctr">
              <a:buNone/>
            </a:pPr>
            <a:r>
              <a:rPr lang="en-US" sz="1050" dirty="0">
                <a:solidFill>
                  <a:srgbClr val="C7D2DE"/>
                </a:solidFill>
                <a:latin typeface="Calibri" pitchFamily="34" charset="0"/>
                <a:ea typeface="Calibri" pitchFamily="34" charset="-122"/>
                <a:cs typeface="Calibri" pitchFamily="34" charset="-120"/>
              </a:rPr>
              <a:t>Soci Lavoratori in organico</a:t>
            </a:r>
            <a:endParaRPr lang="en-US" sz="1050" dirty="0"/>
          </a:p>
        </p:txBody>
      </p:sp>
      <p:sp>
        <p:nvSpPr>
          <p:cNvPr id="11" name="Shape 7"/>
          <p:cNvSpPr/>
          <p:nvPr/>
        </p:nvSpPr>
        <p:spPr>
          <a:xfrm>
            <a:off x="5806440" y="2606040"/>
            <a:ext cx="2834640" cy="1920240"/>
          </a:xfrm>
          <a:prstGeom prst="roundRect">
            <a:avLst>
              <a:gd name="adj" fmla="val 4762"/>
            </a:avLst>
          </a:prstGeom>
          <a:solidFill>
            <a:srgbClr val="1C3A5E"/>
          </a:solidFill>
          <a:ln/>
          <a:effectLst>
            <a:outerShdw blurRad="114300" dist="38100" dir="5400000" algn="bl" rotWithShape="0">
              <a:srgbClr val="1C3A5E">
                <a:alpha val="18000"/>
              </a:srgbClr>
            </a:outerShdw>
          </a:effectLst>
        </p:spPr>
        <p:txBody>
          <a:bodyPr/>
          <a:lstStyle/>
          <a:p>
            <a:endParaRPr lang="it-IT"/>
          </a:p>
        </p:txBody>
      </p:sp>
      <p:sp>
        <p:nvSpPr>
          <p:cNvPr id="12" name="Text 8"/>
          <p:cNvSpPr/>
          <p:nvPr/>
        </p:nvSpPr>
        <p:spPr>
          <a:xfrm>
            <a:off x="6007608" y="2770632"/>
            <a:ext cx="2432304" cy="1591056"/>
          </a:xfrm>
          <a:prstGeom prst="rect">
            <a:avLst/>
          </a:prstGeom>
          <a:noFill/>
          <a:ln/>
        </p:spPr>
        <p:txBody>
          <a:bodyPr wrap="square" lIns="0" tIns="0" rIns="0" bIns="0" rtlCol="0" anchor="t"/>
          <a:lstStyle/>
          <a:p>
            <a:pPr marL="0" indent="0">
              <a:lnSpc>
                <a:spcPct val="105000"/>
              </a:lnSpc>
              <a:buNone/>
            </a:pPr>
            <a:r>
              <a:rPr lang="en-US" sz="1300" b="1" dirty="0">
                <a:solidFill>
                  <a:srgbClr val="B8892B"/>
                </a:solidFill>
                <a:latin typeface="Calibri" pitchFamily="34" charset="0"/>
                <a:ea typeface="Calibri" pitchFamily="34" charset="-122"/>
                <a:cs typeface="Calibri" pitchFamily="34" charset="-120"/>
              </a:rPr>
              <a:t>Profili prevalenti
</a:t>
            </a:r>
            <a:endParaRPr lang="en-US" sz="1300" dirty="0"/>
          </a:p>
          <a:p>
            <a:pPr marL="0" indent="0">
              <a:lnSpc>
                <a:spcPct val="105000"/>
              </a:lnSpc>
              <a:buNone/>
            </a:pPr>
            <a:r>
              <a:rPr lang="en-US" sz="1050" dirty="0">
                <a:solidFill>
                  <a:srgbClr val="FFFFFF"/>
                </a:solidFill>
                <a:latin typeface="Calibri" pitchFamily="34" charset="0"/>
                <a:ea typeface="Calibri" pitchFamily="34" charset="-122"/>
                <a:cs typeface="Calibri" pitchFamily="34" charset="-120"/>
              </a:rPr>
              <a:t>Gli Operatori Socio-Sanitari (1.121) e gli Educatori Professionali (500) sono i profili più numerosi. Forte presenza anche di personale infermieristico e dei servizi generali.</a:t>
            </a:r>
            <a:endParaRPr lang="en-US" sz="1300" dirty="0"/>
          </a:p>
        </p:txBody>
      </p:sp>
      <p:pic>
        <p:nvPicPr>
          <p:cNvPr id="14" name="Image 0" descr="assets/logo.png">
            <a:extLst>
              <a:ext uri="{FF2B5EF4-FFF2-40B4-BE49-F238E27FC236}">
                <a16:creationId xmlns:a16="http://schemas.microsoft.com/office/drawing/2014/main" id="{F11666BA-E0A8-F0D3-B988-95CC05598A50}"/>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MANSIONI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Mansioni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en-US"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45</a:t>
            </a:r>
            <a:endParaRPr lang="en-US" sz="1000" dirty="0"/>
          </a:p>
        </p:txBody>
      </p:sp>
      <p:graphicFrame>
        <p:nvGraphicFramePr>
          <p:cNvPr id="7" name="Chart 0"/>
          <p:cNvGraphicFramePr/>
          <p:nvPr>
            <p:extLst>
              <p:ext uri="{D42A27DB-BD31-4B8C-83A1-F6EECF244321}">
                <p14:modId xmlns:p14="http://schemas.microsoft.com/office/powerpoint/2010/main" val="2505520446"/>
              </p:ext>
            </p:extLst>
          </p:nvPr>
        </p:nvGraphicFramePr>
        <p:xfrm>
          <a:off x="411480" y="1371600"/>
          <a:ext cx="54864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806440" y="1417320"/>
            <a:ext cx="2834640" cy="1051560"/>
          </a:xfrm>
          <a:prstGeom prst="roundRect">
            <a:avLst>
              <a:gd name="adj" fmla="val 7826"/>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5897880" y="1585570"/>
            <a:ext cx="2651760" cy="441655"/>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1.405</a:t>
            </a:r>
            <a:endParaRPr lang="en-US" sz="3000" dirty="0"/>
          </a:p>
        </p:txBody>
      </p:sp>
      <p:sp>
        <p:nvSpPr>
          <p:cNvPr id="10" name="Text 6"/>
          <p:cNvSpPr/>
          <p:nvPr/>
        </p:nvSpPr>
        <p:spPr>
          <a:xfrm>
            <a:off x="5934456" y="2027225"/>
            <a:ext cx="2578608" cy="378562"/>
          </a:xfrm>
          <a:prstGeom prst="rect">
            <a:avLst/>
          </a:prstGeom>
          <a:noFill/>
          <a:ln/>
        </p:spPr>
        <p:txBody>
          <a:bodyPr wrap="square" lIns="0" tIns="0" rIns="0" bIns="0" rtlCol="0" anchor="t"/>
          <a:lstStyle/>
          <a:p>
            <a:pPr marL="0" indent="0" algn="ctr">
              <a:buNone/>
            </a:pPr>
            <a:r>
              <a:rPr lang="en-US" sz="1050" dirty="0">
                <a:solidFill>
                  <a:srgbClr val="C7D2DE"/>
                </a:solidFill>
                <a:latin typeface="Calibri" pitchFamily="34" charset="0"/>
                <a:ea typeface="Calibri" pitchFamily="34" charset="-122"/>
                <a:cs typeface="Calibri" pitchFamily="34" charset="-120"/>
              </a:rPr>
              <a:t>Dipendenti in organico</a:t>
            </a:r>
            <a:endParaRPr lang="en-US" sz="1050" dirty="0"/>
          </a:p>
        </p:txBody>
      </p:sp>
      <p:sp>
        <p:nvSpPr>
          <p:cNvPr id="11" name="Shape 7"/>
          <p:cNvSpPr/>
          <p:nvPr/>
        </p:nvSpPr>
        <p:spPr>
          <a:xfrm>
            <a:off x="5806440" y="2606040"/>
            <a:ext cx="2834640" cy="1920240"/>
          </a:xfrm>
          <a:prstGeom prst="roundRect">
            <a:avLst>
              <a:gd name="adj" fmla="val 4762"/>
            </a:avLst>
          </a:prstGeom>
          <a:solidFill>
            <a:srgbClr val="1C3A5E"/>
          </a:solidFill>
          <a:ln/>
          <a:effectLst>
            <a:outerShdw blurRad="114300" dist="38100" dir="5400000" algn="bl" rotWithShape="0">
              <a:srgbClr val="1C3A5E">
                <a:alpha val="18000"/>
              </a:srgbClr>
            </a:outerShdw>
          </a:effectLst>
        </p:spPr>
        <p:txBody>
          <a:bodyPr/>
          <a:lstStyle/>
          <a:p>
            <a:endParaRPr lang="it-IT"/>
          </a:p>
        </p:txBody>
      </p:sp>
      <p:sp>
        <p:nvSpPr>
          <p:cNvPr id="12" name="Text 8"/>
          <p:cNvSpPr/>
          <p:nvPr/>
        </p:nvSpPr>
        <p:spPr>
          <a:xfrm>
            <a:off x="6007608" y="2770632"/>
            <a:ext cx="2432304" cy="1591056"/>
          </a:xfrm>
          <a:prstGeom prst="rect">
            <a:avLst/>
          </a:prstGeom>
          <a:noFill/>
          <a:ln/>
        </p:spPr>
        <p:txBody>
          <a:bodyPr wrap="square" lIns="0" tIns="0" rIns="0" bIns="0" rtlCol="0" anchor="t"/>
          <a:lstStyle/>
          <a:p>
            <a:pPr marL="0" indent="0">
              <a:lnSpc>
                <a:spcPct val="105000"/>
              </a:lnSpc>
              <a:buNone/>
            </a:pPr>
            <a:r>
              <a:rPr lang="en-US" sz="1300" b="1" dirty="0">
                <a:solidFill>
                  <a:srgbClr val="B8892B"/>
                </a:solidFill>
                <a:latin typeface="Calibri" pitchFamily="34" charset="0"/>
                <a:ea typeface="Calibri" pitchFamily="34" charset="-122"/>
                <a:cs typeface="Calibri" pitchFamily="34" charset="-120"/>
              </a:rPr>
              <a:t>Profili prevalenti
</a:t>
            </a:r>
            <a:endParaRPr lang="en-US" sz="1300" dirty="0"/>
          </a:p>
          <a:p>
            <a:pPr marL="0" indent="0">
              <a:lnSpc>
                <a:spcPct val="105000"/>
              </a:lnSpc>
              <a:buNone/>
            </a:pPr>
            <a:r>
              <a:rPr lang="en-US" sz="1050" dirty="0">
                <a:solidFill>
                  <a:srgbClr val="FFFFFF"/>
                </a:solidFill>
                <a:latin typeface="Calibri" pitchFamily="34" charset="0"/>
                <a:ea typeface="Calibri" pitchFamily="34" charset="-122"/>
                <a:cs typeface="Calibri" pitchFamily="34" charset="-120"/>
              </a:rPr>
              <a:t>Prevalgono Educatori Professionali (312) e Operatori Socio-Sanitari (299), seguiti da Educatori e personale dei servizi generali.</a:t>
            </a:r>
            <a:endParaRPr lang="en-US" sz="1300" dirty="0"/>
          </a:p>
        </p:txBody>
      </p:sp>
      <p:pic>
        <p:nvPicPr>
          <p:cNvPr id="14" name="Image 0" descr="assets/logo.png">
            <a:extLst>
              <a:ext uri="{FF2B5EF4-FFF2-40B4-BE49-F238E27FC236}">
                <a16:creationId xmlns:a16="http://schemas.microsoft.com/office/drawing/2014/main" id="{BC6D08D0-BF0C-D021-89B1-1071447528DD}"/>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COMPOSIZIONE PER ETÀ · SOCI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Composizione per età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en-US"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46</a:t>
            </a:r>
            <a:endParaRPr lang="en-US" sz="1000" dirty="0"/>
          </a:p>
        </p:txBody>
      </p:sp>
      <p:graphicFrame>
        <p:nvGraphicFramePr>
          <p:cNvPr id="7" name="Chart 0"/>
          <p:cNvGraphicFramePr/>
          <p:nvPr/>
        </p:nvGraphicFramePr>
        <p:xfrm>
          <a:off x="411480" y="1600200"/>
          <a:ext cx="562356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943600" y="1554480"/>
            <a:ext cx="2697480" cy="896112"/>
          </a:xfrm>
          <a:prstGeom prst="roundRect">
            <a:avLst>
              <a:gd name="adj" fmla="val 9184"/>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6035040" y="1697858"/>
            <a:ext cx="2514600" cy="376367"/>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2.624</a:t>
            </a:r>
            <a:endParaRPr lang="en-US" sz="2400" dirty="0"/>
          </a:p>
        </p:txBody>
      </p:sp>
      <p:sp>
        <p:nvSpPr>
          <p:cNvPr id="10" name="Text 6"/>
          <p:cNvSpPr/>
          <p:nvPr/>
        </p:nvSpPr>
        <p:spPr>
          <a:xfrm>
            <a:off x="6071616" y="2074225"/>
            <a:ext cx="2441448" cy="322600"/>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Donne</a:t>
            </a:r>
            <a:endParaRPr lang="en-US" sz="1000" dirty="0"/>
          </a:p>
        </p:txBody>
      </p:sp>
      <p:sp>
        <p:nvSpPr>
          <p:cNvPr id="11" name="Shape 7"/>
          <p:cNvSpPr/>
          <p:nvPr/>
        </p:nvSpPr>
        <p:spPr>
          <a:xfrm>
            <a:off x="5943600" y="2578608"/>
            <a:ext cx="2697480" cy="896112"/>
          </a:xfrm>
          <a:prstGeom prst="roundRect">
            <a:avLst>
              <a:gd name="adj" fmla="val 9184"/>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6035040" y="2721986"/>
            <a:ext cx="2514600" cy="376367"/>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361</a:t>
            </a:r>
            <a:endParaRPr lang="en-US" sz="2400" dirty="0"/>
          </a:p>
        </p:txBody>
      </p:sp>
      <p:sp>
        <p:nvSpPr>
          <p:cNvPr id="13" name="Text 9"/>
          <p:cNvSpPr/>
          <p:nvPr/>
        </p:nvSpPr>
        <p:spPr>
          <a:xfrm>
            <a:off x="6071616" y="3098353"/>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Uomini</a:t>
            </a:r>
            <a:endParaRPr lang="en-US" sz="1000" dirty="0"/>
          </a:p>
        </p:txBody>
      </p:sp>
      <p:sp>
        <p:nvSpPr>
          <p:cNvPr id="14" name="Shape 10"/>
          <p:cNvSpPr/>
          <p:nvPr/>
        </p:nvSpPr>
        <p:spPr>
          <a:xfrm>
            <a:off x="5943600" y="3602736"/>
            <a:ext cx="2697480" cy="896112"/>
          </a:xfrm>
          <a:prstGeom prst="roundRect">
            <a:avLst>
              <a:gd name="adj" fmla="val 9184"/>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5" name="Text 11"/>
          <p:cNvSpPr/>
          <p:nvPr/>
        </p:nvSpPr>
        <p:spPr>
          <a:xfrm>
            <a:off x="6035040" y="3746114"/>
            <a:ext cx="2514600" cy="376367"/>
          </a:xfrm>
          <a:prstGeom prst="rect">
            <a:avLst/>
          </a:prstGeom>
          <a:noFill/>
          <a:ln/>
        </p:spPr>
        <p:txBody>
          <a:bodyPr wrap="square" lIns="0" tIns="0" rIns="0" bIns="0" rtlCol="0" anchor="ctr"/>
          <a:lstStyle/>
          <a:p>
            <a:pPr marL="0" indent="0" algn="ctr">
              <a:buNone/>
            </a:pPr>
            <a:r>
              <a:rPr lang="en-US" sz="2400" b="1" dirty="0">
                <a:solidFill>
                  <a:srgbClr val="1C3A5E"/>
                </a:solidFill>
                <a:latin typeface="Cambria" pitchFamily="34" charset="0"/>
                <a:ea typeface="Cambria" pitchFamily="34" charset="-122"/>
                <a:cs typeface="Cambria" pitchFamily="34" charset="-120"/>
              </a:rPr>
              <a:t>2.985</a:t>
            </a:r>
            <a:endParaRPr lang="en-US" sz="2400" dirty="0"/>
          </a:p>
        </p:txBody>
      </p:sp>
      <p:sp>
        <p:nvSpPr>
          <p:cNvPr id="16" name="Text 12"/>
          <p:cNvSpPr/>
          <p:nvPr/>
        </p:nvSpPr>
        <p:spPr>
          <a:xfrm>
            <a:off x="6071616" y="4122481"/>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Totale soci</a:t>
            </a:r>
            <a:endParaRPr lang="en-US" sz="1000" dirty="0"/>
          </a:p>
        </p:txBody>
      </p:sp>
      <p:pic>
        <p:nvPicPr>
          <p:cNvPr id="18" name="Image 0" descr="assets/logo.png">
            <a:extLst>
              <a:ext uri="{FF2B5EF4-FFF2-40B4-BE49-F238E27FC236}">
                <a16:creationId xmlns:a16="http://schemas.microsoft.com/office/drawing/2014/main" id="{AB221298-684B-1EB0-C911-9F8585774030}"/>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COMPOSIZIONE PER ETÀ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Composizione per età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en-US"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47</a:t>
            </a:r>
            <a:endParaRPr lang="en-US" sz="1000" dirty="0"/>
          </a:p>
        </p:txBody>
      </p:sp>
      <p:graphicFrame>
        <p:nvGraphicFramePr>
          <p:cNvPr id="7" name="Chart 0"/>
          <p:cNvGraphicFramePr/>
          <p:nvPr/>
        </p:nvGraphicFramePr>
        <p:xfrm>
          <a:off x="411480" y="1600200"/>
          <a:ext cx="562356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943600" y="1554480"/>
            <a:ext cx="2697480" cy="896112"/>
          </a:xfrm>
          <a:prstGeom prst="roundRect">
            <a:avLst>
              <a:gd name="adj" fmla="val 9184"/>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6035040" y="1697858"/>
            <a:ext cx="2514600" cy="376367"/>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1.190</a:t>
            </a:r>
            <a:endParaRPr lang="en-US" sz="2400" dirty="0"/>
          </a:p>
        </p:txBody>
      </p:sp>
      <p:sp>
        <p:nvSpPr>
          <p:cNvPr id="10" name="Text 6"/>
          <p:cNvSpPr/>
          <p:nvPr/>
        </p:nvSpPr>
        <p:spPr>
          <a:xfrm>
            <a:off x="6071616" y="2074225"/>
            <a:ext cx="2441448" cy="322600"/>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Donne</a:t>
            </a:r>
            <a:endParaRPr lang="en-US" sz="1000" dirty="0"/>
          </a:p>
        </p:txBody>
      </p:sp>
      <p:sp>
        <p:nvSpPr>
          <p:cNvPr id="11" name="Shape 7"/>
          <p:cNvSpPr/>
          <p:nvPr/>
        </p:nvSpPr>
        <p:spPr>
          <a:xfrm>
            <a:off x="5943600" y="2578608"/>
            <a:ext cx="2697480" cy="896112"/>
          </a:xfrm>
          <a:prstGeom prst="roundRect">
            <a:avLst>
              <a:gd name="adj" fmla="val 9184"/>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6035040" y="2721986"/>
            <a:ext cx="2514600" cy="376367"/>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215</a:t>
            </a:r>
            <a:endParaRPr lang="en-US" sz="2400" dirty="0"/>
          </a:p>
        </p:txBody>
      </p:sp>
      <p:sp>
        <p:nvSpPr>
          <p:cNvPr id="13" name="Text 9"/>
          <p:cNvSpPr/>
          <p:nvPr/>
        </p:nvSpPr>
        <p:spPr>
          <a:xfrm>
            <a:off x="6071616" y="3098353"/>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Uomini</a:t>
            </a:r>
            <a:endParaRPr lang="en-US" sz="1000" dirty="0"/>
          </a:p>
        </p:txBody>
      </p:sp>
      <p:sp>
        <p:nvSpPr>
          <p:cNvPr id="14" name="Shape 10"/>
          <p:cNvSpPr/>
          <p:nvPr/>
        </p:nvSpPr>
        <p:spPr>
          <a:xfrm>
            <a:off x="5943600" y="3602736"/>
            <a:ext cx="2697480" cy="896112"/>
          </a:xfrm>
          <a:prstGeom prst="roundRect">
            <a:avLst>
              <a:gd name="adj" fmla="val 9184"/>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5" name="Text 11"/>
          <p:cNvSpPr/>
          <p:nvPr/>
        </p:nvSpPr>
        <p:spPr>
          <a:xfrm>
            <a:off x="6035040" y="3746114"/>
            <a:ext cx="2514600" cy="376367"/>
          </a:xfrm>
          <a:prstGeom prst="rect">
            <a:avLst/>
          </a:prstGeom>
          <a:noFill/>
          <a:ln/>
        </p:spPr>
        <p:txBody>
          <a:bodyPr wrap="square" lIns="0" tIns="0" rIns="0" bIns="0" rtlCol="0" anchor="ctr"/>
          <a:lstStyle/>
          <a:p>
            <a:pPr marL="0" indent="0" algn="ctr">
              <a:buNone/>
            </a:pPr>
            <a:r>
              <a:rPr lang="en-US" sz="2400" b="1" dirty="0">
                <a:solidFill>
                  <a:srgbClr val="1C3A5E"/>
                </a:solidFill>
                <a:latin typeface="Cambria" pitchFamily="34" charset="0"/>
                <a:ea typeface="Cambria" pitchFamily="34" charset="-122"/>
                <a:cs typeface="Cambria" pitchFamily="34" charset="-120"/>
              </a:rPr>
              <a:t>1.405</a:t>
            </a:r>
            <a:endParaRPr lang="en-US" sz="2400" dirty="0"/>
          </a:p>
        </p:txBody>
      </p:sp>
      <p:sp>
        <p:nvSpPr>
          <p:cNvPr id="16" name="Text 12"/>
          <p:cNvSpPr/>
          <p:nvPr/>
        </p:nvSpPr>
        <p:spPr>
          <a:xfrm>
            <a:off x="6071616" y="4122481"/>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Totale dipendenti</a:t>
            </a:r>
            <a:endParaRPr lang="en-US" sz="1000" dirty="0"/>
          </a:p>
        </p:txBody>
      </p:sp>
      <p:pic>
        <p:nvPicPr>
          <p:cNvPr id="18" name="Image 0" descr="assets/logo.png">
            <a:extLst>
              <a:ext uri="{FF2B5EF4-FFF2-40B4-BE49-F238E27FC236}">
                <a16:creationId xmlns:a16="http://schemas.microsoft.com/office/drawing/2014/main" id="{158D552A-C6DC-9991-5EAE-33DC9D1E6C3B}"/>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ANZIANITÀ DI SERVIZIO · SOCI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r>
              <a:rPr lang="en-US" sz="2700" b="1" dirty="0">
                <a:solidFill>
                  <a:srgbClr val="1C3A5E"/>
                </a:solidFill>
                <a:latin typeface="Cambria" pitchFamily="34" charset="0"/>
                <a:ea typeface="Cambria" pitchFamily="34" charset="-122"/>
                <a:cs typeface="Cambria" pitchFamily="34" charset="-120"/>
              </a:rPr>
              <a:t>Anzianità di servizio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en-US"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48</a:t>
            </a:r>
            <a:endParaRPr lang="en-US" sz="1000" dirty="0"/>
          </a:p>
        </p:txBody>
      </p:sp>
      <p:graphicFrame>
        <p:nvGraphicFramePr>
          <p:cNvPr id="7" name="Chart 0"/>
          <p:cNvGraphicFramePr/>
          <p:nvPr/>
        </p:nvGraphicFramePr>
        <p:xfrm>
          <a:off x="411480" y="1600200"/>
          <a:ext cx="562356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943600" y="1554480"/>
            <a:ext cx="2697480" cy="896112"/>
          </a:xfrm>
          <a:prstGeom prst="roundRect">
            <a:avLst>
              <a:gd name="adj" fmla="val 9184"/>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6035040" y="1697858"/>
            <a:ext cx="2514600" cy="376367"/>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2.624</a:t>
            </a:r>
            <a:endParaRPr lang="en-US" sz="2400" dirty="0"/>
          </a:p>
        </p:txBody>
      </p:sp>
      <p:sp>
        <p:nvSpPr>
          <p:cNvPr id="10" name="Text 6"/>
          <p:cNvSpPr/>
          <p:nvPr/>
        </p:nvSpPr>
        <p:spPr>
          <a:xfrm>
            <a:off x="6071616" y="2074225"/>
            <a:ext cx="2441448" cy="322600"/>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Donne</a:t>
            </a:r>
            <a:endParaRPr lang="en-US" sz="1000" dirty="0"/>
          </a:p>
        </p:txBody>
      </p:sp>
      <p:sp>
        <p:nvSpPr>
          <p:cNvPr id="11" name="Shape 7"/>
          <p:cNvSpPr/>
          <p:nvPr/>
        </p:nvSpPr>
        <p:spPr>
          <a:xfrm>
            <a:off x="5943600" y="2578608"/>
            <a:ext cx="2697480" cy="896112"/>
          </a:xfrm>
          <a:prstGeom prst="roundRect">
            <a:avLst>
              <a:gd name="adj" fmla="val 9184"/>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6035040" y="2721986"/>
            <a:ext cx="2514600" cy="376367"/>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361</a:t>
            </a:r>
            <a:endParaRPr lang="en-US" sz="2400" dirty="0"/>
          </a:p>
        </p:txBody>
      </p:sp>
      <p:sp>
        <p:nvSpPr>
          <p:cNvPr id="13" name="Text 9"/>
          <p:cNvSpPr/>
          <p:nvPr/>
        </p:nvSpPr>
        <p:spPr>
          <a:xfrm>
            <a:off x="6071616" y="3098353"/>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Uomini</a:t>
            </a:r>
            <a:endParaRPr lang="en-US" sz="1000" dirty="0"/>
          </a:p>
        </p:txBody>
      </p:sp>
      <p:sp>
        <p:nvSpPr>
          <p:cNvPr id="14" name="Shape 10"/>
          <p:cNvSpPr/>
          <p:nvPr/>
        </p:nvSpPr>
        <p:spPr>
          <a:xfrm>
            <a:off x="5943600" y="3602736"/>
            <a:ext cx="2697480" cy="896112"/>
          </a:xfrm>
          <a:prstGeom prst="roundRect">
            <a:avLst>
              <a:gd name="adj" fmla="val 9184"/>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5" name="Text 11"/>
          <p:cNvSpPr/>
          <p:nvPr/>
        </p:nvSpPr>
        <p:spPr>
          <a:xfrm>
            <a:off x="6035040" y="3746114"/>
            <a:ext cx="2514600" cy="376367"/>
          </a:xfrm>
          <a:prstGeom prst="rect">
            <a:avLst/>
          </a:prstGeom>
          <a:noFill/>
          <a:ln/>
        </p:spPr>
        <p:txBody>
          <a:bodyPr wrap="square" lIns="0" tIns="0" rIns="0" bIns="0" rtlCol="0" anchor="ctr"/>
          <a:lstStyle/>
          <a:p>
            <a:pPr marL="0" indent="0" algn="ctr">
              <a:buNone/>
            </a:pPr>
            <a:r>
              <a:rPr lang="en-US" sz="2400" b="1" dirty="0">
                <a:solidFill>
                  <a:srgbClr val="1C3A5E"/>
                </a:solidFill>
                <a:latin typeface="Cambria" pitchFamily="34" charset="0"/>
                <a:ea typeface="Cambria" pitchFamily="34" charset="-122"/>
                <a:cs typeface="Cambria" pitchFamily="34" charset="-120"/>
              </a:rPr>
              <a:t>2.985</a:t>
            </a:r>
            <a:endParaRPr lang="en-US" sz="2400" dirty="0"/>
          </a:p>
        </p:txBody>
      </p:sp>
      <p:sp>
        <p:nvSpPr>
          <p:cNvPr id="16" name="Text 12"/>
          <p:cNvSpPr/>
          <p:nvPr/>
        </p:nvSpPr>
        <p:spPr>
          <a:xfrm>
            <a:off x="6071616" y="4122481"/>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Totale soci</a:t>
            </a:r>
            <a:endParaRPr lang="en-US" sz="1000" dirty="0"/>
          </a:p>
        </p:txBody>
      </p:sp>
      <p:pic>
        <p:nvPicPr>
          <p:cNvPr id="18" name="Image 0" descr="assets/logo.png">
            <a:extLst>
              <a:ext uri="{FF2B5EF4-FFF2-40B4-BE49-F238E27FC236}">
                <a16:creationId xmlns:a16="http://schemas.microsoft.com/office/drawing/2014/main" id="{766C3853-40D7-57E0-F21C-F34E68EBDDA0}"/>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ANZIANITÀ DI SERVIZIO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Anzianità di servizio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en-US"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49</a:t>
            </a:r>
            <a:endParaRPr lang="en-US" sz="1000" dirty="0"/>
          </a:p>
        </p:txBody>
      </p:sp>
      <p:graphicFrame>
        <p:nvGraphicFramePr>
          <p:cNvPr id="7" name="Chart 0"/>
          <p:cNvGraphicFramePr/>
          <p:nvPr/>
        </p:nvGraphicFramePr>
        <p:xfrm>
          <a:off x="411480" y="1600200"/>
          <a:ext cx="562356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943600" y="1554480"/>
            <a:ext cx="2697480" cy="896112"/>
          </a:xfrm>
          <a:prstGeom prst="roundRect">
            <a:avLst>
              <a:gd name="adj" fmla="val 9184"/>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6035040" y="1697858"/>
            <a:ext cx="2514600" cy="376367"/>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1.190</a:t>
            </a:r>
            <a:endParaRPr lang="en-US" sz="2400" dirty="0"/>
          </a:p>
        </p:txBody>
      </p:sp>
      <p:sp>
        <p:nvSpPr>
          <p:cNvPr id="10" name="Text 6"/>
          <p:cNvSpPr/>
          <p:nvPr/>
        </p:nvSpPr>
        <p:spPr>
          <a:xfrm>
            <a:off x="6071616" y="2074225"/>
            <a:ext cx="2441448" cy="322600"/>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Donne</a:t>
            </a:r>
            <a:endParaRPr lang="en-US" sz="1000" dirty="0"/>
          </a:p>
        </p:txBody>
      </p:sp>
      <p:sp>
        <p:nvSpPr>
          <p:cNvPr id="11" name="Shape 7"/>
          <p:cNvSpPr/>
          <p:nvPr/>
        </p:nvSpPr>
        <p:spPr>
          <a:xfrm>
            <a:off x="5943600" y="2578608"/>
            <a:ext cx="2697480" cy="896112"/>
          </a:xfrm>
          <a:prstGeom prst="roundRect">
            <a:avLst>
              <a:gd name="adj" fmla="val 9184"/>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6035040" y="2721986"/>
            <a:ext cx="2514600" cy="376367"/>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215</a:t>
            </a:r>
            <a:endParaRPr lang="en-US" sz="2400" dirty="0"/>
          </a:p>
        </p:txBody>
      </p:sp>
      <p:sp>
        <p:nvSpPr>
          <p:cNvPr id="13" name="Text 9"/>
          <p:cNvSpPr/>
          <p:nvPr/>
        </p:nvSpPr>
        <p:spPr>
          <a:xfrm>
            <a:off x="6071616" y="3098353"/>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Uomini</a:t>
            </a:r>
            <a:endParaRPr lang="en-US" sz="1000" dirty="0"/>
          </a:p>
        </p:txBody>
      </p:sp>
      <p:sp>
        <p:nvSpPr>
          <p:cNvPr id="14" name="Shape 10"/>
          <p:cNvSpPr/>
          <p:nvPr/>
        </p:nvSpPr>
        <p:spPr>
          <a:xfrm>
            <a:off x="5943600" y="3602736"/>
            <a:ext cx="2697480" cy="896112"/>
          </a:xfrm>
          <a:prstGeom prst="roundRect">
            <a:avLst>
              <a:gd name="adj" fmla="val 9184"/>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5" name="Text 11"/>
          <p:cNvSpPr/>
          <p:nvPr/>
        </p:nvSpPr>
        <p:spPr>
          <a:xfrm>
            <a:off x="6035040" y="3746114"/>
            <a:ext cx="2514600" cy="376367"/>
          </a:xfrm>
          <a:prstGeom prst="rect">
            <a:avLst/>
          </a:prstGeom>
          <a:noFill/>
          <a:ln/>
        </p:spPr>
        <p:txBody>
          <a:bodyPr wrap="square" lIns="0" tIns="0" rIns="0" bIns="0" rtlCol="0" anchor="ctr"/>
          <a:lstStyle/>
          <a:p>
            <a:pPr marL="0" indent="0" algn="ctr">
              <a:buNone/>
            </a:pPr>
            <a:r>
              <a:rPr lang="en-US" sz="2400" b="1" dirty="0">
                <a:solidFill>
                  <a:srgbClr val="1C3A5E"/>
                </a:solidFill>
                <a:latin typeface="Cambria" pitchFamily="34" charset="0"/>
                <a:ea typeface="Cambria" pitchFamily="34" charset="-122"/>
                <a:cs typeface="Cambria" pitchFamily="34" charset="-120"/>
              </a:rPr>
              <a:t>1.405</a:t>
            </a:r>
            <a:endParaRPr lang="en-US" sz="2400" dirty="0"/>
          </a:p>
        </p:txBody>
      </p:sp>
      <p:sp>
        <p:nvSpPr>
          <p:cNvPr id="16" name="Text 12"/>
          <p:cNvSpPr/>
          <p:nvPr/>
        </p:nvSpPr>
        <p:spPr>
          <a:xfrm>
            <a:off x="6071616" y="4122481"/>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Totale dipendenti</a:t>
            </a:r>
            <a:endParaRPr lang="en-US" sz="1000" dirty="0"/>
          </a:p>
        </p:txBody>
      </p:sp>
      <p:pic>
        <p:nvPicPr>
          <p:cNvPr id="18" name="Image 0" descr="assets/logo.png">
            <a:extLst>
              <a:ext uri="{FF2B5EF4-FFF2-40B4-BE49-F238E27FC236}">
                <a16:creationId xmlns:a16="http://schemas.microsoft.com/office/drawing/2014/main" id="{D55BE81E-5050-1D89-2CC4-3DD41440BA9D}"/>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PERSONALE SOCIO-SANITARIO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Il personale socio-sanitario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50</a:t>
            </a:r>
            <a:endParaRPr lang="en-US" sz="1000" dirty="0"/>
          </a:p>
        </p:txBody>
      </p:sp>
      <p:sp>
        <p:nvSpPr>
          <p:cNvPr id="7" name="Text 4"/>
          <p:cNvSpPr/>
          <p:nvPr/>
        </p:nvSpPr>
        <p:spPr>
          <a:xfrm>
            <a:off x="502921" y="1517904"/>
            <a:ext cx="3863340" cy="2948940"/>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Il personale assistenziale qualificato costituisce la maggior parte della compagine sociale. L'evoluzione delle professioni sanitarie e socio-</a:t>
            </a:r>
            <a:r>
              <a:rPr lang="en-US" sz="1080" dirty="0" err="1">
                <a:solidFill>
                  <a:srgbClr val="24303C"/>
                </a:solidFill>
                <a:latin typeface="Calibri" pitchFamily="34" charset="0"/>
                <a:ea typeface="Calibri" pitchFamily="34" charset="-122"/>
                <a:cs typeface="Calibri" pitchFamily="34" charset="-120"/>
              </a:rPr>
              <a:t>assistenziali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nell'ultimo</a:t>
            </a:r>
            <a:r>
              <a:rPr lang="en-US" sz="1080" dirty="0">
                <a:solidFill>
                  <a:srgbClr val="24303C"/>
                </a:solidFill>
                <a:latin typeface="Calibri" pitchFamily="34" charset="0"/>
                <a:ea typeface="Calibri" pitchFamily="34" charset="-122"/>
                <a:cs typeface="Calibri" pitchFamily="34" charset="-120"/>
              </a:rPr>
              <a:t> decennio ha richiesto una qualificazione sempre maggiore. Agli inizi degli anni '80 il settore era ancora improntato al volontariato e gli assistenti maturavano esperienza sul campo; ogni Regione, nella propria autonomia, aveva poi creato profili assistenziali </a:t>
            </a:r>
            <a:r>
              <a:rPr lang="en-US" sz="1080" dirty="0" err="1">
                <a:solidFill>
                  <a:srgbClr val="24303C"/>
                </a:solidFill>
                <a:latin typeface="Calibri" pitchFamily="34" charset="0"/>
                <a:ea typeface="Calibri" pitchFamily="34" charset="-122"/>
                <a:cs typeface="Calibri" pitchFamily="34" charset="-120"/>
              </a:rPr>
              <a:t>diversi</a:t>
            </a:r>
            <a:r>
              <a:rPr lang="en-US" sz="1080" dirty="0">
                <a:solidFill>
                  <a:srgbClr val="24303C"/>
                </a:solidFill>
                <a:latin typeface="Calibri" pitchFamily="34" charset="0"/>
                <a:ea typeface="Calibri" pitchFamily="34" charset="-122"/>
                <a:cs typeface="Calibri" pitchFamily="34" charset="-120"/>
              </a:rPr>
              <a:t>. Solo </a:t>
            </a:r>
            <a:r>
              <a:rPr lang="en-US" sz="1080" dirty="0" err="1">
                <a:solidFill>
                  <a:srgbClr val="24303C"/>
                </a:solidFill>
                <a:latin typeface="Calibri" pitchFamily="34" charset="0"/>
                <a:ea typeface="Calibri" pitchFamily="34" charset="-122"/>
                <a:cs typeface="Calibri" pitchFamily="34" charset="-120"/>
              </a:rPr>
              <a:t>nel</a:t>
            </a:r>
            <a:r>
              <a:rPr lang="en-US" sz="1080" dirty="0">
                <a:solidFill>
                  <a:srgbClr val="24303C"/>
                </a:solidFill>
                <a:latin typeface="Calibri" pitchFamily="34" charset="0"/>
                <a:ea typeface="Calibri" pitchFamily="34" charset="-122"/>
                <a:cs typeface="Calibri" pitchFamily="34" charset="-120"/>
              </a:rPr>
              <a:t> 2001 </a:t>
            </a:r>
            <a:r>
              <a:rPr lang="en-US" sz="1080" dirty="0" err="1">
                <a:solidFill>
                  <a:srgbClr val="24303C"/>
                </a:solidFill>
                <a:latin typeface="Calibri" pitchFamily="34" charset="0"/>
                <a:ea typeface="Calibri" pitchFamily="34" charset="-122"/>
                <a:cs typeface="Calibri" pitchFamily="34" charset="-120"/>
              </a:rPr>
              <a:t>nasce</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qualifica</a:t>
            </a:r>
            <a:r>
              <a:rPr lang="en-US" sz="1080" dirty="0">
                <a:solidFill>
                  <a:srgbClr val="24303C"/>
                </a:solidFill>
                <a:latin typeface="Calibri" pitchFamily="34" charset="0"/>
                <a:ea typeface="Calibri" pitchFamily="34" charset="-122"/>
                <a:cs typeface="Calibri" pitchFamily="34" charset="-120"/>
              </a:rPr>
              <a:t> OSS, di </a:t>
            </a:r>
            <a:r>
              <a:rPr lang="en-US" sz="1080" dirty="0" err="1">
                <a:solidFill>
                  <a:srgbClr val="24303C"/>
                </a:solidFill>
                <a:latin typeface="Calibri" pitchFamily="34" charset="0"/>
                <a:ea typeface="Calibri" pitchFamily="34" charset="-122"/>
                <a:cs typeface="Calibri" pitchFamily="34" charset="-120"/>
              </a:rPr>
              <a:t>respiro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nazionale</a:t>
            </a:r>
            <a:r>
              <a:rPr lang="en-US" sz="1080" dirty="0">
                <a:solidFill>
                  <a:srgbClr val="24303C"/>
                </a:solidFill>
                <a:latin typeface="Calibri" pitchFamily="34" charset="0"/>
                <a:ea typeface="Calibri" pitchFamily="34" charset="-122"/>
                <a:cs typeface="Calibri" pitchFamily="34" charset="-120"/>
              </a:rPr>
              <a:t> e con </a:t>
            </a:r>
            <a:r>
              <a:rPr lang="en-US" sz="1080" dirty="0" err="1">
                <a:solidFill>
                  <a:srgbClr val="24303C"/>
                </a:solidFill>
                <a:latin typeface="Calibri" pitchFamily="34" charset="0"/>
                <a:ea typeface="Calibri" pitchFamily="34" charset="-122"/>
                <a:cs typeface="Calibri" pitchFamily="34" charset="-120"/>
              </a:rPr>
              <a:t>una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componente</a:t>
            </a:r>
            <a:r>
              <a:rPr lang="en-US" sz="1080" dirty="0">
                <a:solidFill>
                  <a:srgbClr val="24303C"/>
                </a:solidFill>
                <a:latin typeface="Calibri" pitchFamily="34" charset="0"/>
                <a:ea typeface="Calibri" pitchFamily="34" charset="-122"/>
                <a:cs typeface="Calibri" pitchFamily="34" charset="-120"/>
              </a:rPr>
              <a:t> sanitaria prima </a:t>
            </a:r>
            <a:r>
              <a:rPr lang="en-US" sz="1080" dirty="0" err="1">
                <a:solidFill>
                  <a:srgbClr val="24303C"/>
                </a:solidFill>
                <a:latin typeface="Calibri" pitchFamily="34" charset="0"/>
                <a:ea typeface="Calibri" pitchFamily="34" charset="-122"/>
                <a:cs typeface="Calibri" pitchFamily="34" charset="-120"/>
              </a:rPr>
              <a:t>assente</a:t>
            </a:r>
            <a:r>
              <a:rPr lang="en-US" sz="1080" dirty="0">
                <a:solidFill>
                  <a:srgbClr val="24303C"/>
                </a:solidFill>
                <a:latin typeface="Calibri" pitchFamily="34" charset="0"/>
                <a:ea typeface="Calibri" pitchFamily="34" charset="-122"/>
                <a:cs typeface="Calibri" pitchFamily="34" charset="-120"/>
              </a:rPr>
              <a:t>. Dal 2001 ad </a:t>
            </a:r>
            <a:r>
              <a:rPr lang="en-US" sz="1080" dirty="0" err="1">
                <a:solidFill>
                  <a:srgbClr val="24303C"/>
                </a:solidFill>
                <a:latin typeface="Calibri" pitchFamily="34" charset="0"/>
                <a:ea typeface="Calibri" pitchFamily="34" charset="-122"/>
                <a:cs typeface="Calibri" pitchFamily="34" charset="-120"/>
              </a:rPr>
              <a:t>oggi</a:t>
            </a:r>
            <a:r>
              <a:rPr lang="en-US" sz="1080" dirty="0">
                <a:solidFill>
                  <a:srgbClr val="24303C"/>
                </a:solidFill>
                <a:latin typeface="Calibri" pitchFamily="34" charset="0"/>
                <a:ea typeface="Calibri" pitchFamily="34" charset="-122"/>
                <a:cs typeface="Calibri" pitchFamily="34" charset="-120"/>
              </a:rPr>
              <a:t> la Quadrifoglio ne ha </a:t>
            </a:r>
            <a:r>
              <a:rPr lang="en-US" sz="1080" dirty="0" err="1">
                <a:solidFill>
                  <a:srgbClr val="24303C"/>
                </a:solidFill>
                <a:latin typeface="Calibri" pitchFamily="34" charset="0"/>
                <a:ea typeface="Calibri" pitchFamily="34" charset="-122"/>
                <a:cs typeface="Calibri" pitchFamily="34" charset="-120"/>
              </a:rPr>
              <a:t>favorito</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riqualifica</a:t>
            </a:r>
            <a:r>
              <a:rPr lang="en-US" sz="1080" dirty="0">
                <a:solidFill>
                  <a:srgbClr val="24303C"/>
                </a:solidFill>
                <a:latin typeface="Calibri" pitchFamily="34" charset="0"/>
                <a:ea typeface="Calibri" pitchFamily="34" charset="-122"/>
                <a:cs typeface="Calibri" pitchFamily="34" charset="-120"/>
              </a:rPr>
              <a:t>: al 31/12/2025 </a:t>
            </a:r>
            <a:r>
              <a:rPr lang="en-US" sz="1080" dirty="0" err="1">
                <a:solidFill>
                  <a:srgbClr val="24303C"/>
                </a:solidFill>
                <a:latin typeface="Calibri" pitchFamily="34" charset="0"/>
                <a:ea typeface="Calibri" pitchFamily="34" charset="-122"/>
                <a:cs typeface="Calibri" pitchFamily="34" charset="-120"/>
              </a:rPr>
              <a:t>gli</a:t>
            </a:r>
            <a:r>
              <a:rPr lang="en-US" sz="1080" dirty="0">
                <a:solidFill>
                  <a:srgbClr val="24303C"/>
                </a:solidFill>
                <a:latin typeface="Calibri" pitchFamily="34" charset="0"/>
                <a:ea typeface="Calibri" pitchFamily="34" charset="-122"/>
                <a:cs typeface="Calibri" pitchFamily="34" charset="-120"/>
              </a:rPr>
              <a:t> OSS </a:t>
            </a:r>
            <a:r>
              <a:rPr lang="en-US" sz="1080" dirty="0" err="1">
                <a:solidFill>
                  <a:srgbClr val="24303C"/>
                </a:solidFill>
                <a:latin typeface="Calibri" pitchFamily="34" charset="0"/>
                <a:ea typeface="Calibri" pitchFamily="34" charset="-122"/>
                <a:cs typeface="Calibri" pitchFamily="34" charset="-120"/>
              </a:rPr>
              <a:t>erano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oltre</a:t>
            </a:r>
            <a:r>
              <a:rPr lang="en-US" sz="1080" dirty="0">
                <a:solidFill>
                  <a:srgbClr val="24303C"/>
                </a:solidFill>
                <a:latin typeface="Calibri" pitchFamily="34" charset="0"/>
                <a:ea typeface="Calibri" pitchFamily="34" charset="-122"/>
                <a:cs typeface="Calibri" pitchFamily="34" charset="-120"/>
              </a:rPr>
              <a:t> il 25% del </a:t>
            </a:r>
            <a:r>
              <a:rPr lang="en-US" sz="1080" dirty="0" err="1">
                <a:solidFill>
                  <a:srgbClr val="24303C"/>
                </a:solidFill>
                <a:latin typeface="Calibri" pitchFamily="34" charset="0"/>
                <a:ea typeface="Calibri" pitchFamily="34" charset="-122"/>
                <a:cs typeface="Calibri" pitchFamily="34" charset="-120"/>
              </a:rPr>
              <a:t>personale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assistenziale</a:t>
            </a:r>
            <a:r>
              <a:rPr lang="en-US" sz="1080" dirty="0">
                <a:solidFill>
                  <a:srgbClr val="24303C"/>
                </a:solidFill>
                <a:latin typeface="Calibri" pitchFamily="34" charset="0"/>
                <a:ea typeface="Calibri" pitchFamily="34" charset="-122"/>
                <a:cs typeface="Calibri" pitchFamily="34" charset="-120"/>
              </a:rPr>
              <a:t>. Non tutte le </a:t>
            </a:r>
            <a:r>
              <a:rPr lang="en-US" sz="1080" dirty="0" err="1">
                <a:solidFill>
                  <a:srgbClr val="24303C"/>
                </a:solidFill>
                <a:latin typeface="Calibri" pitchFamily="34" charset="0"/>
                <a:ea typeface="Calibri" pitchFamily="34" charset="-122"/>
                <a:cs typeface="Calibri" pitchFamily="34" charset="-120"/>
              </a:rPr>
              <a:t>Regioni</a:t>
            </a:r>
            <a:r>
              <a:rPr lang="en-US" sz="1080" dirty="0">
                <a:solidFill>
                  <a:srgbClr val="24303C"/>
                </a:solidFill>
                <a:latin typeface="Calibri" pitchFamily="34" charset="0"/>
                <a:ea typeface="Calibri" pitchFamily="34" charset="-122"/>
                <a:cs typeface="Calibri" pitchFamily="34" charset="-120"/>
              </a:rPr>
              <a:t> e non tutti </a:t>
            </a:r>
            <a:r>
              <a:rPr lang="en-US" sz="1080" dirty="0" err="1">
                <a:solidFill>
                  <a:srgbClr val="24303C"/>
                </a:solidFill>
                <a:latin typeface="Calibri" pitchFamily="34" charset="0"/>
                <a:ea typeface="Calibri" pitchFamily="34" charset="-122"/>
                <a:cs typeface="Calibri" pitchFamily="34" charset="-120"/>
              </a:rPr>
              <a:t>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servizi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richiedono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questa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qualifica</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Regione</a:t>
            </a:r>
            <a:r>
              <a:rPr lang="en-US" sz="1080" dirty="0">
                <a:solidFill>
                  <a:srgbClr val="24303C"/>
                </a:solidFill>
                <a:latin typeface="Calibri" pitchFamily="34" charset="0"/>
                <a:ea typeface="Calibri" pitchFamily="34" charset="-122"/>
                <a:cs typeface="Calibri" pitchFamily="34" charset="-120"/>
              </a:rPr>
              <a:t> Piemonte, con la </a:t>
            </a:r>
            <a:r>
              <a:rPr lang="en-US" sz="1080" dirty="0" err="1">
                <a:solidFill>
                  <a:srgbClr val="24303C"/>
                </a:solidFill>
                <a:latin typeface="Calibri" pitchFamily="34" charset="0"/>
                <a:ea typeface="Calibri" pitchFamily="34" charset="-122"/>
                <a:cs typeface="Calibri" pitchFamily="34" charset="-120"/>
              </a:rPr>
              <a:t>riforma</a:t>
            </a:r>
            <a:r>
              <a:rPr lang="en-US" sz="1080" dirty="0">
                <a:solidFill>
                  <a:srgbClr val="24303C"/>
                </a:solidFill>
                <a:latin typeface="Calibri" pitchFamily="34" charset="0"/>
                <a:ea typeface="Calibri" pitchFamily="34" charset="-122"/>
                <a:cs typeface="Calibri" pitchFamily="34" charset="-120"/>
              </a:rPr>
              <a:t> di cui alla DGR 45-4248 del 2012, ha </a:t>
            </a:r>
            <a:r>
              <a:rPr lang="en-US" sz="1080" dirty="0" err="1">
                <a:solidFill>
                  <a:srgbClr val="24303C"/>
                </a:solidFill>
                <a:latin typeface="Calibri" pitchFamily="34" charset="0"/>
                <a:ea typeface="Calibri" pitchFamily="34" charset="-122"/>
                <a:cs typeface="Calibri" pitchFamily="34" charset="-120"/>
              </a:rPr>
              <a:t>sancito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l'obbligo</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impiegare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unicamente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personale</a:t>
            </a:r>
            <a:r>
              <a:rPr lang="en-US" sz="1080" dirty="0">
                <a:solidFill>
                  <a:srgbClr val="24303C"/>
                </a:solidFill>
                <a:latin typeface="Calibri" pitchFamily="34" charset="0"/>
                <a:ea typeface="Calibri" pitchFamily="34" charset="-122"/>
                <a:cs typeface="Calibri" pitchFamily="34" charset="-120"/>
              </a:rPr>
              <a:t> OSS </a:t>
            </a:r>
            <a:r>
              <a:rPr lang="en-US" sz="1080" dirty="0" err="1">
                <a:solidFill>
                  <a:srgbClr val="24303C"/>
                </a:solidFill>
                <a:latin typeface="Calibri" pitchFamily="34" charset="0"/>
                <a:ea typeface="Calibri" pitchFamily="34" charset="-122"/>
                <a:cs typeface="Calibri" pitchFamily="34" charset="-120"/>
              </a:rPr>
              <a:t>nelle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strutture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residenziali</a:t>
            </a:r>
            <a:r>
              <a:rPr lang="en-US" sz="1080" dirty="0">
                <a:solidFill>
                  <a:srgbClr val="24303C"/>
                </a:solidFill>
                <a:latin typeface="Calibri" pitchFamily="34" charset="0"/>
                <a:ea typeface="Calibri" pitchFamily="34" charset="-122"/>
                <a:cs typeface="Calibri" pitchFamily="34" charset="-120"/>
              </a:rPr>
              <a:t> per anziani. </a:t>
            </a:r>
            <a:r>
              <a:rPr lang="en-US" sz="1080" dirty="0" err="1">
                <a:solidFill>
                  <a:srgbClr val="24303C"/>
                </a:solidFill>
                <a:latin typeface="Calibri" pitchFamily="34" charset="0"/>
                <a:ea typeface="Calibri" pitchFamily="34" charset="-122"/>
                <a:cs typeface="Calibri" pitchFamily="34" charset="-120"/>
              </a:rPr>
              <a:t>Permane</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difficoltà</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ricerca</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selezione</a:t>
            </a:r>
            <a:r>
              <a:rPr lang="en-US" sz="1080" dirty="0">
                <a:solidFill>
                  <a:srgbClr val="24303C"/>
                </a:solidFill>
                <a:latin typeface="Calibri" pitchFamily="34" charset="0"/>
                <a:ea typeface="Calibri" pitchFamily="34" charset="-122"/>
                <a:cs typeface="Calibri" pitchFamily="34" charset="-120"/>
              </a:rPr>
              <a:t> del </a:t>
            </a:r>
            <a:r>
              <a:rPr lang="en-US" sz="1080" dirty="0" err="1">
                <a:solidFill>
                  <a:srgbClr val="24303C"/>
                </a:solidFill>
                <a:latin typeface="Calibri" pitchFamily="34" charset="0"/>
                <a:ea typeface="Calibri" pitchFamily="34" charset="-122"/>
                <a:cs typeface="Calibri" pitchFamily="34" charset="-120"/>
              </a:rPr>
              <a:t>personale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sanitario</a:t>
            </a:r>
            <a:r>
              <a:rPr lang="en-US" sz="1080" dirty="0">
                <a:solidFill>
                  <a:srgbClr val="24303C"/>
                </a:solidFill>
                <a:latin typeface="Calibri" pitchFamily="34" charset="0"/>
                <a:ea typeface="Calibri" pitchFamily="34" charset="-122"/>
                <a:cs typeface="Calibri" pitchFamily="34" charset="-120"/>
              </a:rPr>
              <a:t> e socio-</a:t>
            </a:r>
            <a:r>
              <a:rPr lang="en-US" sz="1080" dirty="0" err="1">
                <a:solidFill>
                  <a:srgbClr val="24303C"/>
                </a:solidFill>
                <a:latin typeface="Calibri" pitchFamily="34" charset="0"/>
                <a:ea typeface="Calibri" pitchFamily="34" charset="-122"/>
                <a:cs typeface="Calibri" pitchFamily="34" charset="-120"/>
              </a:rPr>
              <a:t>sanitario</a:t>
            </a:r>
            <a:r>
              <a:rPr lang="en-US" sz="1080" dirty="0">
                <a:solidFill>
                  <a:srgbClr val="24303C"/>
                </a:solidFill>
                <a:latin typeface="Calibri" pitchFamily="34" charset="0"/>
                <a:ea typeface="Calibri" pitchFamily="34" charset="-122"/>
                <a:cs typeface="Calibri" pitchFamily="34" charset="-120"/>
              </a:rPr>
              <a:t>, con il </a:t>
            </a:r>
            <a:r>
              <a:rPr lang="en-US" sz="1080" dirty="0" err="1">
                <a:solidFill>
                  <a:srgbClr val="24303C"/>
                </a:solidFill>
                <a:latin typeface="Calibri" pitchFamily="34" charset="0"/>
                <a:ea typeface="Calibri" pitchFamily="34" charset="-122"/>
                <a:cs typeface="Calibri" pitchFamily="34" charset="-120"/>
              </a:rPr>
              <a:t>conseguente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rischio</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disallineamento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retributivo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tra</a:t>
            </a:r>
            <a:r>
              <a:rPr lang="en-US" sz="1080" dirty="0">
                <a:solidFill>
                  <a:srgbClr val="24303C"/>
                </a:solidFill>
                <a:latin typeface="Calibri" pitchFamily="34" charset="0"/>
                <a:ea typeface="Calibri" pitchFamily="34" charset="-122"/>
                <a:cs typeface="Calibri" pitchFamily="34" charset="-120"/>
              </a:rPr>
              <a:t> le diverse figure </a:t>
            </a:r>
            <a:r>
              <a:rPr lang="en-US" sz="1080" dirty="0" err="1">
                <a:solidFill>
                  <a:srgbClr val="24303C"/>
                </a:solidFill>
                <a:latin typeface="Calibri" pitchFamily="34" charset="0"/>
                <a:ea typeface="Calibri" pitchFamily="34" charset="-122"/>
                <a:cs typeface="Calibri" pitchFamily="34" charset="-120"/>
              </a:rPr>
              <a:t>professionali</a:t>
            </a:r>
            <a:r>
              <a:rPr lang="en-US" sz="1080" dirty="0">
                <a:solidFill>
                  <a:srgbClr val="24303C"/>
                </a:solidFill>
                <a:latin typeface="Calibri" pitchFamily="34" charset="0"/>
                <a:ea typeface="Calibri" pitchFamily="34" charset="-122"/>
                <a:cs typeface="Calibri" pitchFamily="34" charset="-120"/>
              </a:rPr>
              <a:t>.</a:t>
            </a:r>
            <a:endParaRPr lang="en-US" sz="1080" dirty="0"/>
          </a:p>
        </p:txBody>
      </p:sp>
      <p:sp>
        <p:nvSpPr>
          <p:cNvPr id="8" name="Text 5"/>
          <p:cNvSpPr/>
          <p:nvPr/>
        </p:nvSpPr>
        <p:spPr>
          <a:xfrm>
            <a:off x="4777740" y="1481328"/>
            <a:ext cx="3863340" cy="2880360"/>
          </a:xfrm>
          <a:prstGeom prst="rect">
            <a:avLst/>
          </a:prstGeom>
          <a:noFill/>
          <a:ln/>
        </p:spPr>
        <p:txBody>
          <a:bodyPr wrap="square" lIns="0" tIns="0" rIns="0" bIns="0" rtlCol="0" anchor="t"/>
          <a:lstStyle/>
          <a:p>
            <a:pPr marL="0" indent="0" algn="just">
              <a:lnSpc>
                <a:spcPct val="105000"/>
              </a:lnSpc>
              <a:buNone/>
            </a:pPr>
            <a:r>
              <a:rPr lang="en-US" sz="1080" dirty="0" err="1">
                <a:solidFill>
                  <a:srgbClr val="24303C"/>
                </a:solidFill>
                <a:latin typeface="Calibri" pitchFamily="34" charset="0"/>
                <a:ea typeface="Calibri" pitchFamily="34" charset="-122"/>
                <a:cs typeface="Calibri" pitchFamily="34" charset="-120"/>
              </a:rPr>
              <a:t>Negli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ultimi</a:t>
            </a:r>
            <a:r>
              <a:rPr lang="en-US" sz="1080" dirty="0">
                <a:solidFill>
                  <a:srgbClr val="24303C"/>
                </a:solidFill>
                <a:latin typeface="Calibri" pitchFamily="34" charset="0"/>
                <a:ea typeface="Calibri" pitchFamily="34" charset="-122"/>
                <a:cs typeface="Calibri" pitchFamily="34" charset="-120"/>
              </a:rPr>
              <a:t> anni diverse </a:t>
            </a:r>
            <a:r>
              <a:rPr lang="en-US" sz="1080" dirty="0" err="1">
                <a:solidFill>
                  <a:srgbClr val="24303C"/>
                </a:solidFill>
                <a:latin typeface="Calibri" pitchFamily="34" charset="0"/>
                <a:ea typeface="Calibri" pitchFamily="34" charset="-122"/>
                <a:cs typeface="Calibri" pitchFamily="34" charset="-120"/>
              </a:rPr>
              <a:t>regioni</a:t>
            </a:r>
            <a:r>
              <a:rPr lang="en-US" sz="1080" dirty="0">
                <a:solidFill>
                  <a:srgbClr val="24303C"/>
                </a:solidFill>
                <a:latin typeface="Calibri" pitchFamily="34" charset="0"/>
                <a:ea typeface="Calibri" pitchFamily="34" charset="-122"/>
                <a:cs typeface="Calibri" pitchFamily="34" charset="-120"/>
              </a:rPr>
              <a:t>, per far </a:t>
            </a:r>
            <a:r>
              <a:rPr lang="en-US" sz="1080" dirty="0" err="1">
                <a:solidFill>
                  <a:srgbClr val="24303C"/>
                </a:solidFill>
                <a:latin typeface="Calibri" pitchFamily="34" charset="0"/>
                <a:ea typeface="Calibri" pitchFamily="34" charset="-122"/>
                <a:cs typeface="Calibri" pitchFamily="34" charset="-120"/>
              </a:rPr>
              <a:t>fronte</a:t>
            </a:r>
            <a:r>
              <a:rPr lang="en-US" sz="1080" dirty="0">
                <a:solidFill>
                  <a:srgbClr val="24303C"/>
                </a:solidFill>
                <a:latin typeface="Calibri" pitchFamily="34" charset="0"/>
                <a:ea typeface="Calibri" pitchFamily="34" charset="-122"/>
                <a:cs typeface="Calibri" pitchFamily="34" charset="-120"/>
              </a:rPr>
              <a:t> alla </a:t>
            </a:r>
            <a:r>
              <a:rPr lang="en-US" sz="1080" dirty="0" err="1">
                <a:solidFill>
                  <a:srgbClr val="24303C"/>
                </a:solidFill>
                <a:latin typeface="Calibri" pitchFamily="34" charset="0"/>
                <a:ea typeface="Calibri" pitchFamily="34" charset="-122"/>
                <a:cs typeface="Calibri" pitchFamily="34" charset="-120"/>
              </a:rPr>
              <a:t>carenza</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personale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qualificato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hanno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emananto</a:t>
            </a:r>
            <a:r>
              <a:rPr lang="en-US" sz="1080" dirty="0">
                <a:solidFill>
                  <a:srgbClr val="24303C"/>
                </a:solidFill>
                <a:latin typeface="Calibri" pitchFamily="34" charset="0"/>
                <a:ea typeface="Calibri" pitchFamily="34" charset="-122"/>
                <a:cs typeface="Calibri" pitchFamily="34" charset="-120"/>
              </a:rPr>
              <a:t> D.G.R. ad hoc al fine di </a:t>
            </a:r>
            <a:r>
              <a:rPr lang="en-US" sz="1080" dirty="0" err="1">
                <a:solidFill>
                  <a:srgbClr val="24303C"/>
                </a:solidFill>
                <a:latin typeface="Calibri" pitchFamily="34" charset="0"/>
                <a:ea typeface="Calibri" pitchFamily="34" charset="-122"/>
                <a:cs typeface="Calibri" pitchFamily="34" charset="-120"/>
              </a:rPr>
              <a:t>permettere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l’assunzione</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personale</a:t>
            </a:r>
            <a:r>
              <a:rPr lang="en-US" sz="1080" dirty="0">
                <a:solidFill>
                  <a:srgbClr val="24303C"/>
                </a:solidFill>
                <a:latin typeface="Calibri" pitchFamily="34" charset="0"/>
                <a:ea typeface="Calibri" pitchFamily="34" charset="-122"/>
                <a:cs typeface="Calibri" pitchFamily="34" charset="-120"/>
              </a:rPr>
              <a:t> non </a:t>
            </a:r>
            <a:r>
              <a:rPr lang="en-US" sz="1080" dirty="0" err="1">
                <a:solidFill>
                  <a:srgbClr val="24303C"/>
                </a:solidFill>
                <a:latin typeface="Calibri" pitchFamily="34" charset="0"/>
                <a:ea typeface="Calibri" pitchFamily="34" charset="-122"/>
                <a:cs typeface="Calibri" pitchFamily="34" charset="-120"/>
              </a:rPr>
              <a:t>qualificato</a:t>
            </a:r>
            <a:r>
              <a:rPr lang="en-US" sz="1080" dirty="0">
                <a:solidFill>
                  <a:srgbClr val="24303C"/>
                </a:solidFill>
                <a:latin typeface="Calibri" pitchFamily="34" charset="0"/>
                <a:ea typeface="Calibri" pitchFamily="34" charset="-122"/>
                <a:cs typeface="Calibri" pitchFamily="34" charset="-120"/>
              </a:rPr>
              <a:t> ma con </a:t>
            </a:r>
            <a:r>
              <a:rPr lang="en-US" sz="1080" dirty="0" err="1">
                <a:solidFill>
                  <a:srgbClr val="24303C"/>
                </a:solidFill>
                <a:latin typeface="Calibri" pitchFamily="34" charset="0"/>
                <a:ea typeface="Calibri" pitchFamily="34" charset="-122"/>
                <a:cs typeface="Calibri" pitchFamily="34" charset="-120"/>
              </a:rPr>
              <a:t>esperienza</a:t>
            </a:r>
            <a:r>
              <a:rPr lang="en-US" sz="1080" dirty="0">
                <a:solidFill>
                  <a:srgbClr val="24303C"/>
                </a:solidFill>
                <a:latin typeface="Calibri" pitchFamily="34" charset="0"/>
                <a:ea typeface="Calibri" pitchFamily="34" charset="-122"/>
                <a:cs typeface="Calibri" pitchFamily="34" charset="-120"/>
              </a:rPr>
              <a:t> con </a:t>
            </a:r>
            <a:r>
              <a:rPr lang="en-US" sz="1080" dirty="0" err="1">
                <a:solidFill>
                  <a:srgbClr val="24303C"/>
                </a:solidFill>
                <a:latin typeface="Calibri" pitchFamily="34" charset="0"/>
                <a:ea typeface="Calibri" pitchFamily="34" charset="-122"/>
                <a:cs typeface="Calibri" pitchFamily="34" charset="-120"/>
              </a:rPr>
              <a:t>l’intento</a:t>
            </a:r>
            <a:r>
              <a:rPr lang="en-US" sz="1080" dirty="0">
                <a:solidFill>
                  <a:srgbClr val="24303C"/>
                </a:solidFill>
                <a:latin typeface="Calibri" pitchFamily="34" charset="0"/>
                <a:ea typeface="Calibri" pitchFamily="34" charset="-122"/>
                <a:cs typeface="Calibri" pitchFamily="34" charset="-120"/>
              </a:rPr>
              <a:t> di procedure </a:t>
            </a:r>
            <a:r>
              <a:rPr lang="en-US" sz="1080" dirty="0" err="1">
                <a:solidFill>
                  <a:srgbClr val="24303C"/>
                </a:solidFill>
                <a:latin typeface="Calibri" pitchFamily="34" charset="0"/>
                <a:ea typeface="Calibri" pitchFamily="34" charset="-122"/>
                <a:cs typeface="Calibri" pitchFamily="34" charset="-120"/>
              </a:rPr>
              <a:t>tempestivamente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comunque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entro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una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certa</a:t>
            </a:r>
            <a:r>
              <a:rPr lang="en-US" sz="1080" dirty="0">
                <a:solidFill>
                  <a:srgbClr val="24303C"/>
                </a:solidFill>
                <a:latin typeface="Calibri" pitchFamily="34" charset="0"/>
                <a:ea typeface="Calibri" pitchFamily="34" charset="-122"/>
                <a:cs typeface="Calibri" pitchFamily="34" charset="-120"/>
              </a:rPr>
              <a:t> data, alla </a:t>
            </a:r>
            <a:r>
              <a:rPr lang="en-US" sz="1080" dirty="0" err="1">
                <a:solidFill>
                  <a:srgbClr val="24303C"/>
                </a:solidFill>
                <a:latin typeface="Calibri" pitchFamily="34" charset="0"/>
                <a:ea typeface="Calibri" pitchFamily="34" charset="-122"/>
                <a:cs typeface="Calibri" pitchFamily="34" charset="-120"/>
              </a:rPr>
              <a:t>qualificazione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dei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medesimi</a:t>
            </a:r>
            <a:r>
              <a:rPr lang="en-US" sz="1080" dirty="0">
                <a:solidFill>
                  <a:srgbClr val="24303C"/>
                </a:solidFill>
                <a:latin typeface="Calibri" pitchFamily="34" charset="0"/>
                <a:ea typeface="Calibri" pitchFamily="34" charset="-122"/>
                <a:cs typeface="Calibri" pitchFamily="34" charset="-120"/>
              </a:rPr>
              <a:t> (O.S.S. ed </a:t>
            </a:r>
            <a:r>
              <a:rPr lang="en-US" sz="1080" dirty="0" err="1">
                <a:solidFill>
                  <a:srgbClr val="24303C"/>
                </a:solidFill>
                <a:latin typeface="Calibri" pitchFamily="34" charset="0"/>
                <a:ea typeface="Calibri" pitchFamily="34" charset="-122"/>
                <a:cs typeface="Calibri" pitchFamily="34" charset="-120"/>
              </a:rPr>
              <a:t>Educatori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professionali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Questo</a:t>
            </a:r>
            <a:r>
              <a:rPr lang="en-US" sz="1080" dirty="0">
                <a:solidFill>
                  <a:srgbClr val="24303C"/>
                </a:solidFill>
                <a:latin typeface="Calibri" pitchFamily="34" charset="0"/>
                <a:ea typeface="Calibri" pitchFamily="34" charset="-122"/>
                <a:cs typeface="Calibri" pitchFamily="34" charset="-120"/>
              </a:rPr>
              <a:t> ha </a:t>
            </a:r>
            <a:r>
              <a:rPr lang="en-US" sz="1080" dirty="0" err="1">
                <a:solidFill>
                  <a:srgbClr val="24303C"/>
                </a:solidFill>
                <a:latin typeface="Calibri" pitchFamily="34" charset="0"/>
                <a:ea typeface="Calibri" pitchFamily="34" charset="-122"/>
                <a:cs typeface="Calibri" pitchFamily="34" charset="-120"/>
              </a:rPr>
              <a:t>permesso</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continuità</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diversi</a:t>
            </a:r>
            <a:r>
              <a:rPr lang="en-US" sz="1080" dirty="0">
                <a:solidFill>
                  <a:srgbClr val="24303C"/>
                </a:solidFill>
                <a:latin typeface="Calibri" pitchFamily="34" charset="0"/>
                <a:ea typeface="Calibri" pitchFamily="34" charset="-122"/>
                <a:cs typeface="Calibri" pitchFamily="34" charset="-120"/>
              </a:rPr>
              <a:t> Servizi </a:t>
            </a:r>
            <a:r>
              <a:rPr lang="en-US" sz="1080" dirty="0" err="1">
                <a:solidFill>
                  <a:srgbClr val="24303C"/>
                </a:solidFill>
                <a:latin typeface="Calibri" pitchFamily="34" charset="0"/>
                <a:ea typeface="Calibri" pitchFamily="34" charset="-122"/>
                <a:cs typeface="Calibri" pitchFamily="34" charset="-120"/>
              </a:rPr>
              <a:t>che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altrimenti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avrebbero</a:t>
            </a:r>
            <a:r>
              <a:rPr lang="en-US" sz="1080" dirty="0">
                <a:solidFill>
                  <a:srgbClr val="24303C"/>
                </a:solidFill>
                <a:latin typeface="Calibri" pitchFamily="34" charset="0"/>
                <a:ea typeface="Calibri" pitchFamily="34" charset="-122"/>
                <a:cs typeface="Calibri" pitchFamily="34" charset="-120"/>
              </a:rPr>
              <a:t> visto la loro </a:t>
            </a:r>
            <a:r>
              <a:rPr lang="en-US" sz="1080" dirty="0" err="1">
                <a:solidFill>
                  <a:srgbClr val="24303C"/>
                </a:solidFill>
                <a:latin typeface="Calibri" pitchFamily="34" charset="0"/>
                <a:ea typeface="Calibri" pitchFamily="34" charset="-122"/>
                <a:cs typeface="Calibri" pitchFamily="34" charset="-120"/>
              </a:rPr>
              <a:t>chiusura</a:t>
            </a:r>
            <a:r>
              <a:rPr lang="en-US" sz="1080" dirty="0">
                <a:solidFill>
                  <a:srgbClr val="24303C"/>
                </a:solidFill>
                <a:latin typeface="Calibri" pitchFamily="34" charset="0"/>
                <a:ea typeface="Calibri" pitchFamily="34" charset="-122"/>
                <a:cs typeface="Calibri" pitchFamily="34" charset="-120"/>
              </a:rPr>
              <a:t>. </a:t>
            </a:r>
          </a:p>
          <a:p>
            <a:pPr marL="0" indent="0" algn="just">
              <a:lnSpc>
                <a:spcPct val="105000"/>
              </a:lnSpc>
              <a:buNone/>
            </a:pPr>
            <a:r>
              <a:rPr lang="en-US" sz="1080" dirty="0">
                <a:solidFill>
                  <a:srgbClr val="24303C"/>
                </a:solidFill>
                <a:latin typeface="Calibri" pitchFamily="34" charset="0"/>
                <a:ea typeface="Calibri" pitchFamily="34" charset="-122"/>
                <a:cs typeface="Calibri" pitchFamily="34" charset="-120"/>
              </a:rPr>
              <a:t>Altra </a:t>
            </a:r>
            <a:r>
              <a:rPr lang="en-US" sz="1080" dirty="0" err="1">
                <a:solidFill>
                  <a:srgbClr val="24303C"/>
                </a:solidFill>
                <a:latin typeface="Calibri" pitchFamily="34" charset="0"/>
                <a:ea typeface="Calibri" pitchFamily="34" charset="-122"/>
                <a:cs typeface="Calibri" pitchFamily="34" charset="-120"/>
              </a:rPr>
              <a:t>soluzione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trovata</a:t>
            </a:r>
            <a:r>
              <a:rPr lang="en-US" sz="1080" dirty="0">
                <a:solidFill>
                  <a:srgbClr val="24303C"/>
                </a:solidFill>
                <a:latin typeface="Calibri" pitchFamily="34" charset="0"/>
                <a:ea typeface="Calibri" pitchFamily="34" charset="-122"/>
                <a:cs typeface="Calibri" pitchFamily="34" charset="-120"/>
              </a:rPr>
              <a:t> per far </a:t>
            </a:r>
            <a:r>
              <a:rPr lang="en-US" sz="1080" dirty="0" err="1">
                <a:solidFill>
                  <a:srgbClr val="24303C"/>
                </a:solidFill>
                <a:latin typeface="Calibri" pitchFamily="34" charset="0"/>
                <a:ea typeface="Calibri" pitchFamily="34" charset="-122"/>
                <a:cs typeface="Calibri" pitchFamily="34" charset="-120"/>
              </a:rPr>
              <a:t>fronte</a:t>
            </a:r>
            <a:r>
              <a:rPr lang="en-US" sz="1080" dirty="0">
                <a:solidFill>
                  <a:srgbClr val="24303C"/>
                </a:solidFill>
                <a:latin typeface="Calibri" pitchFamily="34" charset="0"/>
                <a:ea typeface="Calibri" pitchFamily="34" charset="-122"/>
                <a:cs typeface="Calibri" pitchFamily="34" charset="-120"/>
              </a:rPr>
              <a:t> alla </a:t>
            </a:r>
            <a:r>
              <a:rPr lang="en-US" sz="1080" dirty="0" err="1">
                <a:solidFill>
                  <a:srgbClr val="24303C"/>
                </a:solidFill>
                <a:latin typeface="Calibri" pitchFamily="34" charset="0"/>
                <a:ea typeface="Calibri" pitchFamily="34" charset="-122"/>
                <a:cs typeface="Calibri" pitchFamily="34" charset="-120"/>
              </a:rPr>
              <a:t>carenza</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personale</a:t>
            </a:r>
            <a:r>
              <a:rPr lang="en-US" sz="1080" dirty="0">
                <a:solidFill>
                  <a:srgbClr val="24303C"/>
                </a:solidFill>
                <a:latin typeface="Calibri" pitchFamily="34" charset="0"/>
                <a:ea typeface="Calibri" pitchFamily="34" charset="-122"/>
                <a:cs typeface="Calibri" pitchFamily="34" charset="-120"/>
              </a:rPr>
              <a:t> qualificator è </a:t>
            </a:r>
            <a:r>
              <a:rPr lang="en-US" sz="1080" dirty="0" err="1">
                <a:solidFill>
                  <a:srgbClr val="24303C"/>
                </a:solidFill>
                <a:latin typeface="Calibri" pitchFamily="34" charset="0"/>
                <a:ea typeface="Calibri" pitchFamily="34" charset="-122"/>
                <a:cs typeface="Calibri" pitchFamily="34" charset="-120"/>
              </a:rPr>
              <a:t>quella</a:t>
            </a:r>
            <a:r>
              <a:rPr lang="en-US" sz="1080" dirty="0">
                <a:solidFill>
                  <a:srgbClr val="24303C"/>
                </a:solidFill>
                <a:latin typeface="Calibri" pitchFamily="34" charset="0"/>
                <a:ea typeface="Calibri" pitchFamily="34" charset="-122"/>
                <a:cs typeface="Calibri" pitchFamily="34" charset="-120"/>
              </a:rPr>
              <a:t> di far </a:t>
            </a:r>
            <a:r>
              <a:rPr lang="en-US" sz="1080" dirty="0" err="1">
                <a:solidFill>
                  <a:srgbClr val="24303C"/>
                </a:solidFill>
                <a:latin typeface="Calibri" pitchFamily="34" charset="0"/>
                <a:ea typeface="Calibri" pitchFamily="34" charset="-122"/>
                <a:cs typeface="Calibri" pitchFamily="34" charset="-120"/>
              </a:rPr>
              <a:t>arrivare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operatori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dall’estero</a:t>
            </a:r>
            <a:r>
              <a:rPr lang="en-US" sz="1080" dirty="0">
                <a:solidFill>
                  <a:srgbClr val="24303C"/>
                </a:solidFill>
                <a:latin typeface="Calibri" pitchFamily="34" charset="0"/>
                <a:ea typeface="Calibri" pitchFamily="34" charset="-122"/>
                <a:cs typeface="Calibri" pitchFamily="34" charset="-120"/>
              </a:rPr>
              <a:t>, da diverse parti del mondo: </a:t>
            </a:r>
            <a:r>
              <a:rPr lang="en-US" sz="1080" dirty="0" err="1">
                <a:solidFill>
                  <a:srgbClr val="24303C"/>
                </a:solidFill>
                <a:latin typeface="Calibri" pitchFamily="34" charset="0"/>
                <a:ea typeface="Calibri" pitchFamily="34" charset="-122"/>
                <a:cs typeface="Calibri" pitchFamily="34" charset="-120"/>
              </a:rPr>
              <a:t>inizialmente</a:t>
            </a:r>
            <a:r>
              <a:rPr lang="en-US" sz="1080" dirty="0">
                <a:solidFill>
                  <a:srgbClr val="24303C"/>
                </a:solidFill>
                <a:latin typeface="Calibri" pitchFamily="34" charset="0"/>
                <a:ea typeface="Calibri" pitchFamily="34" charset="-122"/>
                <a:cs typeface="Calibri" pitchFamily="34" charset="-120"/>
              </a:rPr>
              <a:t> Europa </a:t>
            </a:r>
            <a:r>
              <a:rPr lang="en-US" sz="1080" dirty="0" err="1">
                <a:solidFill>
                  <a:srgbClr val="24303C"/>
                </a:solidFill>
                <a:latin typeface="Calibri" pitchFamily="34" charset="0"/>
                <a:ea typeface="Calibri" pitchFamily="34" charset="-122"/>
                <a:cs typeface="Calibri" pitchFamily="34" charset="-120"/>
              </a:rPr>
              <a:t>dell’Est</a:t>
            </a:r>
            <a:r>
              <a:rPr lang="en-US" sz="1080" dirty="0">
                <a:solidFill>
                  <a:srgbClr val="24303C"/>
                </a:solidFill>
                <a:latin typeface="Calibri" pitchFamily="34" charset="0"/>
                <a:ea typeface="Calibri" pitchFamily="34" charset="-122"/>
                <a:cs typeface="Calibri" pitchFamily="34" charset="-120"/>
              </a:rPr>
              <a:t> e America Latina, </a:t>
            </a:r>
            <a:r>
              <a:rPr lang="en-US" sz="1080" dirty="0" err="1">
                <a:solidFill>
                  <a:srgbClr val="24303C"/>
                </a:solidFill>
                <a:latin typeface="Calibri" pitchFamily="34" charset="0"/>
                <a:ea typeface="Calibri" pitchFamily="34" charset="-122"/>
                <a:cs typeface="Calibri" pitchFamily="34" charset="-120"/>
              </a:rPr>
              <a:t>successivamente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aperti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anche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gli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accessi</a:t>
            </a:r>
            <a:r>
              <a:rPr lang="en-US" sz="1080" dirty="0">
                <a:solidFill>
                  <a:srgbClr val="24303C"/>
                </a:solidFill>
                <a:latin typeface="Calibri" pitchFamily="34" charset="0"/>
                <a:ea typeface="Calibri" pitchFamily="34" charset="-122"/>
                <a:cs typeface="Calibri" pitchFamily="34" charset="-120"/>
              </a:rPr>
              <a:t> a </a:t>
            </a:r>
            <a:r>
              <a:rPr lang="en-US" sz="1080" dirty="0" err="1">
                <a:solidFill>
                  <a:srgbClr val="24303C"/>
                </a:solidFill>
                <a:latin typeface="Calibri" pitchFamily="34" charset="0"/>
                <a:ea typeface="Calibri" pitchFamily="34" charset="-122"/>
                <a:cs typeface="Calibri" pitchFamily="34" charset="-120"/>
              </a:rPr>
              <a:t>personale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proveniente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dall’Africa</a:t>
            </a:r>
            <a:r>
              <a:rPr lang="en-US" sz="1080" dirty="0">
                <a:solidFill>
                  <a:srgbClr val="24303C"/>
                </a:solidFill>
                <a:latin typeface="Calibri" pitchFamily="34" charset="0"/>
                <a:ea typeface="Calibri" pitchFamily="34" charset="-122"/>
                <a:cs typeface="Calibri" pitchFamily="34" charset="-120"/>
              </a:rPr>
              <a:t> del Nord e del Centro-Sud </a:t>
            </a:r>
            <a:r>
              <a:rPr lang="en-US" sz="1080" dirty="0" err="1">
                <a:solidFill>
                  <a:srgbClr val="24303C"/>
                </a:solidFill>
                <a:latin typeface="Calibri" pitchFamily="34" charset="0"/>
                <a:ea typeface="Calibri" pitchFamily="34" charset="-122"/>
                <a:cs typeface="Calibri" pitchFamily="34" charset="-120"/>
              </a:rPr>
              <a:t>oltre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che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dai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paesi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dell’Asia</a:t>
            </a:r>
            <a:r>
              <a:rPr lang="en-US" sz="1080" dirty="0">
                <a:solidFill>
                  <a:srgbClr val="24303C"/>
                </a:solidFill>
                <a:latin typeface="Calibri" pitchFamily="34" charset="0"/>
                <a:ea typeface="Calibri" pitchFamily="34" charset="-122"/>
                <a:cs typeface="Calibri" pitchFamily="34" charset="-120"/>
              </a:rPr>
              <a:t>. Tutto </a:t>
            </a:r>
            <a:r>
              <a:rPr lang="en-US" sz="1080" dirty="0" err="1">
                <a:solidFill>
                  <a:srgbClr val="24303C"/>
                </a:solidFill>
                <a:latin typeface="Calibri" pitchFamily="34" charset="0"/>
                <a:ea typeface="Calibri" pitchFamily="34" charset="-122"/>
                <a:cs typeface="Calibri" pitchFamily="34" charset="-120"/>
              </a:rPr>
              <a:t>ciò</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soprattutto</a:t>
            </a:r>
            <a:r>
              <a:rPr lang="en-US" sz="1080" dirty="0">
                <a:solidFill>
                  <a:srgbClr val="24303C"/>
                </a:solidFill>
                <a:latin typeface="Calibri" pitchFamily="34" charset="0"/>
                <a:ea typeface="Calibri" pitchFamily="34" charset="-122"/>
                <a:cs typeface="Calibri" pitchFamily="34" charset="-120"/>
              </a:rPr>
              <a:t> per le </a:t>
            </a:r>
            <a:r>
              <a:rPr lang="en-US" sz="1080" dirty="0" err="1">
                <a:solidFill>
                  <a:srgbClr val="24303C"/>
                </a:solidFill>
                <a:latin typeface="Calibri" pitchFamily="34" charset="0"/>
                <a:ea typeface="Calibri" pitchFamily="34" charset="-122"/>
                <a:cs typeface="Calibri" pitchFamily="34" charset="-120"/>
              </a:rPr>
              <a:t>professionalità</a:t>
            </a:r>
            <a:r>
              <a:rPr lang="en-US" sz="1080" dirty="0">
                <a:solidFill>
                  <a:srgbClr val="24303C"/>
                </a:solidFill>
                <a:latin typeface="Calibri" pitchFamily="34" charset="0"/>
                <a:ea typeface="Calibri" pitchFamily="34" charset="-122"/>
                <a:cs typeface="Calibri" pitchFamily="34" charset="-120"/>
              </a:rPr>
              <a:t> di carattere </a:t>
            </a:r>
            <a:r>
              <a:rPr lang="en-US" sz="1080" dirty="0" err="1">
                <a:solidFill>
                  <a:srgbClr val="24303C"/>
                </a:solidFill>
                <a:latin typeface="Calibri" pitchFamily="34" charset="0"/>
                <a:ea typeface="Calibri" pitchFamily="34" charset="-122"/>
                <a:cs typeface="Calibri" pitchFamily="34" charset="-120"/>
              </a:rPr>
              <a:t>sanitario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quali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gli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infermieri</a:t>
            </a:r>
            <a:r>
              <a:rPr lang="en-US" sz="1080" dirty="0">
                <a:solidFill>
                  <a:srgbClr val="24303C"/>
                </a:solidFill>
                <a:latin typeface="Calibri" pitchFamily="34" charset="0"/>
                <a:ea typeface="Calibri" pitchFamily="34" charset="-122"/>
                <a:cs typeface="Calibri" pitchFamily="34" charset="-120"/>
              </a:rPr>
              <a:t>.</a:t>
            </a:r>
          </a:p>
          <a:p>
            <a:pPr marL="0" indent="0" algn="just">
              <a:lnSpc>
                <a:spcPct val="105000"/>
              </a:lnSpc>
              <a:spcAft>
                <a:spcPts val="700"/>
              </a:spcAft>
              <a:buNone/>
            </a:pPr>
            <a:r>
              <a:rPr lang="en-US" sz="1080" dirty="0" err="1">
                <a:solidFill>
                  <a:srgbClr val="24303C"/>
                </a:solidFill>
                <a:latin typeface="Calibri" pitchFamily="34" charset="0"/>
                <a:ea typeface="Calibri" pitchFamily="34" charset="-122"/>
                <a:cs typeface="Calibri" pitchFamily="34" charset="-120"/>
              </a:rPr>
              <a:t>Negli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utlimi</a:t>
            </a:r>
            <a:r>
              <a:rPr lang="en-US" sz="1080" dirty="0">
                <a:solidFill>
                  <a:srgbClr val="24303C"/>
                </a:solidFill>
                <a:latin typeface="Calibri" pitchFamily="34" charset="0"/>
                <a:ea typeface="Calibri" pitchFamily="34" charset="-122"/>
                <a:cs typeface="Calibri" pitchFamily="34" charset="-120"/>
              </a:rPr>
              <a:t> anni la </a:t>
            </a:r>
            <a:r>
              <a:rPr lang="en-US" sz="1080" dirty="0" err="1">
                <a:solidFill>
                  <a:srgbClr val="24303C"/>
                </a:solidFill>
                <a:latin typeface="Calibri" pitchFamily="34" charset="0"/>
                <a:ea typeface="Calibri" pitchFamily="34" charset="-122"/>
                <a:cs typeface="Calibri" pitchFamily="34" charset="-120"/>
              </a:rPr>
              <a:t>cooperativa</a:t>
            </a:r>
            <a:r>
              <a:rPr lang="en-US" sz="1080" dirty="0">
                <a:solidFill>
                  <a:srgbClr val="24303C"/>
                </a:solidFill>
                <a:latin typeface="Calibri" pitchFamily="34" charset="0"/>
                <a:ea typeface="Calibri" pitchFamily="34" charset="-122"/>
                <a:cs typeface="Calibri" pitchFamily="34" charset="-120"/>
              </a:rPr>
              <a:t> ha </a:t>
            </a:r>
            <a:r>
              <a:rPr lang="en-US" sz="1080" dirty="0" err="1">
                <a:solidFill>
                  <a:srgbClr val="24303C"/>
                </a:solidFill>
                <a:latin typeface="Calibri" pitchFamily="34" charset="0"/>
                <a:ea typeface="Calibri" pitchFamily="34" charset="-122"/>
                <a:cs typeface="Calibri" pitchFamily="34" charset="-120"/>
              </a:rPr>
              <a:t>dovuto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collaborare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anche</a:t>
            </a:r>
            <a:r>
              <a:rPr lang="en-US" sz="1080" dirty="0">
                <a:solidFill>
                  <a:srgbClr val="24303C"/>
                </a:solidFill>
                <a:latin typeface="Calibri" pitchFamily="34" charset="0"/>
                <a:ea typeface="Calibri" pitchFamily="34" charset="-122"/>
                <a:cs typeface="Calibri" pitchFamily="34" charset="-120"/>
              </a:rPr>
              <a:t> alle </a:t>
            </a:r>
            <a:r>
              <a:rPr lang="en-US" sz="1080" dirty="0" err="1">
                <a:solidFill>
                  <a:srgbClr val="24303C"/>
                </a:solidFill>
                <a:latin typeface="Calibri" pitchFamily="34" charset="0"/>
                <a:ea typeface="Calibri" pitchFamily="34" charset="-122"/>
                <a:cs typeface="Calibri" pitchFamily="34" charset="-120"/>
              </a:rPr>
              <a:t>società</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interinali</a:t>
            </a:r>
            <a:r>
              <a:rPr lang="en-US" sz="1080" dirty="0">
                <a:solidFill>
                  <a:srgbClr val="24303C"/>
                </a:solidFill>
                <a:latin typeface="Calibri" pitchFamily="34" charset="0"/>
                <a:ea typeface="Calibri" pitchFamily="34" charset="-122"/>
                <a:cs typeface="Calibri" pitchFamily="34" charset="-120"/>
              </a:rPr>
              <a:t>, con le </a:t>
            </a:r>
            <a:r>
              <a:rPr lang="en-US" sz="1080" dirty="0" err="1">
                <a:solidFill>
                  <a:srgbClr val="24303C"/>
                </a:solidFill>
                <a:latin typeface="Calibri" pitchFamily="34" charset="0"/>
                <a:ea typeface="Calibri" pitchFamily="34" charset="-122"/>
                <a:cs typeface="Calibri" pitchFamily="34" charset="-120"/>
              </a:rPr>
              <a:t>quali</a:t>
            </a:r>
            <a:r>
              <a:rPr lang="en-US" sz="1080" dirty="0">
                <a:solidFill>
                  <a:srgbClr val="24303C"/>
                </a:solidFill>
                <a:latin typeface="Calibri" pitchFamily="34" charset="0"/>
                <a:ea typeface="Calibri" pitchFamily="34" charset="-122"/>
                <a:cs typeface="Calibri" pitchFamily="34" charset="-120"/>
              </a:rPr>
              <a:t> ha </a:t>
            </a:r>
            <a:r>
              <a:rPr lang="en-US" sz="1080" dirty="0" err="1">
                <a:solidFill>
                  <a:srgbClr val="24303C"/>
                </a:solidFill>
                <a:latin typeface="Calibri" pitchFamily="34" charset="0"/>
                <a:ea typeface="Calibri" pitchFamily="34" charset="-122"/>
                <a:cs typeface="Calibri" pitchFamily="34" charset="-120"/>
              </a:rPr>
              <a:t>definito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contratti</a:t>
            </a:r>
            <a:r>
              <a:rPr lang="en-US" sz="1080" dirty="0">
                <a:solidFill>
                  <a:srgbClr val="24303C"/>
                </a:solidFill>
                <a:latin typeface="Calibri" pitchFamily="34" charset="0"/>
                <a:ea typeface="Calibri" pitchFamily="34" charset="-122"/>
                <a:cs typeface="Calibri" pitchFamily="34" charset="-120"/>
              </a:rPr>
              <a:t> ad hoc.</a:t>
            </a:r>
          </a:p>
        </p:txBody>
      </p:sp>
      <p:sp>
        <p:nvSpPr>
          <p:cNvPr id="9" name="Text 6"/>
          <p:cNvSpPr/>
          <p:nvPr/>
        </p:nvSpPr>
        <p:spPr>
          <a:xfrm>
            <a:off x="3566160" y="4572000"/>
            <a:ext cx="4114800" cy="274320"/>
          </a:xfrm>
          <a:prstGeom prst="rect">
            <a:avLst/>
          </a:prstGeom>
          <a:noFill/>
          <a:ln/>
        </p:spPr>
        <p:txBody>
          <a:bodyPr wrap="square" lIns="0" tIns="0" rIns="0" bIns="0" rtlCol="0" anchor="ctr"/>
          <a:lstStyle/>
          <a:p>
            <a:pPr marL="0" indent="0" algn="r">
              <a:buNone/>
            </a:pPr>
            <a:r>
              <a:rPr lang="en-US" sz="1100" i="1" dirty="0">
                <a:solidFill>
                  <a:srgbClr val="1C3A5E"/>
                </a:solidFill>
                <a:latin typeface="Cambria" pitchFamily="34" charset="0"/>
                <a:ea typeface="Cambria" pitchFamily="34" charset="-122"/>
                <a:cs typeface="Cambria" pitchFamily="34" charset="-120"/>
              </a:rPr>
              <a:t>Angelo Francesco Visentin — A.D. e Datore di lavoro</a:t>
            </a:r>
            <a:endParaRPr lang="en-US" sz="1100" dirty="0"/>
          </a:p>
        </p:txBody>
      </p:sp>
      <p:pic>
        <p:nvPicPr>
          <p:cNvPr id="11" name="Image 0" descr="assets/logo.png">
            <a:extLst>
              <a:ext uri="{FF2B5EF4-FFF2-40B4-BE49-F238E27FC236}">
                <a16:creationId xmlns:a16="http://schemas.microsoft.com/office/drawing/2014/main" id="{53D277EF-CC30-7328-AE95-64A60A2FA944}"/>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PERSONALE SOCIO-SANITARIO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Il personale socio-sanitario · il welfare aziendale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51</a:t>
            </a:r>
            <a:endParaRPr lang="en-US" sz="1000" dirty="0"/>
          </a:p>
        </p:txBody>
      </p:sp>
      <p:sp>
        <p:nvSpPr>
          <p:cNvPr id="7" name="Text 4"/>
          <p:cNvSpPr/>
          <p:nvPr/>
        </p:nvSpPr>
        <p:spPr>
          <a:xfrm>
            <a:off x="502920" y="1417320"/>
            <a:ext cx="8138160" cy="914400"/>
          </a:xfrm>
          <a:prstGeom prst="rect">
            <a:avLst/>
          </a:prstGeom>
          <a:noFill/>
          <a:ln/>
        </p:spPr>
        <p:txBody>
          <a:bodyPr wrap="square" lIns="0" tIns="0" rIns="0" bIns="0" rtlCol="0" anchor="t"/>
          <a:lstStyle/>
          <a:p>
            <a:pPr marL="0" indent="0" algn="just">
              <a:lnSpc>
                <a:spcPct val="110000"/>
              </a:lnSpc>
              <a:buNone/>
            </a:pPr>
            <a:r>
              <a:rPr lang="en-US" sz="1250" dirty="0">
                <a:solidFill>
                  <a:srgbClr val="24303C"/>
                </a:solidFill>
                <a:latin typeface="Calibri" pitchFamily="34" charset="0"/>
                <a:ea typeface="Calibri" pitchFamily="34" charset="-122"/>
                <a:cs typeface="Calibri" pitchFamily="34" charset="-120"/>
              </a:rPr>
              <a:t>Nel 2025, a fronte dell'aumento dei servizi, la Cooperativa ha registrato un incremento delle figure socio-assistenziali (in particolare OSS e infermieri). A sostegno del benessere del personale e come riconoscimento del loro impegno, ha destinato risorse a diversi strumenti di welfare aziendale:</a:t>
            </a:r>
            <a:endParaRPr lang="en-US" sz="1250" dirty="0"/>
          </a:p>
        </p:txBody>
      </p:sp>
      <p:sp>
        <p:nvSpPr>
          <p:cNvPr id="8" name="Shape 5"/>
          <p:cNvSpPr/>
          <p:nvPr/>
        </p:nvSpPr>
        <p:spPr>
          <a:xfrm>
            <a:off x="502920" y="2606040"/>
            <a:ext cx="1466698" cy="173736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9" name="Shape 6"/>
          <p:cNvSpPr/>
          <p:nvPr/>
        </p:nvSpPr>
        <p:spPr>
          <a:xfrm>
            <a:off x="943661" y="2788920"/>
            <a:ext cx="585216" cy="585216"/>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107521" y="2952780"/>
            <a:ext cx="257495" cy="257495"/>
          </a:xfrm>
          <a:prstGeom prst="rect">
            <a:avLst/>
          </a:prstGeom>
        </p:spPr>
      </p:pic>
      <p:sp>
        <p:nvSpPr>
          <p:cNvPr id="11" name="Text 7"/>
          <p:cNvSpPr/>
          <p:nvPr/>
        </p:nvSpPr>
        <p:spPr>
          <a:xfrm>
            <a:off x="576072" y="3474720"/>
            <a:ext cx="1320394" cy="457200"/>
          </a:xfrm>
          <a:prstGeom prst="rect">
            <a:avLst/>
          </a:prstGeom>
          <a:noFill/>
          <a:ln/>
        </p:spPr>
        <p:txBody>
          <a:bodyPr wrap="square" lIns="0" tIns="0" rIns="0" bIns="0" rtlCol="0" anchor="t"/>
          <a:lstStyle/>
          <a:p>
            <a:pPr marL="0" indent="0" algn="ctr">
              <a:lnSpc>
                <a:spcPct val="95000"/>
              </a:lnSpc>
              <a:buNone/>
            </a:pPr>
            <a:r>
              <a:rPr lang="en-US" sz="1050" b="1" dirty="0">
                <a:solidFill>
                  <a:srgbClr val="1C3A5E"/>
                </a:solidFill>
                <a:latin typeface="Calibri" pitchFamily="34" charset="0"/>
                <a:ea typeface="Calibri" pitchFamily="34" charset="-122"/>
                <a:cs typeface="Calibri" pitchFamily="34" charset="-120"/>
              </a:rPr>
              <a:t>Sistemazioni abitative</a:t>
            </a:r>
            <a:endParaRPr lang="en-US" sz="1050" dirty="0"/>
          </a:p>
        </p:txBody>
      </p:sp>
      <p:sp>
        <p:nvSpPr>
          <p:cNvPr id="12" name="Text 8"/>
          <p:cNvSpPr/>
          <p:nvPr/>
        </p:nvSpPr>
        <p:spPr>
          <a:xfrm>
            <a:off x="576072" y="3886200"/>
            <a:ext cx="1320394" cy="411480"/>
          </a:xfrm>
          <a:prstGeom prst="rect">
            <a:avLst/>
          </a:prstGeom>
          <a:noFill/>
          <a:ln/>
        </p:spPr>
        <p:txBody>
          <a:bodyPr wrap="square" lIns="0" tIns="0" rIns="0" bIns="0" rtlCol="0" anchor="t"/>
          <a:lstStyle/>
          <a:p>
            <a:pPr marL="0" indent="0" algn="ctr">
              <a:lnSpc>
                <a:spcPct val="95000"/>
              </a:lnSpc>
              <a:buNone/>
            </a:pPr>
            <a:r>
              <a:rPr lang="en-US" sz="850" dirty="0">
                <a:solidFill>
                  <a:srgbClr val="6E7A88"/>
                </a:solidFill>
                <a:latin typeface="Calibri" pitchFamily="34" charset="0"/>
                <a:ea typeface="Calibri" pitchFamily="34" charset="-122"/>
                <a:cs typeface="Calibri" pitchFamily="34" charset="-120"/>
              </a:rPr>
              <a:t>per neo-assunti residenti in altre Regioni</a:t>
            </a:r>
            <a:endParaRPr lang="en-US" sz="850" dirty="0"/>
          </a:p>
        </p:txBody>
      </p:sp>
      <p:sp>
        <p:nvSpPr>
          <p:cNvPr id="13" name="Shape 9"/>
          <p:cNvSpPr/>
          <p:nvPr/>
        </p:nvSpPr>
        <p:spPr>
          <a:xfrm>
            <a:off x="2170786" y="2606040"/>
            <a:ext cx="1466698" cy="173736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4" name="Shape 10"/>
          <p:cNvSpPr/>
          <p:nvPr/>
        </p:nvSpPr>
        <p:spPr>
          <a:xfrm>
            <a:off x="2611526" y="2788920"/>
            <a:ext cx="585216" cy="585216"/>
          </a:xfrm>
          <a:prstGeom prst="ellipse">
            <a:avLst/>
          </a:prstGeom>
          <a:solidFill>
            <a:srgbClr val="E7F0EE"/>
          </a:solidFill>
          <a:ln/>
        </p:spPr>
        <p:txBody>
          <a:bodyPr/>
          <a:lstStyle/>
          <a:p>
            <a:endParaRPr lang="it-IT"/>
          </a:p>
        </p:txBody>
      </p:sp>
      <p:pic>
        <p:nvPicPr>
          <p:cNvPr id="15" name="Image 2" descr="preencoded.png"/>
          <p:cNvPicPr>
            <a:picLocks noChangeAspect="1"/>
          </p:cNvPicPr>
          <p:nvPr/>
        </p:nvPicPr>
        <p:blipFill>
          <a:blip r:embed="rId4"/>
          <a:stretch>
            <a:fillRect/>
          </a:stretch>
        </p:blipFill>
        <p:spPr>
          <a:xfrm>
            <a:off x="2775387" y="2952780"/>
            <a:ext cx="257495" cy="257495"/>
          </a:xfrm>
          <a:prstGeom prst="rect">
            <a:avLst/>
          </a:prstGeom>
        </p:spPr>
      </p:pic>
      <p:sp>
        <p:nvSpPr>
          <p:cNvPr id="16" name="Text 11"/>
          <p:cNvSpPr/>
          <p:nvPr/>
        </p:nvSpPr>
        <p:spPr>
          <a:xfrm>
            <a:off x="2243938" y="3474720"/>
            <a:ext cx="1320394" cy="457200"/>
          </a:xfrm>
          <a:prstGeom prst="rect">
            <a:avLst/>
          </a:prstGeom>
          <a:noFill/>
          <a:ln/>
        </p:spPr>
        <p:txBody>
          <a:bodyPr wrap="square" lIns="0" tIns="0" rIns="0" bIns="0" rtlCol="0" anchor="t"/>
          <a:lstStyle/>
          <a:p>
            <a:pPr marL="0" indent="0" algn="ctr">
              <a:lnSpc>
                <a:spcPct val="95000"/>
              </a:lnSpc>
              <a:buNone/>
            </a:pPr>
            <a:r>
              <a:rPr lang="en-US" sz="1050" b="1" dirty="0">
                <a:solidFill>
                  <a:srgbClr val="1C3A5E"/>
                </a:solidFill>
                <a:latin typeface="Calibri" pitchFamily="34" charset="0"/>
                <a:ea typeface="Calibri" pitchFamily="34" charset="-122"/>
                <a:cs typeface="Calibri" pitchFamily="34" charset="-120"/>
              </a:rPr>
              <a:t>Sistemazioni abitative</a:t>
            </a:r>
            <a:endParaRPr lang="en-US" sz="1050" dirty="0"/>
          </a:p>
        </p:txBody>
      </p:sp>
      <p:sp>
        <p:nvSpPr>
          <p:cNvPr id="17" name="Text 12"/>
          <p:cNvSpPr/>
          <p:nvPr/>
        </p:nvSpPr>
        <p:spPr>
          <a:xfrm>
            <a:off x="2243938" y="3886200"/>
            <a:ext cx="1320394" cy="411480"/>
          </a:xfrm>
          <a:prstGeom prst="rect">
            <a:avLst/>
          </a:prstGeom>
          <a:noFill/>
          <a:ln/>
        </p:spPr>
        <p:txBody>
          <a:bodyPr wrap="square" lIns="0" tIns="0" rIns="0" bIns="0" rtlCol="0" anchor="t"/>
          <a:lstStyle/>
          <a:p>
            <a:pPr marL="0" indent="0" algn="ctr">
              <a:lnSpc>
                <a:spcPct val="95000"/>
              </a:lnSpc>
              <a:buNone/>
            </a:pPr>
            <a:r>
              <a:rPr lang="en-US" sz="850" dirty="0">
                <a:solidFill>
                  <a:srgbClr val="6E7A88"/>
                </a:solidFill>
                <a:latin typeface="Calibri" pitchFamily="34" charset="0"/>
                <a:ea typeface="Calibri" pitchFamily="34" charset="-122"/>
                <a:cs typeface="Calibri" pitchFamily="34" charset="-120"/>
              </a:rPr>
              <a:t>per soci disponibili su servizi distanti</a:t>
            </a:r>
            <a:endParaRPr lang="en-US" sz="850" dirty="0"/>
          </a:p>
        </p:txBody>
      </p:sp>
      <p:sp>
        <p:nvSpPr>
          <p:cNvPr id="18" name="Shape 13"/>
          <p:cNvSpPr/>
          <p:nvPr/>
        </p:nvSpPr>
        <p:spPr>
          <a:xfrm>
            <a:off x="3838651" y="2606040"/>
            <a:ext cx="1466698" cy="173736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9" name="Shape 14"/>
          <p:cNvSpPr/>
          <p:nvPr/>
        </p:nvSpPr>
        <p:spPr>
          <a:xfrm>
            <a:off x="4279392" y="2788920"/>
            <a:ext cx="585216" cy="585216"/>
          </a:xfrm>
          <a:prstGeom prst="ellipse">
            <a:avLst/>
          </a:prstGeom>
          <a:solidFill>
            <a:srgbClr val="F7EFDD"/>
          </a:solidFill>
          <a:ln/>
        </p:spPr>
        <p:txBody>
          <a:bodyPr/>
          <a:lstStyle/>
          <a:p>
            <a:endParaRPr lang="it-IT"/>
          </a:p>
        </p:txBody>
      </p:sp>
      <p:pic>
        <p:nvPicPr>
          <p:cNvPr id="20" name="Image 3" descr="preencoded.png"/>
          <p:cNvPicPr>
            <a:picLocks noChangeAspect="1"/>
          </p:cNvPicPr>
          <p:nvPr/>
        </p:nvPicPr>
        <p:blipFill>
          <a:blip r:embed="rId5"/>
          <a:stretch>
            <a:fillRect/>
          </a:stretch>
        </p:blipFill>
        <p:spPr>
          <a:xfrm>
            <a:off x="4443252" y="2952780"/>
            <a:ext cx="257495" cy="257495"/>
          </a:xfrm>
          <a:prstGeom prst="rect">
            <a:avLst/>
          </a:prstGeom>
        </p:spPr>
      </p:pic>
      <p:sp>
        <p:nvSpPr>
          <p:cNvPr id="21" name="Text 15"/>
          <p:cNvSpPr/>
          <p:nvPr/>
        </p:nvSpPr>
        <p:spPr>
          <a:xfrm>
            <a:off x="3911803" y="3474720"/>
            <a:ext cx="1320394" cy="457200"/>
          </a:xfrm>
          <a:prstGeom prst="rect">
            <a:avLst/>
          </a:prstGeom>
          <a:noFill/>
          <a:ln/>
        </p:spPr>
        <p:txBody>
          <a:bodyPr wrap="square" lIns="0" tIns="0" rIns="0" bIns="0" rtlCol="0" anchor="t"/>
          <a:lstStyle/>
          <a:p>
            <a:pPr marL="0" indent="0" algn="ctr">
              <a:lnSpc>
                <a:spcPct val="95000"/>
              </a:lnSpc>
              <a:buNone/>
            </a:pPr>
            <a:r>
              <a:rPr lang="en-US" sz="1050" b="1" dirty="0">
                <a:solidFill>
                  <a:srgbClr val="1C3A5E"/>
                </a:solidFill>
                <a:latin typeface="Calibri" pitchFamily="34" charset="0"/>
                <a:ea typeface="Calibri" pitchFamily="34" charset="-122"/>
                <a:cs typeface="Calibri" pitchFamily="34" charset="-120"/>
              </a:rPr>
              <a:t>Rimborsi</a:t>
            </a:r>
            <a:endParaRPr lang="en-US" sz="1050" dirty="0"/>
          </a:p>
        </p:txBody>
      </p:sp>
      <p:sp>
        <p:nvSpPr>
          <p:cNvPr id="22" name="Text 16"/>
          <p:cNvSpPr/>
          <p:nvPr/>
        </p:nvSpPr>
        <p:spPr>
          <a:xfrm>
            <a:off x="3911803" y="3886200"/>
            <a:ext cx="1320394" cy="411480"/>
          </a:xfrm>
          <a:prstGeom prst="rect">
            <a:avLst/>
          </a:prstGeom>
          <a:noFill/>
          <a:ln/>
        </p:spPr>
        <p:txBody>
          <a:bodyPr wrap="square" lIns="0" tIns="0" rIns="0" bIns="0" rtlCol="0" anchor="t"/>
          <a:lstStyle/>
          <a:p>
            <a:pPr marL="0" indent="0" algn="ctr">
              <a:lnSpc>
                <a:spcPct val="95000"/>
              </a:lnSpc>
              <a:buNone/>
            </a:pPr>
            <a:r>
              <a:rPr lang="en-US" sz="850" dirty="0">
                <a:solidFill>
                  <a:srgbClr val="6E7A88"/>
                </a:solidFill>
                <a:latin typeface="Calibri" pitchFamily="34" charset="0"/>
                <a:ea typeface="Calibri" pitchFamily="34" charset="-122"/>
                <a:cs typeface="Calibri" pitchFamily="34" charset="-120"/>
              </a:rPr>
              <a:t>spese e chilometrici</a:t>
            </a:r>
            <a:endParaRPr lang="en-US" sz="850" dirty="0"/>
          </a:p>
        </p:txBody>
      </p:sp>
      <p:sp>
        <p:nvSpPr>
          <p:cNvPr id="23" name="Shape 17"/>
          <p:cNvSpPr/>
          <p:nvPr/>
        </p:nvSpPr>
        <p:spPr>
          <a:xfrm>
            <a:off x="5506517" y="2606040"/>
            <a:ext cx="1466698" cy="173736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4" name="Shape 18"/>
          <p:cNvSpPr/>
          <p:nvPr/>
        </p:nvSpPr>
        <p:spPr>
          <a:xfrm>
            <a:off x="5947258" y="2788920"/>
            <a:ext cx="585216" cy="585216"/>
          </a:xfrm>
          <a:prstGeom prst="ellipse">
            <a:avLst/>
          </a:prstGeom>
          <a:solidFill>
            <a:srgbClr val="EDF2F8"/>
          </a:solidFill>
          <a:ln/>
        </p:spPr>
        <p:txBody>
          <a:bodyPr/>
          <a:lstStyle/>
          <a:p>
            <a:endParaRPr lang="it-IT"/>
          </a:p>
        </p:txBody>
      </p:sp>
      <p:pic>
        <p:nvPicPr>
          <p:cNvPr id="25" name="Image 4" descr="preencoded.png"/>
          <p:cNvPicPr>
            <a:picLocks noChangeAspect="1"/>
          </p:cNvPicPr>
          <p:nvPr/>
        </p:nvPicPr>
        <p:blipFill>
          <a:blip r:embed="rId6"/>
          <a:stretch>
            <a:fillRect/>
          </a:stretch>
        </p:blipFill>
        <p:spPr>
          <a:xfrm>
            <a:off x="6111118" y="2952780"/>
            <a:ext cx="257495" cy="257495"/>
          </a:xfrm>
          <a:prstGeom prst="rect">
            <a:avLst/>
          </a:prstGeom>
        </p:spPr>
      </p:pic>
      <p:sp>
        <p:nvSpPr>
          <p:cNvPr id="26" name="Text 19"/>
          <p:cNvSpPr/>
          <p:nvPr/>
        </p:nvSpPr>
        <p:spPr>
          <a:xfrm>
            <a:off x="5579669" y="3474720"/>
            <a:ext cx="1320394" cy="457200"/>
          </a:xfrm>
          <a:prstGeom prst="rect">
            <a:avLst/>
          </a:prstGeom>
          <a:noFill/>
          <a:ln/>
        </p:spPr>
        <p:txBody>
          <a:bodyPr wrap="square" lIns="0" tIns="0" rIns="0" bIns="0" rtlCol="0" anchor="t"/>
          <a:lstStyle/>
          <a:p>
            <a:pPr marL="0" indent="0" algn="ctr">
              <a:lnSpc>
                <a:spcPct val="95000"/>
              </a:lnSpc>
              <a:buNone/>
            </a:pPr>
            <a:r>
              <a:rPr lang="en-US" sz="1050" b="1" dirty="0">
                <a:solidFill>
                  <a:srgbClr val="1C3A5E"/>
                </a:solidFill>
                <a:latin typeface="Calibri" pitchFamily="34" charset="0"/>
                <a:ea typeface="Calibri" pitchFamily="34" charset="-122"/>
                <a:cs typeface="Calibri" pitchFamily="34" charset="-120"/>
              </a:rPr>
              <a:t>Indennità</a:t>
            </a:r>
            <a:endParaRPr lang="en-US" sz="1050" dirty="0"/>
          </a:p>
        </p:txBody>
      </p:sp>
      <p:sp>
        <p:nvSpPr>
          <p:cNvPr id="27" name="Text 20"/>
          <p:cNvSpPr/>
          <p:nvPr/>
        </p:nvSpPr>
        <p:spPr>
          <a:xfrm>
            <a:off x="5579669" y="3886200"/>
            <a:ext cx="1320394" cy="411480"/>
          </a:xfrm>
          <a:prstGeom prst="rect">
            <a:avLst/>
          </a:prstGeom>
          <a:noFill/>
          <a:ln/>
        </p:spPr>
        <p:txBody>
          <a:bodyPr wrap="square" lIns="0" tIns="0" rIns="0" bIns="0" rtlCol="0" anchor="t"/>
          <a:lstStyle/>
          <a:p>
            <a:pPr marL="0" indent="0" algn="ctr">
              <a:lnSpc>
                <a:spcPct val="95000"/>
              </a:lnSpc>
              <a:buNone/>
            </a:pPr>
            <a:r>
              <a:rPr lang="en-US" sz="850" dirty="0">
                <a:solidFill>
                  <a:srgbClr val="6E7A88"/>
                </a:solidFill>
                <a:latin typeface="Calibri" pitchFamily="34" charset="0"/>
                <a:ea typeface="Calibri" pitchFamily="34" charset="-122"/>
                <a:cs typeface="Calibri" pitchFamily="34" charset="-120"/>
              </a:rPr>
              <a:t>di trasferta</a:t>
            </a:r>
            <a:endParaRPr lang="en-US" sz="850" dirty="0"/>
          </a:p>
        </p:txBody>
      </p:sp>
      <p:sp>
        <p:nvSpPr>
          <p:cNvPr id="28" name="Shape 21"/>
          <p:cNvSpPr/>
          <p:nvPr/>
        </p:nvSpPr>
        <p:spPr>
          <a:xfrm>
            <a:off x="7174382" y="2606040"/>
            <a:ext cx="1466698" cy="173736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9" name="Shape 22"/>
          <p:cNvSpPr/>
          <p:nvPr/>
        </p:nvSpPr>
        <p:spPr>
          <a:xfrm>
            <a:off x="7615123" y="2788920"/>
            <a:ext cx="585216" cy="585216"/>
          </a:xfrm>
          <a:prstGeom prst="ellipse">
            <a:avLst/>
          </a:prstGeom>
          <a:solidFill>
            <a:srgbClr val="E7F0EE"/>
          </a:solidFill>
          <a:ln/>
        </p:spPr>
        <p:txBody>
          <a:bodyPr/>
          <a:lstStyle/>
          <a:p>
            <a:endParaRPr lang="it-IT"/>
          </a:p>
        </p:txBody>
      </p:sp>
      <p:pic>
        <p:nvPicPr>
          <p:cNvPr id="30" name="Image 5" descr="preencoded.png"/>
          <p:cNvPicPr>
            <a:picLocks noChangeAspect="1"/>
          </p:cNvPicPr>
          <p:nvPr/>
        </p:nvPicPr>
        <p:blipFill>
          <a:blip r:embed="rId7"/>
          <a:stretch>
            <a:fillRect/>
          </a:stretch>
        </p:blipFill>
        <p:spPr>
          <a:xfrm>
            <a:off x="7778984" y="2952780"/>
            <a:ext cx="257495" cy="257495"/>
          </a:xfrm>
          <a:prstGeom prst="rect">
            <a:avLst/>
          </a:prstGeom>
        </p:spPr>
      </p:pic>
      <p:sp>
        <p:nvSpPr>
          <p:cNvPr id="31" name="Text 23"/>
          <p:cNvSpPr/>
          <p:nvPr/>
        </p:nvSpPr>
        <p:spPr>
          <a:xfrm>
            <a:off x="7247534" y="3474720"/>
            <a:ext cx="1320394" cy="457200"/>
          </a:xfrm>
          <a:prstGeom prst="rect">
            <a:avLst/>
          </a:prstGeom>
          <a:noFill/>
          <a:ln/>
        </p:spPr>
        <p:txBody>
          <a:bodyPr wrap="square" lIns="0" tIns="0" rIns="0" bIns="0" rtlCol="0" anchor="t"/>
          <a:lstStyle/>
          <a:p>
            <a:pPr marL="0" indent="0" algn="ctr">
              <a:lnSpc>
                <a:spcPct val="95000"/>
              </a:lnSpc>
              <a:buNone/>
            </a:pPr>
            <a:r>
              <a:rPr lang="en-US" sz="1050" b="1" dirty="0">
                <a:solidFill>
                  <a:srgbClr val="1C3A5E"/>
                </a:solidFill>
                <a:latin typeface="Calibri" pitchFamily="34" charset="0"/>
                <a:ea typeface="Calibri" pitchFamily="34" charset="-122"/>
                <a:cs typeface="Calibri" pitchFamily="34" charset="-120"/>
              </a:rPr>
              <a:t>Buoni spesa</a:t>
            </a:r>
            <a:endParaRPr lang="en-US" sz="1050" dirty="0"/>
          </a:p>
        </p:txBody>
      </p:sp>
      <p:sp>
        <p:nvSpPr>
          <p:cNvPr id="32" name="Text 24"/>
          <p:cNvSpPr/>
          <p:nvPr/>
        </p:nvSpPr>
        <p:spPr>
          <a:xfrm>
            <a:off x="7247534" y="3886200"/>
            <a:ext cx="1320394" cy="411480"/>
          </a:xfrm>
          <a:prstGeom prst="rect">
            <a:avLst/>
          </a:prstGeom>
          <a:noFill/>
          <a:ln/>
        </p:spPr>
        <p:txBody>
          <a:bodyPr wrap="square" lIns="0" tIns="0" rIns="0" bIns="0" rtlCol="0" anchor="t"/>
          <a:lstStyle/>
          <a:p>
            <a:pPr marL="0" indent="0" algn="ctr">
              <a:lnSpc>
                <a:spcPct val="95000"/>
              </a:lnSpc>
              <a:buNone/>
            </a:pPr>
            <a:r>
              <a:rPr lang="en-US" sz="850" dirty="0">
                <a:solidFill>
                  <a:srgbClr val="6E7A88"/>
                </a:solidFill>
                <a:latin typeface="Calibri" pitchFamily="34" charset="0"/>
                <a:ea typeface="Calibri" pitchFamily="34" charset="-122"/>
                <a:cs typeface="Calibri" pitchFamily="34" charset="-120"/>
              </a:rPr>
              <a:t>a sostegno del reddito</a:t>
            </a:r>
            <a:endParaRPr lang="en-US" sz="850" dirty="0"/>
          </a:p>
        </p:txBody>
      </p:sp>
      <p:pic>
        <p:nvPicPr>
          <p:cNvPr id="34" name="Image 0" descr="assets/logo.png">
            <a:extLst>
              <a:ext uri="{FF2B5EF4-FFF2-40B4-BE49-F238E27FC236}">
                <a16:creationId xmlns:a16="http://schemas.microsoft.com/office/drawing/2014/main" id="{DC8BAAC6-59D4-ABC5-6855-CEBC01D0D43F}"/>
              </a:ext>
            </a:extLst>
          </p:cNvPr>
          <p:cNvPicPr>
            <a:picLocks noChangeAspect="1"/>
          </p:cNvPicPr>
          <p:nvPr/>
        </p:nvPicPr>
        <p:blipFill>
          <a:blip r:embed="rId8"/>
          <a:srcRect/>
          <a:stretch/>
        </p:blipFill>
        <p:spPr>
          <a:xfrm>
            <a:off x="502920" y="4576572"/>
            <a:ext cx="1018903" cy="36576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LIVELLO DI INQUADRAMENTO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Livello di inquadramento — Pianta </a:t>
            </a:r>
            <a:r>
              <a:rPr lang="en-US" sz="2700" b="1" dirty="0" err="1">
                <a:solidFill>
                  <a:srgbClr val="1C3A5E"/>
                </a:solidFill>
                <a:latin typeface="Cambria" pitchFamily="34" charset="0"/>
                <a:ea typeface="Cambria" pitchFamily="34" charset="-122"/>
                <a:cs typeface="Cambria" pitchFamily="34" charset="-120"/>
              </a:rPr>
              <a:t>organica</a:t>
            </a:r>
            <a:endParaRPr lang="en-US" sz="2700" b="1" dirty="0">
              <a:solidFill>
                <a:srgbClr val="1C3A5E"/>
              </a:solidFill>
              <a:latin typeface="Cambria" pitchFamily="34" charset="0"/>
              <a:ea typeface="Cambria" pitchFamily="34" charset="-122"/>
              <a:cs typeface="Cambria" pitchFamily="34" charset="-120"/>
            </a:endParaRPr>
          </a:p>
          <a:p>
            <a:pPr marL="0" indent="0">
              <a:lnSpc>
                <a:spcPct val="100000"/>
              </a:lnSpc>
              <a:buNone/>
            </a:pPr>
            <a:r>
              <a:rPr lang="en-US" b="1" dirty="0">
                <a:solidFill>
                  <a:srgbClr val="1C3A5E"/>
                </a:solidFill>
                <a:latin typeface="Cambria" pitchFamily="34" charset="0"/>
                <a:ea typeface="Cambria" pitchFamily="34" charset="-122"/>
              </a:rPr>
              <a:t>(</a:t>
            </a:r>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r>
              <a:rPr lang="en-US" b="1" dirty="0">
                <a:solidFill>
                  <a:srgbClr val="1C3A5E"/>
                </a:solidFill>
                <a:latin typeface="Cambria" pitchFamily="34" charset="0"/>
                <a:ea typeface="Cambria" pitchFamily="34" charset="-122"/>
              </a:rPr>
              <a:t>)</a:t>
            </a:r>
            <a:endParaRPr lang="en-US"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52</a:t>
            </a:r>
            <a:endParaRPr lang="en-US" sz="1000" dirty="0"/>
          </a:p>
        </p:txBody>
      </p:sp>
      <p:graphicFrame>
        <p:nvGraphicFramePr>
          <p:cNvPr id="7" name="Chart 0"/>
          <p:cNvGraphicFramePr/>
          <p:nvPr/>
        </p:nvGraphicFramePr>
        <p:xfrm>
          <a:off x="411480" y="1600200"/>
          <a:ext cx="562356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943600" y="1554480"/>
            <a:ext cx="2697480" cy="896112"/>
          </a:xfrm>
          <a:prstGeom prst="roundRect">
            <a:avLst>
              <a:gd name="adj" fmla="val 9184"/>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6035040" y="1697858"/>
            <a:ext cx="2514600" cy="376367"/>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4.390</a:t>
            </a:r>
            <a:endParaRPr lang="en-US" sz="2400" dirty="0"/>
          </a:p>
        </p:txBody>
      </p:sp>
      <p:sp>
        <p:nvSpPr>
          <p:cNvPr id="10" name="Text 6"/>
          <p:cNvSpPr/>
          <p:nvPr/>
        </p:nvSpPr>
        <p:spPr>
          <a:xfrm>
            <a:off x="6071616" y="2074225"/>
            <a:ext cx="2441448" cy="322600"/>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Pianta organica</a:t>
            </a:r>
            <a:endParaRPr lang="en-US" sz="1000" dirty="0"/>
          </a:p>
        </p:txBody>
      </p:sp>
      <p:sp>
        <p:nvSpPr>
          <p:cNvPr id="11" name="Shape 7"/>
          <p:cNvSpPr/>
          <p:nvPr/>
        </p:nvSpPr>
        <p:spPr>
          <a:xfrm>
            <a:off x="5943600" y="2578608"/>
            <a:ext cx="2697480" cy="896112"/>
          </a:xfrm>
          <a:prstGeom prst="roundRect">
            <a:avLst>
              <a:gd name="adj" fmla="val 9184"/>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6035040" y="2721986"/>
            <a:ext cx="2514600" cy="376367"/>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C2 / D2</a:t>
            </a:r>
            <a:endParaRPr lang="en-US" sz="2400" dirty="0"/>
          </a:p>
        </p:txBody>
      </p:sp>
      <p:sp>
        <p:nvSpPr>
          <p:cNvPr id="13" name="Text 9"/>
          <p:cNvSpPr/>
          <p:nvPr/>
        </p:nvSpPr>
        <p:spPr>
          <a:xfrm>
            <a:off x="6071616" y="3098353"/>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Livelli prevalenti</a:t>
            </a:r>
            <a:endParaRPr lang="en-US" sz="1000" dirty="0"/>
          </a:p>
        </p:txBody>
      </p:sp>
      <p:sp>
        <p:nvSpPr>
          <p:cNvPr id="14" name="Shape 10"/>
          <p:cNvSpPr/>
          <p:nvPr/>
        </p:nvSpPr>
        <p:spPr>
          <a:xfrm>
            <a:off x="5943600" y="3602736"/>
            <a:ext cx="2697480" cy="896112"/>
          </a:xfrm>
          <a:prstGeom prst="roundRect">
            <a:avLst>
              <a:gd name="adj" fmla="val 9184"/>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5" name="Text 11"/>
          <p:cNvSpPr/>
          <p:nvPr/>
        </p:nvSpPr>
        <p:spPr>
          <a:xfrm>
            <a:off x="6035040" y="3746114"/>
            <a:ext cx="2514600" cy="376367"/>
          </a:xfrm>
          <a:prstGeom prst="rect">
            <a:avLst/>
          </a:prstGeom>
          <a:noFill/>
          <a:ln/>
        </p:spPr>
        <p:txBody>
          <a:bodyPr wrap="square" lIns="0" tIns="0" rIns="0" bIns="0" rtlCol="0" anchor="ctr"/>
          <a:lstStyle/>
          <a:p>
            <a:pPr marL="0" indent="0" algn="ctr">
              <a:buNone/>
            </a:pPr>
            <a:r>
              <a:rPr lang="en-US" sz="2400" b="1" dirty="0">
                <a:solidFill>
                  <a:srgbClr val="1C3A5E"/>
                </a:solidFill>
                <a:latin typeface="Cambria" pitchFamily="34" charset="0"/>
                <a:ea typeface="Cambria" pitchFamily="34" charset="-122"/>
                <a:cs typeface="Cambria" pitchFamily="34" charset="-120"/>
              </a:rPr>
              <a:t>10</a:t>
            </a:r>
            <a:endParaRPr lang="en-US" sz="2400" dirty="0"/>
          </a:p>
        </p:txBody>
      </p:sp>
      <p:sp>
        <p:nvSpPr>
          <p:cNvPr id="16" name="Text 12"/>
          <p:cNvSpPr/>
          <p:nvPr/>
        </p:nvSpPr>
        <p:spPr>
          <a:xfrm>
            <a:off x="6071616" y="4122481"/>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Livelli CCNL</a:t>
            </a:r>
            <a:endParaRPr lang="en-US" sz="1000" dirty="0"/>
          </a:p>
        </p:txBody>
      </p:sp>
      <p:pic>
        <p:nvPicPr>
          <p:cNvPr id="18" name="Image 0" descr="assets/logo.png">
            <a:extLst>
              <a:ext uri="{FF2B5EF4-FFF2-40B4-BE49-F238E27FC236}">
                <a16:creationId xmlns:a16="http://schemas.microsoft.com/office/drawing/2014/main" id="{D7FA4E26-F3EA-1AB9-DF6B-E2EE5CAC11FC}"/>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INQUADRAMENTO · SOCI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Livello di inquadramento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pPr marL="0" indent="0">
              <a:lnSpc>
                <a:spcPct val="100000"/>
              </a:lnSpc>
              <a:buNone/>
            </a:pPr>
            <a:r>
              <a:rPr lang="en-US" b="1" dirty="0">
                <a:solidFill>
                  <a:srgbClr val="1C3A5E"/>
                </a:solidFill>
                <a:latin typeface="Cambria" pitchFamily="34" charset="0"/>
                <a:ea typeface="Cambria" pitchFamily="34" charset="-122"/>
              </a:rPr>
              <a:t>(Solo </a:t>
            </a:r>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r>
              <a:rPr lang="en-US" b="1" dirty="0">
                <a:solidFill>
                  <a:srgbClr val="1C3A5E"/>
                </a:solidFill>
                <a:latin typeface="Cambria" pitchFamily="34" charset="0"/>
                <a:ea typeface="Cambria" pitchFamily="34" charset="-122"/>
              </a:rPr>
              <a:t>)</a:t>
            </a:r>
            <a:endParaRPr lang="en-US"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53</a:t>
            </a:r>
            <a:endParaRPr lang="en-US" sz="1000" dirty="0"/>
          </a:p>
        </p:txBody>
      </p:sp>
      <p:graphicFrame>
        <p:nvGraphicFramePr>
          <p:cNvPr id="7" name="Chart 0"/>
          <p:cNvGraphicFramePr/>
          <p:nvPr/>
        </p:nvGraphicFramePr>
        <p:xfrm>
          <a:off x="411480" y="1600200"/>
          <a:ext cx="562356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943600" y="1554480"/>
            <a:ext cx="2697480" cy="896112"/>
          </a:xfrm>
          <a:prstGeom prst="roundRect">
            <a:avLst>
              <a:gd name="adj" fmla="val 9184"/>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6035040" y="1697858"/>
            <a:ext cx="2514600" cy="376367"/>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2.985</a:t>
            </a:r>
            <a:endParaRPr lang="en-US" sz="2400" dirty="0"/>
          </a:p>
        </p:txBody>
      </p:sp>
      <p:sp>
        <p:nvSpPr>
          <p:cNvPr id="10" name="Text 6"/>
          <p:cNvSpPr/>
          <p:nvPr/>
        </p:nvSpPr>
        <p:spPr>
          <a:xfrm>
            <a:off x="6071616" y="2074225"/>
            <a:ext cx="2441448" cy="322600"/>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Soci lavoratori</a:t>
            </a:r>
            <a:endParaRPr lang="en-US" sz="1000" dirty="0"/>
          </a:p>
        </p:txBody>
      </p:sp>
      <p:sp>
        <p:nvSpPr>
          <p:cNvPr id="11" name="Shape 7"/>
          <p:cNvSpPr/>
          <p:nvPr/>
        </p:nvSpPr>
        <p:spPr>
          <a:xfrm>
            <a:off x="5943600" y="2578608"/>
            <a:ext cx="2697480" cy="896112"/>
          </a:xfrm>
          <a:prstGeom prst="roundRect">
            <a:avLst>
              <a:gd name="adj" fmla="val 9184"/>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6035040" y="2721986"/>
            <a:ext cx="2514600" cy="376367"/>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C2</a:t>
            </a:r>
            <a:endParaRPr lang="en-US" sz="2400" dirty="0"/>
          </a:p>
        </p:txBody>
      </p:sp>
      <p:sp>
        <p:nvSpPr>
          <p:cNvPr id="13" name="Text 9"/>
          <p:cNvSpPr/>
          <p:nvPr/>
        </p:nvSpPr>
        <p:spPr>
          <a:xfrm>
            <a:off x="6071616" y="3098353"/>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Livello più diffuso</a:t>
            </a:r>
            <a:endParaRPr lang="en-US" sz="1000" dirty="0"/>
          </a:p>
        </p:txBody>
      </p:sp>
      <p:sp>
        <p:nvSpPr>
          <p:cNvPr id="14" name="Shape 10"/>
          <p:cNvSpPr/>
          <p:nvPr/>
        </p:nvSpPr>
        <p:spPr>
          <a:xfrm>
            <a:off x="5943600" y="3602736"/>
            <a:ext cx="2697480" cy="896112"/>
          </a:xfrm>
          <a:prstGeom prst="roundRect">
            <a:avLst>
              <a:gd name="adj" fmla="val 9184"/>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5" name="Text 11"/>
          <p:cNvSpPr/>
          <p:nvPr/>
        </p:nvSpPr>
        <p:spPr>
          <a:xfrm>
            <a:off x="6035040" y="3746114"/>
            <a:ext cx="2514600" cy="376367"/>
          </a:xfrm>
          <a:prstGeom prst="rect">
            <a:avLst/>
          </a:prstGeom>
          <a:noFill/>
          <a:ln/>
        </p:spPr>
        <p:txBody>
          <a:bodyPr wrap="square" lIns="0" tIns="0" rIns="0" bIns="0" rtlCol="0" anchor="ctr"/>
          <a:lstStyle/>
          <a:p>
            <a:pPr marL="0" indent="0" algn="ctr">
              <a:buNone/>
            </a:pPr>
            <a:r>
              <a:rPr lang="en-US" sz="2400" b="1" dirty="0">
                <a:solidFill>
                  <a:srgbClr val="1C3A5E"/>
                </a:solidFill>
                <a:latin typeface="Cambria" pitchFamily="34" charset="0"/>
                <a:ea typeface="Cambria" pitchFamily="34" charset="-122"/>
                <a:cs typeface="Cambria" pitchFamily="34" charset="-120"/>
              </a:rPr>
              <a:t>10</a:t>
            </a:r>
            <a:endParaRPr lang="en-US" sz="2400" dirty="0"/>
          </a:p>
        </p:txBody>
      </p:sp>
      <p:sp>
        <p:nvSpPr>
          <p:cNvPr id="16" name="Text 12"/>
          <p:cNvSpPr/>
          <p:nvPr/>
        </p:nvSpPr>
        <p:spPr>
          <a:xfrm>
            <a:off x="6071616" y="4122481"/>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Livelli CCNL</a:t>
            </a:r>
            <a:endParaRPr lang="en-US" sz="1000" dirty="0"/>
          </a:p>
        </p:txBody>
      </p:sp>
      <p:pic>
        <p:nvPicPr>
          <p:cNvPr id="18" name="Image 0" descr="assets/logo.png">
            <a:extLst>
              <a:ext uri="{FF2B5EF4-FFF2-40B4-BE49-F238E27FC236}">
                <a16:creationId xmlns:a16="http://schemas.microsoft.com/office/drawing/2014/main" id="{584D6617-40E3-B338-0344-D2C52A1F88FF}"/>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INQUADRAMENTO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Livello di inquadramento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a:solidFill>
                  <a:srgbClr val="1C3A5E"/>
                </a:solidFill>
                <a:latin typeface="Cambria" pitchFamily="34" charset="0"/>
                <a:ea typeface="Cambria" pitchFamily="34" charset="-122"/>
              </a:rPr>
              <a:t>(Solo </a:t>
            </a:r>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r>
              <a:rPr lang="en-US" b="1" dirty="0">
                <a:solidFill>
                  <a:srgbClr val="1C3A5E"/>
                </a:solidFill>
                <a:latin typeface="Cambria" pitchFamily="34" charset="0"/>
                <a:ea typeface="Cambria" pitchFamily="34" charset="-122"/>
              </a:rPr>
              <a:t>)</a:t>
            </a:r>
            <a:endParaRPr lang="en-US" dirty="0"/>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54</a:t>
            </a:r>
            <a:endParaRPr lang="en-US" sz="1000" dirty="0"/>
          </a:p>
        </p:txBody>
      </p:sp>
      <p:graphicFrame>
        <p:nvGraphicFramePr>
          <p:cNvPr id="7" name="Chart 0"/>
          <p:cNvGraphicFramePr/>
          <p:nvPr/>
        </p:nvGraphicFramePr>
        <p:xfrm>
          <a:off x="411480" y="1600200"/>
          <a:ext cx="562356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4"/>
          <p:cNvSpPr/>
          <p:nvPr/>
        </p:nvSpPr>
        <p:spPr>
          <a:xfrm>
            <a:off x="5943600" y="1554480"/>
            <a:ext cx="2697480" cy="896112"/>
          </a:xfrm>
          <a:prstGeom prst="roundRect">
            <a:avLst>
              <a:gd name="adj" fmla="val 9184"/>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5"/>
          <p:cNvSpPr/>
          <p:nvPr/>
        </p:nvSpPr>
        <p:spPr>
          <a:xfrm>
            <a:off x="6035040" y="1697858"/>
            <a:ext cx="2514600" cy="376367"/>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1.405</a:t>
            </a:r>
            <a:endParaRPr lang="en-US" sz="2400" dirty="0"/>
          </a:p>
        </p:txBody>
      </p:sp>
      <p:sp>
        <p:nvSpPr>
          <p:cNvPr id="10" name="Text 6"/>
          <p:cNvSpPr/>
          <p:nvPr/>
        </p:nvSpPr>
        <p:spPr>
          <a:xfrm>
            <a:off x="6071616" y="2074225"/>
            <a:ext cx="2441448" cy="322600"/>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Dipendenti</a:t>
            </a:r>
            <a:endParaRPr lang="en-US" sz="1000" dirty="0"/>
          </a:p>
        </p:txBody>
      </p:sp>
      <p:sp>
        <p:nvSpPr>
          <p:cNvPr id="11" name="Shape 7"/>
          <p:cNvSpPr/>
          <p:nvPr/>
        </p:nvSpPr>
        <p:spPr>
          <a:xfrm>
            <a:off x="5943600" y="2578608"/>
            <a:ext cx="2697480" cy="896112"/>
          </a:xfrm>
          <a:prstGeom prst="roundRect">
            <a:avLst>
              <a:gd name="adj" fmla="val 9184"/>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2" name="Text 8"/>
          <p:cNvSpPr/>
          <p:nvPr/>
        </p:nvSpPr>
        <p:spPr>
          <a:xfrm>
            <a:off x="6035040" y="2721986"/>
            <a:ext cx="2514600" cy="376367"/>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D2 / C2</a:t>
            </a:r>
            <a:endParaRPr lang="en-US" sz="2400" dirty="0"/>
          </a:p>
        </p:txBody>
      </p:sp>
      <p:sp>
        <p:nvSpPr>
          <p:cNvPr id="13" name="Text 9"/>
          <p:cNvSpPr/>
          <p:nvPr/>
        </p:nvSpPr>
        <p:spPr>
          <a:xfrm>
            <a:off x="6071616" y="3098353"/>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Livelli prevalenti</a:t>
            </a:r>
            <a:endParaRPr lang="en-US" sz="1000" dirty="0"/>
          </a:p>
        </p:txBody>
      </p:sp>
      <p:sp>
        <p:nvSpPr>
          <p:cNvPr id="14" name="Shape 10"/>
          <p:cNvSpPr/>
          <p:nvPr/>
        </p:nvSpPr>
        <p:spPr>
          <a:xfrm>
            <a:off x="5943600" y="3602736"/>
            <a:ext cx="2697480" cy="896112"/>
          </a:xfrm>
          <a:prstGeom prst="roundRect">
            <a:avLst>
              <a:gd name="adj" fmla="val 9184"/>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5" name="Text 11"/>
          <p:cNvSpPr/>
          <p:nvPr/>
        </p:nvSpPr>
        <p:spPr>
          <a:xfrm>
            <a:off x="6035040" y="3746114"/>
            <a:ext cx="2514600" cy="376367"/>
          </a:xfrm>
          <a:prstGeom prst="rect">
            <a:avLst/>
          </a:prstGeom>
          <a:noFill/>
          <a:ln/>
        </p:spPr>
        <p:txBody>
          <a:bodyPr wrap="square" lIns="0" tIns="0" rIns="0" bIns="0" rtlCol="0" anchor="ctr"/>
          <a:lstStyle/>
          <a:p>
            <a:pPr marL="0" indent="0" algn="ctr">
              <a:buNone/>
            </a:pPr>
            <a:r>
              <a:rPr lang="en-US" sz="2400" b="1" dirty="0">
                <a:solidFill>
                  <a:srgbClr val="1C3A5E"/>
                </a:solidFill>
                <a:latin typeface="Cambria" pitchFamily="34" charset="0"/>
                <a:ea typeface="Cambria" pitchFamily="34" charset="-122"/>
                <a:cs typeface="Cambria" pitchFamily="34" charset="-120"/>
              </a:rPr>
              <a:t>10</a:t>
            </a:r>
            <a:endParaRPr lang="en-US" sz="2400" dirty="0"/>
          </a:p>
        </p:txBody>
      </p:sp>
      <p:sp>
        <p:nvSpPr>
          <p:cNvPr id="16" name="Text 12"/>
          <p:cNvSpPr/>
          <p:nvPr/>
        </p:nvSpPr>
        <p:spPr>
          <a:xfrm>
            <a:off x="6071616" y="4122481"/>
            <a:ext cx="2441448" cy="322600"/>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Livelli CCNL</a:t>
            </a:r>
            <a:endParaRPr lang="en-US" sz="1000" dirty="0"/>
          </a:p>
        </p:txBody>
      </p:sp>
      <p:pic>
        <p:nvPicPr>
          <p:cNvPr id="18" name="Image 0" descr="assets/logo.png">
            <a:extLst>
              <a:ext uri="{FF2B5EF4-FFF2-40B4-BE49-F238E27FC236}">
                <a16:creationId xmlns:a16="http://schemas.microsoft.com/office/drawing/2014/main" id="{75129862-E627-C4B4-B807-DCA64553E6AA}"/>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TIPOLOGIA DI CONTRATTI · SOCI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Tipologia di contratti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55</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Pianta organica a libro paga: 2.985 — distribuzione per genere</a:t>
            </a:r>
            <a:endParaRPr lang="en-US" sz="1100" dirty="0"/>
          </a:p>
        </p:txBody>
      </p:sp>
      <p:sp>
        <p:nvSpPr>
          <p:cNvPr id="8" name="Shape 5"/>
          <p:cNvSpPr/>
          <p:nvPr/>
        </p:nvSpPr>
        <p:spPr>
          <a:xfrm>
            <a:off x="502920" y="1828800"/>
            <a:ext cx="3886200" cy="2606040"/>
          </a:xfrm>
          <a:prstGeom prst="roundRect">
            <a:avLst>
              <a:gd name="adj" fmla="val 3509"/>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9" name="Shape 6"/>
          <p:cNvSpPr/>
          <p:nvPr/>
        </p:nvSpPr>
        <p:spPr>
          <a:xfrm>
            <a:off x="502920" y="1828800"/>
            <a:ext cx="3886200" cy="548640"/>
          </a:xfrm>
          <a:prstGeom prst="roundRect">
            <a:avLst>
              <a:gd name="adj" fmla="val 16667"/>
            </a:avLst>
          </a:prstGeom>
          <a:solidFill>
            <a:srgbClr val="1C3A5E"/>
          </a:solidFill>
          <a:ln/>
        </p:spPr>
        <p:txBody>
          <a:bodyPr/>
          <a:lstStyle/>
          <a:p>
            <a:endParaRPr lang="it-IT"/>
          </a:p>
        </p:txBody>
      </p:sp>
      <p:sp>
        <p:nvSpPr>
          <p:cNvPr id="10" name="Shape 7"/>
          <p:cNvSpPr/>
          <p:nvPr/>
        </p:nvSpPr>
        <p:spPr>
          <a:xfrm>
            <a:off x="502920" y="2103120"/>
            <a:ext cx="3886200" cy="274320"/>
          </a:xfrm>
          <a:prstGeom prst="rect">
            <a:avLst/>
          </a:prstGeom>
          <a:solidFill>
            <a:srgbClr val="1C3A5E"/>
          </a:solidFill>
          <a:ln/>
        </p:spPr>
        <p:txBody>
          <a:bodyPr/>
          <a:lstStyle/>
          <a:p>
            <a:endParaRPr lang="it-IT"/>
          </a:p>
        </p:txBody>
      </p:sp>
      <p:sp>
        <p:nvSpPr>
          <p:cNvPr id="11" name="Text 8"/>
          <p:cNvSpPr/>
          <p:nvPr/>
        </p:nvSpPr>
        <p:spPr>
          <a:xfrm>
            <a:off x="502920" y="1828800"/>
            <a:ext cx="3886200" cy="548640"/>
          </a:xfrm>
          <a:prstGeom prst="rect">
            <a:avLst/>
          </a:prstGeom>
          <a:noFill/>
          <a:ln/>
        </p:spPr>
        <p:txBody>
          <a:bodyPr wrap="square" lIns="0" tIns="0" rIns="0" bIns="0" rtlCol="0" anchor="ctr"/>
          <a:lstStyle/>
          <a:p>
            <a:pPr marL="0" indent="0" algn="ctr">
              <a:buNone/>
            </a:pPr>
            <a:r>
              <a:rPr lang="en-US" sz="1500" b="1" kern="0" spc="200" dirty="0">
                <a:solidFill>
                  <a:srgbClr val="FFFFFF"/>
                </a:solidFill>
                <a:latin typeface="Calibri" pitchFamily="34" charset="0"/>
                <a:ea typeface="Calibri" pitchFamily="34" charset="-122"/>
                <a:cs typeface="Calibri" pitchFamily="34" charset="-120"/>
              </a:rPr>
              <a:t>PART-TIME</a:t>
            </a:r>
            <a:endParaRPr lang="en-US" sz="1500" dirty="0"/>
          </a:p>
        </p:txBody>
      </p:sp>
      <p:sp>
        <p:nvSpPr>
          <p:cNvPr id="12" name="Text 9"/>
          <p:cNvSpPr/>
          <p:nvPr/>
        </p:nvSpPr>
        <p:spPr>
          <a:xfrm>
            <a:off x="502920" y="2487168"/>
            <a:ext cx="3886200" cy="685800"/>
          </a:xfrm>
          <a:prstGeom prst="rect">
            <a:avLst/>
          </a:prstGeom>
          <a:noFill/>
          <a:ln/>
        </p:spPr>
        <p:txBody>
          <a:bodyPr wrap="square" lIns="0" tIns="0" rIns="0" bIns="0" rtlCol="0" anchor="ctr"/>
          <a:lstStyle/>
          <a:p>
            <a:pPr marL="0" indent="0" algn="ctr">
              <a:buNone/>
            </a:pPr>
            <a:r>
              <a:rPr lang="en-US" sz="4000" b="1" dirty="0">
                <a:solidFill>
                  <a:srgbClr val="1C3A5E"/>
                </a:solidFill>
                <a:latin typeface="Cambria" pitchFamily="34" charset="0"/>
                <a:ea typeface="Cambria" pitchFamily="34" charset="-122"/>
                <a:cs typeface="Cambria" pitchFamily="34" charset="-120"/>
              </a:rPr>
              <a:t>1.935</a:t>
            </a:r>
            <a:endParaRPr lang="en-US" sz="4000" dirty="0"/>
          </a:p>
        </p:txBody>
      </p:sp>
      <p:sp>
        <p:nvSpPr>
          <p:cNvPr id="13" name="Text 10"/>
          <p:cNvSpPr/>
          <p:nvPr/>
        </p:nvSpPr>
        <p:spPr>
          <a:xfrm>
            <a:off x="502920" y="3200400"/>
            <a:ext cx="3886200" cy="228600"/>
          </a:xfrm>
          <a:prstGeom prst="rect">
            <a:avLst/>
          </a:prstGeom>
          <a:noFill/>
          <a:ln/>
        </p:spPr>
        <p:txBody>
          <a:bodyPr wrap="square" lIns="0" tIns="0" rIns="0" bIns="0" rtlCol="0" anchor="ctr"/>
          <a:lstStyle/>
          <a:p>
            <a:pPr marL="0" indent="0" algn="ctr">
              <a:buNone/>
            </a:pPr>
            <a:r>
              <a:rPr lang="en-US" sz="950" dirty="0">
                <a:solidFill>
                  <a:srgbClr val="6E7A88"/>
                </a:solidFill>
                <a:latin typeface="Calibri" pitchFamily="34" charset="0"/>
                <a:ea typeface="Calibri" pitchFamily="34" charset="-122"/>
                <a:cs typeface="Calibri" pitchFamily="34" charset="-120"/>
              </a:rPr>
              <a:t>contratti totali</a:t>
            </a:r>
            <a:endParaRPr lang="en-US" sz="950" dirty="0"/>
          </a:p>
        </p:txBody>
      </p:sp>
      <p:sp>
        <p:nvSpPr>
          <p:cNvPr id="14" name="Shape 11"/>
          <p:cNvSpPr/>
          <p:nvPr/>
        </p:nvSpPr>
        <p:spPr>
          <a:xfrm>
            <a:off x="658368" y="3520440"/>
            <a:ext cx="1714500" cy="749808"/>
          </a:xfrm>
          <a:prstGeom prst="roundRect">
            <a:avLst>
              <a:gd name="adj" fmla="val 8537"/>
            </a:avLst>
          </a:prstGeom>
          <a:solidFill>
            <a:srgbClr val="EDF2F8"/>
          </a:solidFill>
          <a:ln/>
        </p:spPr>
        <p:txBody>
          <a:bodyPr/>
          <a:lstStyle/>
          <a:p>
            <a:endParaRPr lang="it-IT"/>
          </a:p>
        </p:txBody>
      </p:sp>
      <p:sp>
        <p:nvSpPr>
          <p:cNvPr id="15" name="Text 12"/>
          <p:cNvSpPr/>
          <p:nvPr/>
        </p:nvSpPr>
        <p:spPr>
          <a:xfrm>
            <a:off x="658368"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DONNE</a:t>
            </a:r>
            <a:endParaRPr lang="en-US" sz="800" dirty="0"/>
          </a:p>
        </p:txBody>
      </p:sp>
      <p:sp>
        <p:nvSpPr>
          <p:cNvPr id="16" name="Text 13"/>
          <p:cNvSpPr/>
          <p:nvPr/>
        </p:nvSpPr>
        <p:spPr>
          <a:xfrm>
            <a:off x="658368"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1.750</a:t>
            </a:r>
            <a:endParaRPr lang="en-US" sz="1700" dirty="0"/>
          </a:p>
        </p:txBody>
      </p:sp>
      <p:sp>
        <p:nvSpPr>
          <p:cNvPr id="17" name="Text 14"/>
          <p:cNvSpPr/>
          <p:nvPr/>
        </p:nvSpPr>
        <p:spPr>
          <a:xfrm>
            <a:off x="658368" y="4050792"/>
            <a:ext cx="1714500" cy="182880"/>
          </a:xfrm>
          <a:prstGeom prst="rect">
            <a:avLst/>
          </a:prstGeom>
          <a:noFill/>
          <a:ln/>
        </p:spPr>
        <p:txBody>
          <a:bodyPr wrap="square" lIns="0" tIns="0" rIns="0" bIns="0" rtlCol="0" anchor="ctr"/>
          <a:lstStyle/>
          <a:p>
            <a:pPr marL="0" indent="0" algn="ctr">
              <a:buNone/>
            </a:pPr>
            <a:r>
              <a:rPr lang="en-US" sz="900" b="1" dirty="0">
                <a:solidFill>
                  <a:srgbClr val="B8892B"/>
                </a:solidFill>
                <a:latin typeface="Calibri" pitchFamily="34" charset="0"/>
                <a:ea typeface="Calibri" pitchFamily="34" charset="-122"/>
                <a:cs typeface="Calibri" pitchFamily="34" charset="-120"/>
              </a:rPr>
              <a:t>90%</a:t>
            </a:r>
            <a:endParaRPr lang="en-US" sz="900" dirty="0"/>
          </a:p>
        </p:txBody>
      </p:sp>
      <p:sp>
        <p:nvSpPr>
          <p:cNvPr id="18" name="Shape 15"/>
          <p:cNvSpPr/>
          <p:nvPr/>
        </p:nvSpPr>
        <p:spPr>
          <a:xfrm>
            <a:off x="2519172" y="3520440"/>
            <a:ext cx="1714500" cy="749808"/>
          </a:xfrm>
          <a:prstGeom prst="roundRect">
            <a:avLst>
              <a:gd name="adj" fmla="val 8537"/>
            </a:avLst>
          </a:prstGeom>
          <a:solidFill>
            <a:srgbClr val="EDF2F8"/>
          </a:solidFill>
          <a:ln/>
        </p:spPr>
        <p:txBody>
          <a:bodyPr/>
          <a:lstStyle/>
          <a:p>
            <a:endParaRPr lang="it-IT"/>
          </a:p>
        </p:txBody>
      </p:sp>
      <p:sp>
        <p:nvSpPr>
          <p:cNvPr id="19" name="Text 16"/>
          <p:cNvSpPr/>
          <p:nvPr/>
        </p:nvSpPr>
        <p:spPr>
          <a:xfrm>
            <a:off x="2519172"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UOMINI</a:t>
            </a:r>
            <a:endParaRPr lang="en-US" sz="800" dirty="0"/>
          </a:p>
        </p:txBody>
      </p:sp>
      <p:sp>
        <p:nvSpPr>
          <p:cNvPr id="20" name="Text 17"/>
          <p:cNvSpPr/>
          <p:nvPr/>
        </p:nvSpPr>
        <p:spPr>
          <a:xfrm>
            <a:off x="2519172"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185</a:t>
            </a:r>
            <a:endParaRPr lang="en-US" sz="1700" dirty="0"/>
          </a:p>
        </p:txBody>
      </p:sp>
      <p:sp>
        <p:nvSpPr>
          <p:cNvPr id="21" name="Text 18"/>
          <p:cNvSpPr/>
          <p:nvPr/>
        </p:nvSpPr>
        <p:spPr>
          <a:xfrm>
            <a:off x="2519172" y="4050792"/>
            <a:ext cx="1714500" cy="182880"/>
          </a:xfrm>
          <a:prstGeom prst="rect">
            <a:avLst/>
          </a:prstGeom>
          <a:noFill/>
          <a:ln/>
        </p:spPr>
        <p:txBody>
          <a:bodyPr wrap="square" lIns="0" tIns="0" rIns="0" bIns="0" rtlCol="0" anchor="ctr"/>
          <a:lstStyle/>
          <a:p>
            <a:pPr marL="0" indent="0" algn="ctr">
              <a:buNone/>
            </a:pPr>
            <a:r>
              <a:rPr lang="en-US" sz="900" b="1" dirty="0">
                <a:solidFill>
                  <a:srgbClr val="2E7D74"/>
                </a:solidFill>
                <a:latin typeface="Calibri" pitchFamily="34" charset="0"/>
                <a:ea typeface="Calibri" pitchFamily="34" charset="-122"/>
                <a:cs typeface="Calibri" pitchFamily="34" charset="-120"/>
              </a:rPr>
              <a:t>10%</a:t>
            </a:r>
            <a:endParaRPr lang="en-US" sz="900" dirty="0"/>
          </a:p>
        </p:txBody>
      </p:sp>
      <p:sp>
        <p:nvSpPr>
          <p:cNvPr id="22" name="Shape 19"/>
          <p:cNvSpPr/>
          <p:nvPr/>
        </p:nvSpPr>
        <p:spPr>
          <a:xfrm>
            <a:off x="4754880" y="1828800"/>
            <a:ext cx="3886200" cy="2606040"/>
          </a:xfrm>
          <a:prstGeom prst="roundRect">
            <a:avLst>
              <a:gd name="adj" fmla="val 3509"/>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23" name="Shape 20"/>
          <p:cNvSpPr/>
          <p:nvPr/>
        </p:nvSpPr>
        <p:spPr>
          <a:xfrm>
            <a:off x="4754880" y="1828800"/>
            <a:ext cx="3886200" cy="548640"/>
          </a:xfrm>
          <a:prstGeom prst="roundRect">
            <a:avLst>
              <a:gd name="adj" fmla="val 16667"/>
            </a:avLst>
          </a:prstGeom>
          <a:solidFill>
            <a:srgbClr val="2E7D74"/>
          </a:solidFill>
          <a:ln/>
        </p:spPr>
        <p:txBody>
          <a:bodyPr/>
          <a:lstStyle/>
          <a:p>
            <a:endParaRPr lang="it-IT"/>
          </a:p>
        </p:txBody>
      </p:sp>
      <p:sp>
        <p:nvSpPr>
          <p:cNvPr id="24" name="Shape 21"/>
          <p:cNvSpPr/>
          <p:nvPr/>
        </p:nvSpPr>
        <p:spPr>
          <a:xfrm>
            <a:off x="4754880" y="2103120"/>
            <a:ext cx="3886200" cy="274320"/>
          </a:xfrm>
          <a:prstGeom prst="rect">
            <a:avLst/>
          </a:prstGeom>
          <a:solidFill>
            <a:srgbClr val="2E7D74"/>
          </a:solidFill>
          <a:ln/>
        </p:spPr>
        <p:txBody>
          <a:bodyPr/>
          <a:lstStyle/>
          <a:p>
            <a:endParaRPr lang="it-IT"/>
          </a:p>
        </p:txBody>
      </p:sp>
      <p:sp>
        <p:nvSpPr>
          <p:cNvPr id="25" name="Text 22"/>
          <p:cNvSpPr/>
          <p:nvPr/>
        </p:nvSpPr>
        <p:spPr>
          <a:xfrm>
            <a:off x="4754880" y="1828800"/>
            <a:ext cx="3886200" cy="548640"/>
          </a:xfrm>
          <a:prstGeom prst="rect">
            <a:avLst/>
          </a:prstGeom>
          <a:noFill/>
          <a:ln/>
        </p:spPr>
        <p:txBody>
          <a:bodyPr wrap="square" lIns="0" tIns="0" rIns="0" bIns="0" rtlCol="0" anchor="ctr"/>
          <a:lstStyle/>
          <a:p>
            <a:pPr marL="0" indent="0" algn="ctr">
              <a:buNone/>
            </a:pPr>
            <a:r>
              <a:rPr lang="en-US" sz="1500" b="1" kern="0" spc="200" dirty="0">
                <a:solidFill>
                  <a:srgbClr val="FFFFFF"/>
                </a:solidFill>
                <a:latin typeface="Calibri" pitchFamily="34" charset="0"/>
                <a:ea typeface="Calibri" pitchFamily="34" charset="-122"/>
                <a:cs typeface="Calibri" pitchFamily="34" charset="-120"/>
              </a:rPr>
              <a:t>FULL-TIME</a:t>
            </a:r>
            <a:endParaRPr lang="en-US" sz="1500" dirty="0"/>
          </a:p>
        </p:txBody>
      </p:sp>
      <p:sp>
        <p:nvSpPr>
          <p:cNvPr id="26" name="Text 23"/>
          <p:cNvSpPr/>
          <p:nvPr/>
        </p:nvSpPr>
        <p:spPr>
          <a:xfrm>
            <a:off x="4754880" y="2487168"/>
            <a:ext cx="3886200" cy="685800"/>
          </a:xfrm>
          <a:prstGeom prst="rect">
            <a:avLst/>
          </a:prstGeom>
          <a:noFill/>
          <a:ln/>
        </p:spPr>
        <p:txBody>
          <a:bodyPr wrap="square" lIns="0" tIns="0" rIns="0" bIns="0" rtlCol="0" anchor="ctr"/>
          <a:lstStyle/>
          <a:p>
            <a:pPr marL="0" indent="0" algn="ctr">
              <a:buNone/>
            </a:pPr>
            <a:r>
              <a:rPr lang="en-US" sz="4000" b="1" dirty="0">
                <a:solidFill>
                  <a:srgbClr val="2E7D74"/>
                </a:solidFill>
                <a:latin typeface="Cambria" pitchFamily="34" charset="0"/>
                <a:ea typeface="Cambria" pitchFamily="34" charset="-122"/>
                <a:cs typeface="Cambria" pitchFamily="34" charset="-120"/>
              </a:rPr>
              <a:t>1.050</a:t>
            </a:r>
            <a:endParaRPr lang="en-US" sz="4000" dirty="0"/>
          </a:p>
        </p:txBody>
      </p:sp>
      <p:sp>
        <p:nvSpPr>
          <p:cNvPr id="27" name="Text 24"/>
          <p:cNvSpPr/>
          <p:nvPr/>
        </p:nvSpPr>
        <p:spPr>
          <a:xfrm>
            <a:off x="4754880" y="3200400"/>
            <a:ext cx="3886200" cy="228600"/>
          </a:xfrm>
          <a:prstGeom prst="rect">
            <a:avLst/>
          </a:prstGeom>
          <a:noFill/>
          <a:ln/>
        </p:spPr>
        <p:txBody>
          <a:bodyPr wrap="square" lIns="0" tIns="0" rIns="0" bIns="0" rtlCol="0" anchor="ctr"/>
          <a:lstStyle/>
          <a:p>
            <a:pPr marL="0" indent="0" algn="ctr">
              <a:buNone/>
            </a:pPr>
            <a:r>
              <a:rPr lang="en-US" sz="950" dirty="0">
                <a:solidFill>
                  <a:srgbClr val="6E7A88"/>
                </a:solidFill>
                <a:latin typeface="Calibri" pitchFamily="34" charset="0"/>
                <a:ea typeface="Calibri" pitchFamily="34" charset="-122"/>
                <a:cs typeface="Calibri" pitchFamily="34" charset="-120"/>
              </a:rPr>
              <a:t>contratti totali</a:t>
            </a:r>
            <a:endParaRPr lang="en-US" sz="950" dirty="0"/>
          </a:p>
        </p:txBody>
      </p:sp>
      <p:sp>
        <p:nvSpPr>
          <p:cNvPr id="28" name="Shape 25"/>
          <p:cNvSpPr/>
          <p:nvPr/>
        </p:nvSpPr>
        <p:spPr>
          <a:xfrm>
            <a:off x="4910328" y="3520440"/>
            <a:ext cx="1714500" cy="749808"/>
          </a:xfrm>
          <a:prstGeom prst="roundRect">
            <a:avLst>
              <a:gd name="adj" fmla="val 8537"/>
            </a:avLst>
          </a:prstGeom>
          <a:solidFill>
            <a:srgbClr val="EDF2F8"/>
          </a:solidFill>
          <a:ln/>
        </p:spPr>
        <p:txBody>
          <a:bodyPr/>
          <a:lstStyle/>
          <a:p>
            <a:endParaRPr lang="it-IT"/>
          </a:p>
        </p:txBody>
      </p:sp>
      <p:sp>
        <p:nvSpPr>
          <p:cNvPr id="29" name="Text 26"/>
          <p:cNvSpPr/>
          <p:nvPr/>
        </p:nvSpPr>
        <p:spPr>
          <a:xfrm>
            <a:off x="4910328"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DONNE</a:t>
            </a:r>
            <a:endParaRPr lang="en-US" sz="800" dirty="0"/>
          </a:p>
        </p:txBody>
      </p:sp>
      <p:sp>
        <p:nvSpPr>
          <p:cNvPr id="30" name="Text 27"/>
          <p:cNvSpPr/>
          <p:nvPr/>
        </p:nvSpPr>
        <p:spPr>
          <a:xfrm>
            <a:off x="4910328"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874</a:t>
            </a:r>
            <a:endParaRPr lang="en-US" sz="1700" dirty="0"/>
          </a:p>
        </p:txBody>
      </p:sp>
      <p:sp>
        <p:nvSpPr>
          <p:cNvPr id="31" name="Text 28"/>
          <p:cNvSpPr/>
          <p:nvPr/>
        </p:nvSpPr>
        <p:spPr>
          <a:xfrm>
            <a:off x="4910328" y="4050792"/>
            <a:ext cx="1714500" cy="182880"/>
          </a:xfrm>
          <a:prstGeom prst="rect">
            <a:avLst/>
          </a:prstGeom>
          <a:noFill/>
          <a:ln/>
        </p:spPr>
        <p:txBody>
          <a:bodyPr wrap="square" lIns="0" tIns="0" rIns="0" bIns="0" rtlCol="0" anchor="ctr"/>
          <a:lstStyle/>
          <a:p>
            <a:pPr marL="0" indent="0" algn="ctr">
              <a:buNone/>
            </a:pPr>
            <a:r>
              <a:rPr lang="en-US" sz="900" b="1" dirty="0">
                <a:solidFill>
                  <a:srgbClr val="B8892B"/>
                </a:solidFill>
                <a:latin typeface="Calibri" pitchFamily="34" charset="0"/>
                <a:ea typeface="Calibri" pitchFamily="34" charset="-122"/>
                <a:cs typeface="Calibri" pitchFamily="34" charset="-120"/>
              </a:rPr>
              <a:t>83%</a:t>
            </a:r>
            <a:endParaRPr lang="en-US" sz="900" dirty="0"/>
          </a:p>
        </p:txBody>
      </p:sp>
      <p:sp>
        <p:nvSpPr>
          <p:cNvPr id="32" name="Shape 29"/>
          <p:cNvSpPr/>
          <p:nvPr/>
        </p:nvSpPr>
        <p:spPr>
          <a:xfrm>
            <a:off x="6771132" y="3520440"/>
            <a:ext cx="1714500" cy="749808"/>
          </a:xfrm>
          <a:prstGeom prst="roundRect">
            <a:avLst>
              <a:gd name="adj" fmla="val 8537"/>
            </a:avLst>
          </a:prstGeom>
          <a:solidFill>
            <a:srgbClr val="EDF2F8"/>
          </a:solidFill>
          <a:ln/>
        </p:spPr>
        <p:txBody>
          <a:bodyPr/>
          <a:lstStyle/>
          <a:p>
            <a:endParaRPr lang="it-IT"/>
          </a:p>
        </p:txBody>
      </p:sp>
      <p:sp>
        <p:nvSpPr>
          <p:cNvPr id="33" name="Text 30"/>
          <p:cNvSpPr/>
          <p:nvPr/>
        </p:nvSpPr>
        <p:spPr>
          <a:xfrm>
            <a:off x="6771132"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UOMINI</a:t>
            </a:r>
            <a:endParaRPr lang="en-US" sz="800" dirty="0"/>
          </a:p>
        </p:txBody>
      </p:sp>
      <p:sp>
        <p:nvSpPr>
          <p:cNvPr id="34" name="Text 31"/>
          <p:cNvSpPr/>
          <p:nvPr/>
        </p:nvSpPr>
        <p:spPr>
          <a:xfrm>
            <a:off x="6771132"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176</a:t>
            </a:r>
            <a:endParaRPr lang="en-US" sz="1700" dirty="0"/>
          </a:p>
        </p:txBody>
      </p:sp>
      <p:sp>
        <p:nvSpPr>
          <p:cNvPr id="35" name="Text 32"/>
          <p:cNvSpPr/>
          <p:nvPr/>
        </p:nvSpPr>
        <p:spPr>
          <a:xfrm>
            <a:off x="6771132" y="4050792"/>
            <a:ext cx="1714500" cy="182880"/>
          </a:xfrm>
          <a:prstGeom prst="rect">
            <a:avLst/>
          </a:prstGeom>
          <a:noFill/>
          <a:ln/>
        </p:spPr>
        <p:txBody>
          <a:bodyPr wrap="square" lIns="0" tIns="0" rIns="0" bIns="0" rtlCol="0" anchor="ctr"/>
          <a:lstStyle/>
          <a:p>
            <a:pPr marL="0" indent="0" algn="ctr">
              <a:buNone/>
            </a:pPr>
            <a:r>
              <a:rPr lang="en-US" sz="900" b="1" dirty="0">
                <a:solidFill>
                  <a:srgbClr val="2E7D74"/>
                </a:solidFill>
                <a:latin typeface="Calibri" pitchFamily="34" charset="0"/>
                <a:ea typeface="Calibri" pitchFamily="34" charset="-122"/>
                <a:cs typeface="Calibri" pitchFamily="34" charset="-120"/>
              </a:rPr>
              <a:t>17%</a:t>
            </a:r>
            <a:endParaRPr lang="en-US" sz="900" dirty="0"/>
          </a:p>
        </p:txBody>
      </p:sp>
      <p:pic>
        <p:nvPicPr>
          <p:cNvPr id="37" name="Image 0" descr="assets/logo.png">
            <a:extLst>
              <a:ext uri="{FF2B5EF4-FFF2-40B4-BE49-F238E27FC236}">
                <a16:creationId xmlns:a16="http://schemas.microsoft.com/office/drawing/2014/main" id="{0100BF0B-B47F-020D-D7E5-6A98B8D50833}"/>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TIPOLOGIA DI CONTRATTI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Tipologia di contratti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56</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Pianta organica a libro paga: 1.405 — distribuzione per genere</a:t>
            </a:r>
            <a:endParaRPr lang="en-US" sz="1100" dirty="0"/>
          </a:p>
        </p:txBody>
      </p:sp>
      <p:sp>
        <p:nvSpPr>
          <p:cNvPr id="8" name="Shape 5"/>
          <p:cNvSpPr/>
          <p:nvPr/>
        </p:nvSpPr>
        <p:spPr>
          <a:xfrm>
            <a:off x="502920" y="1828800"/>
            <a:ext cx="3886200" cy="2606040"/>
          </a:xfrm>
          <a:prstGeom prst="roundRect">
            <a:avLst>
              <a:gd name="adj" fmla="val 3509"/>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9" name="Shape 6"/>
          <p:cNvSpPr/>
          <p:nvPr/>
        </p:nvSpPr>
        <p:spPr>
          <a:xfrm>
            <a:off x="502920" y="1828800"/>
            <a:ext cx="3886200" cy="548640"/>
          </a:xfrm>
          <a:prstGeom prst="roundRect">
            <a:avLst>
              <a:gd name="adj" fmla="val 16667"/>
            </a:avLst>
          </a:prstGeom>
          <a:solidFill>
            <a:srgbClr val="1C3A5E"/>
          </a:solidFill>
          <a:ln/>
        </p:spPr>
        <p:txBody>
          <a:bodyPr/>
          <a:lstStyle/>
          <a:p>
            <a:endParaRPr lang="it-IT"/>
          </a:p>
        </p:txBody>
      </p:sp>
      <p:sp>
        <p:nvSpPr>
          <p:cNvPr id="10" name="Shape 7"/>
          <p:cNvSpPr/>
          <p:nvPr/>
        </p:nvSpPr>
        <p:spPr>
          <a:xfrm>
            <a:off x="502920" y="2103120"/>
            <a:ext cx="3886200" cy="274320"/>
          </a:xfrm>
          <a:prstGeom prst="rect">
            <a:avLst/>
          </a:prstGeom>
          <a:solidFill>
            <a:srgbClr val="1C3A5E"/>
          </a:solidFill>
          <a:ln/>
        </p:spPr>
        <p:txBody>
          <a:bodyPr/>
          <a:lstStyle/>
          <a:p>
            <a:endParaRPr lang="it-IT"/>
          </a:p>
        </p:txBody>
      </p:sp>
      <p:sp>
        <p:nvSpPr>
          <p:cNvPr id="11" name="Text 8"/>
          <p:cNvSpPr/>
          <p:nvPr/>
        </p:nvSpPr>
        <p:spPr>
          <a:xfrm>
            <a:off x="502920" y="1828800"/>
            <a:ext cx="3886200" cy="548640"/>
          </a:xfrm>
          <a:prstGeom prst="rect">
            <a:avLst/>
          </a:prstGeom>
          <a:noFill/>
          <a:ln/>
        </p:spPr>
        <p:txBody>
          <a:bodyPr wrap="square" lIns="0" tIns="0" rIns="0" bIns="0" rtlCol="0" anchor="ctr"/>
          <a:lstStyle/>
          <a:p>
            <a:pPr marL="0" indent="0" algn="ctr">
              <a:buNone/>
            </a:pPr>
            <a:r>
              <a:rPr lang="en-US" sz="1500" b="1" kern="0" spc="200" dirty="0">
                <a:solidFill>
                  <a:srgbClr val="FFFFFF"/>
                </a:solidFill>
                <a:latin typeface="Calibri" pitchFamily="34" charset="0"/>
                <a:ea typeface="Calibri" pitchFamily="34" charset="-122"/>
                <a:cs typeface="Calibri" pitchFamily="34" charset="-120"/>
              </a:rPr>
              <a:t>PART-TIME</a:t>
            </a:r>
            <a:endParaRPr lang="en-US" sz="1500" dirty="0"/>
          </a:p>
        </p:txBody>
      </p:sp>
      <p:sp>
        <p:nvSpPr>
          <p:cNvPr id="12" name="Text 9"/>
          <p:cNvSpPr/>
          <p:nvPr/>
        </p:nvSpPr>
        <p:spPr>
          <a:xfrm>
            <a:off x="502920" y="2487168"/>
            <a:ext cx="3886200" cy="685800"/>
          </a:xfrm>
          <a:prstGeom prst="rect">
            <a:avLst/>
          </a:prstGeom>
          <a:noFill/>
          <a:ln/>
        </p:spPr>
        <p:txBody>
          <a:bodyPr wrap="square" lIns="0" tIns="0" rIns="0" bIns="0" rtlCol="0" anchor="ctr"/>
          <a:lstStyle/>
          <a:p>
            <a:pPr marL="0" indent="0" algn="ctr">
              <a:buNone/>
            </a:pPr>
            <a:r>
              <a:rPr lang="en-US" sz="4000" b="1" dirty="0">
                <a:solidFill>
                  <a:srgbClr val="1C3A5E"/>
                </a:solidFill>
                <a:latin typeface="Cambria" pitchFamily="34" charset="0"/>
                <a:ea typeface="Cambria" pitchFamily="34" charset="-122"/>
                <a:cs typeface="Cambria" pitchFamily="34" charset="-120"/>
              </a:rPr>
              <a:t>1.126</a:t>
            </a:r>
            <a:endParaRPr lang="en-US" sz="4000" dirty="0"/>
          </a:p>
        </p:txBody>
      </p:sp>
      <p:sp>
        <p:nvSpPr>
          <p:cNvPr id="13" name="Text 10"/>
          <p:cNvSpPr/>
          <p:nvPr/>
        </p:nvSpPr>
        <p:spPr>
          <a:xfrm>
            <a:off x="502920" y="3200400"/>
            <a:ext cx="3886200" cy="228600"/>
          </a:xfrm>
          <a:prstGeom prst="rect">
            <a:avLst/>
          </a:prstGeom>
          <a:noFill/>
          <a:ln/>
        </p:spPr>
        <p:txBody>
          <a:bodyPr wrap="square" lIns="0" tIns="0" rIns="0" bIns="0" rtlCol="0" anchor="ctr"/>
          <a:lstStyle/>
          <a:p>
            <a:pPr marL="0" indent="0" algn="ctr">
              <a:buNone/>
            </a:pPr>
            <a:r>
              <a:rPr lang="en-US" sz="950" dirty="0">
                <a:solidFill>
                  <a:srgbClr val="6E7A88"/>
                </a:solidFill>
                <a:latin typeface="Calibri" pitchFamily="34" charset="0"/>
                <a:ea typeface="Calibri" pitchFamily="34" charset="-122"/>
                <a:cs typeface="Calibri" pitchFamily="34" charset="-120"/>
              </a:rPr>
              <a:t>contratti totali</a:t>
            </a:r>
            <a:endParaRPr lang="en-US" sz="950" dirty="0"/>
          </a:p>
        </p:txBody>
      </p:sp>
      <p:sp>
        <p:nvSpPr>
          <p:cNvPr id="14" name="Shape 11"/>
          <p:cNvSpPr/>
          <p:nvPr/>
        </p:nvSpPr>
        <p:spPr>
          <a:xfrm>
            <a:off x="658368" y="3520440"/>
            <a:ext cx="1714500" cy="749808"/>
          </a:xfrm>
          <a:prstGeom prst="roundRect">
            <a:avLst>
              <a:gd name="adj" fmla="val 8537"/>
            </a:avLst>
          </a:prstGeom>
          <a:solidFill>
            <a:srgbClr val="EDF2F8"/>
          </a:solidFill>
          <a:ln/>
        </p:spPr>
        <p:txBody>
          <a:bodyPr/>
          <a:lstStyle/>
          <a:p>
            <a:endParaRPr lang="it-IT"/>
          </a:p>
        </p:txBody>
      </p:sp>
      <p:sp>
        <p:nvSpPr>
          <p:cNvPr id="15" name="Text 12"/>
          <p:cNvSpPr/>
          <p:nvPr/>
        </p:nvSpPr>
        <p:spPr>
          <a:xfrm>
            <a:off x="658368"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DONNE</a:t>
            </a:r>
            <a:endParaRPr lang="en-US" sz="800" dirty="0"/>
          </a:p>
        </p:txBody>
      </p:sp>
      <p:sp>
        <p:nvSpPr>
          <p:cNvPr id="16" name="Text 13"/>
          <p:cNvSpPr/>
          <p:nvPr/>
        </p:nvSpPr>
        <p:spPr>
          <a:xfrm>
            <a:off x="658368"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966</a:t>
            </a:r>
            <a:endParaRPr lang="en-US" sz="1700" dirty="0"/>
          </a:p>
        </p:txBody>
      </p:sp>
      <p:sp>
        <p:nvSpPr>
          <p:cNvPr id="17" name="Text 14"/>
          <p:cNvSpPr/>
          <p:nvPr/>
        </p:nvSpPr>
        <p:spPr>
          <a:xfrm>
            <a:off x="658368" y="4050792"/>
            <a:ext cx="1714500" cy="182880"/>
          </a:xfrm>
          <a:prstGeom prst="rect">
            <a:avLst/>
          </a:prstGeom>
          <a:noFill/>
          <a:ln/>
        </p:spPr>
        <p:txBody>
          <a:bodyPr wrap="square" lIns="0" tIns="0" rIns="0" bIns="0" rtlCol="0" anchor="ctr"/>
          <a:lstStyle/>
          <a:p>
            <a:pPr marL="0" indent="0" algn="ctr">
              <a:buNone/>
            </a:pPr>
            <a:r>
              <a:rPr lang="en-US" sz="900" b="1" dirty="0">
                <a:solidFill>
                  <a:srgbClr val="B8892B"/>
                </a:solidFill>
                <a:latin typeface="Calibri" pitchFamily="34" charset="0"/>
                <a:ea typeface="Calibri" pitchFamily="34" charset="-122"/>
                <a:cs typeface="Calibri" pitchFamily="34" charset="-120"/>
              </a:rPr>
              <a:t>86%</a:t>
            </a:r>
            <a:endParaRPr lang="en-US" sz="900" dirty="0"/>
          </a:p>
        </p:txBody>
      </p:sp>
      <p:sp>
        <p:nvSpPr>
          <p:cNvPr id="18" name="Shape 15"/>
          <p:cNvSpPr/>
          <p:nvPr/>
        </p:nvSpPr>
        <p:spPr>
          <a:xfrm>
            <a:off x="2519172" y="3520440"/>
            <a:ext cx="1714500" cy="749808"/>
          </a:xfrm>
          <a:prstGeom prst="roundRect">
            <a:avLst>
              <a:gd name="adj" fmla="val 8537"/>
            </a:avLst>
          </a:prstGeom>
          <a:solidFill>
            <a:srgbClr val="EDF2F8"/>
          </a:solidFill>
          <a:ln/>
        </p:spPr>
        <p:txBody>
          <a:bodyPr/>
          <a:lstStyle/>
          <a:p>
            <a:endParaRPr lang="it-IT"/>
          </a:p>
        </p:txBody>
      </p:sp>
      <p:sp>
        <p:nvSpPr>
          <p:cNvPr id="19" name="Text 16"/>
          <p:cNvSpPr/>
          <p:nvPr/>
        </p:nvSpPr>
        <p:spPr>
          <a:xfrm>
            <a:off x="2519172"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UOMINI</a:t>
            </a:r>
            <a:endParaRPr lang="en-US" sz="800" dirty="0"/>
          </a:p>
        </p:txBody>
      </p:sp>
      <p:sp>
        <p:nvSpPr>
          <p:cNvPr id="20" name="Text 17"/>
          <p:cNvSpPr/>
          <p:nvPr/>
        </p:nvSpPr>
        <p:spPr>
          <a:xfrm>
            <a:off x="2519172"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160</a:t>
            </a:r>
            <a:endParaRPr lang="en-US" sz="1700" dirty="0"/>
          </a:p>
        </p:txBody>
      </p:sp>
      <p:sp>
        <p:nvSpPr>
          <p:cNvPr id="21" name="Text 18"/>
          <p:cNvSpPr/>
          <p:nvPr/>
        </p:nvSpPr>
        <p:spPr>
          <a:xfrm>
            <a:off x="2519172" y="4050792"/>
            <a:ext cx="1714500" cy="182880"/>
          </a:xfrm>
          <a:prstGeom prst="rect">
            <a:avLst/>
          </a:prstGeom>
          <a:noFill/>
          <a:ln/>
        </p:spPr>
        <p:txBody>
          <a:bodyPr wrap="square" lIns="0" tIns="0" rIns="0" bIns="0" rtlCol="0" anchor="ctr"/>
          <a:lstStyle/>
          <a:p>
            <a:pPr marL="0" indent="0" algn="ctr">
              <a:buNone/>
            </a:pPr>
            <a:r>
              <a:rPr lang="en-US" sz="900" b="1" dirty="0">
                <a:solidFill>
                  <a:srgbClr val="2E7D74"/>
                </a:solidFill>
                <a:latin typeface="Calibri" pitchFamily="34" charset="0"/>
                <a:ea typeface="Calibri" pitchFamily="34" charset="-122"/>
                <a:cs typeface="Calibri" pitchFamily="34" charset="-120"/>
              </a:rPr>
              <a:t>14%</a:t>
            </a:r>
            <a:endParaRPr lang="en-US" sz="900" dirty="0"/>
          </a:p>
        </p:txBody>
      </p:sp>
      <p:sp>
        <p:nvSpPr>
          <p:cNvPr id="22" name="Shape 19"/>
          <p:cNvSpPr/>
          <p:nvPr/>
        </p:nvSpPr>
        <p:spPr>
          <a:xfrm>
            <a:off x="4754880" y="1828800"/>
            <a:ext cx="3886200" cy="2606040"/>
          </a:xfrm>
          <a:prstGeom prst="roundRect">
            <a:avLst>
              <a:gd name="adj" fmla="val 3509"/>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23" name="Shape 20"/>
          <p:cNvSpPr/>
          <p:nvPr/>
        </p:nvSpPr>
        <p:spPr>
          <a:xfrm>
            <a:off x="4754880" y="1828800"/>
            <a:ext cx="3886200" cy="548640"/>
          </a:xfrm>
          <a:prstGeom prst="roundRect">
            <a:avLst>
              <a:gd name="adj" fmla="val 16667"/>
            </a:avLst>
          </a:prstGeom>
          <a:solidFill>
            <a:srgbClr val="2E7D74"/>
          </a:solidFill>
          <a:ln/>
        </p:spPr>
        <p:txBody>
          <a:bodyPr/>
          <a:lstStyle/>
          <a:p>
            <a:endParaRPr lang="it-IT"/>
          </a:p>
        </p:txBody>
      </p:sp>
      <p:sp>
        <p:nvSpPr>
          <p:cNvPr id="24" name="Shape 21"/>
          <p:cNvSpPr/>
          <p:nvPr/>
        </p:nvSpPr>
        <p:spPr>
          <a:xfrm>
            <a:off x="4754880" y="2103120"/>
            <a:ext cx="3886200" cy="274320"/>
          </a:xfrm>
          <a:prstGeom prst="rect">
            <a:avLst/>
          </a:prstGeom>
          <a:solidFill>
            <a:srgbClr val="2E7D74"/>
          </a:solidFill>
          <a:ln/>
        </p:spPr>
        <p:txBody>
          <a:bodyPr/>
          <a:lstStyle/>
          <a:p>
            <a:endParaRPr lang="it-IT"/>
          </a:p>
        </p:txBody>
      </p:sp>
      <p:sp>
        <p:nvSpPr>
          <p:cNvPr id="25" name="Text 22"/>
          <p:cNvSpPr/>
          <p:nvPr/>
        </p:nvSpPr>
        <p:spPr>
          <a:xfrm>
            <a:off x="4754880" y="1828800"/>
            <a:ext cx="3886200" cy="548640"/>
          </a:xfrm>
          <a:prstGeom prst="rect">
            <a:avLst/>
          </a:prstGeom>
          <a:noFill/>
          <a:ln/>
        </p:spPr>
        <p:txBody>
          <a:bodyPr wrap="square" lIns="0" tIns="0" rIns="0" bIns="0" rtlCol="0" anchor="ctr"/>
          <a:lstStyle/>
          <a:p>
            <a:pPr marL="0" indent="0" algn="ctr">
              <a:buNone/>
            </a:pPr>
            <a:r>
              <a:rPr lang="en-US" sz="1500" b="1" kern="0" spc="200" dirty="0">
                <a:solidFill>
                  <a:srgbClr val="FFFFFF"/>
                </a:solidFill>
                <a:latin typeface="Calibri" pitchFamily="34" charset="0"/>
                <a:ea typeface="Calibri" pitchFamily="34" charset="-122"/>
                <a:cs typeface="Calibri" pitchFamily="34" charset="-120"/>
              </a:rPr>
              <a:t>FULL-TIME</a:t>
            </a:r>
            <a:endParaRPr lang="en-US" sz="1500" dirty="0"/>
          </a:p>
        </p:txBody>
      </p:sp>
      <p:sp>
        <p:nvSpPr>
          <p:cNvPr id="26" name="Text 23"/>
          <p:cNvSpPr/>
          <p:nvPr/>
        </p:nvSpPr>
        <p:spPr>
          <a:xfrm>
            <a:off x="4754880" y="2487168"/>
            <a:ext cx="3886200" cy="685800"/>
          </a:xfrm>
          <a:prstGeom prst="rect">
            <a:avLst/>
          </a:prstGeom>
          <a:noFill/>
          <a:ln/>
        </p:spPr>
        <p:txBody>
          <a:bodyPr wrap="square" lIns="0" tIns="0" rIns="0" bIns="0" rtlCol="0" anchor="ctr"/>
          <a:lstStyle/>
          <a:p>
            <a:pPr marL="0" indent="0" algn="ctr">
              <a:buNone/>
            </a:pPr>
            <a:r>
              <a:rPr lang="en-US" sz="4000" b="1" dirty="0">
                <a:solidFill>
                  <a:srgbClr val="2E7D74"/>
                </a:solidFill>
                <a:latin typeface="Cambria" pitchFamily="34" charset="0"/>
                <a:ea typeface="Cambria" pitchFamily="34" charset="-122"/>
                <a:cs typeface="Cambria" pitchFamily="34" charset="-120"/>
              </a:rPr>
              <a:t>279</a:t>
            </a:r>
            <a:endParaRPr lang="en-US" sz="4000" dirty="0"/>
          </a:p>
        </p:txBody>
      </p:sp>
      <p:sp>
        <p:nvSpPr>
          <p:cNvPr id="27" name="Text 24"/>
          <p:cNvSpPr/>
          <p:nvPr/>
        </p:nvSpPr>
        <p:spPr>
          <a:xfrm>
            <a:off x="4754880" y="3200400"/>
            <a:ext cx="3886200" cy="228600"/>
          </a:xfrm>
          <a:prstGeom prst="rect">
            <a:avLst/>
          </a:prstGeom>
          <a:noFill/>
          <a:ln/>
        </p:spPr>
        <p:txBody>
          <a:bodyPr wrap="square" lIns="0" tIns="0" rIns="0" bIns="0" rtlCol="0" anchor="ctr"/>
          <a:lstStyle/>
          <a:p>
            <a:pPr marL="0" indent="0" algn="ctr">
              <a:buNone/>
            </a:pPr>
            <a:r>
              <a:rPr lang="en-US" sz="950" dirty="0">
                <a:solidFill>
                  <a:srgbClr val="6E7A88"/>
                </a:solidFill>
                <a:latin typeface="Calibri" pitchFamily="34" charset="0"/>
                <a:ea typeface="Calibri" pitchFamily="34" charset="-122"/>
                <a:cs typeface="Calibri" pitchFamily="34" charset="-120"/>
              </a:rPr>
              <a:t>contratti totali</a:t>
            </a:r>
            <a:endParaRPr lang="en-US" sz="950" dirty="0"/>
          </a:p>
        </p:txBody>
      </p:sp>
      <p:sp>
        <p:nvSpPr>
          <p:cNvPr id="28" name="Shape 25"/>
          <p:cNvSpPr/>
          <p:nvPr/>
        </p:nvSpPr>
        <p:spPr>
          <a:xfrm>
            <a:off x="4910328" y="3520440"/>
            <a:ext cx="1714500" cy="749808"/>
          </a:xfrm>
          <a:prstGeom prst="roundRect">
            <a:avLst>
              <a:gd name="adj" fmla="val 8537"/>
            </a:avLst>
          </a:prstGeom>
          <a:solidFill>
            <a:srgbClr val="EDF2F8"/>
          </a:solidFill>
          <a:ln/>
        </p:spPr>
        <p:txBody>
          <a:bodyPr/>
          <a:lstStyle/>
          <a:p>
            <a:endParaRPr lang="it-IT"/>
          </a:p>
        </p:txBody>
      </p:sp>
      <p:sp>
        <p:nvSpPr>
          <p:cNvPr id="29" name="Text 26"/>
          <p:cNvSpPr/>
          <p:nvPr/>
        </p:nvSpPr>
        <p:spPr>
          <a:xfrm>
            <a:off x="4910328"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DONNE</a:t>
            </a:r>
            <a:endParaRPr lang="en-US" sz="800" dirty="0"/>
          </a:p>
        </p:txBody>
      </p:sp>
      <p:sp>
        <p:nvSpPr>
          <p:cNvPr id="30" name="Text 27"/>
          <p:cNvSpPr/>
          <p:nvPr/>
        </p:nvSpPr>
        <p:spPr>
          <a:xfrm>
            <a:off x="4910328"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224</a:t>
            </a:r>
            <a:endParaRPr lang="en-US" sz="1700" dirty="0"/>
          </a:p>
        </p:txBody>
      </p:sp>
      <p:sp>
        <p:nvSpPr>
          <p:cNvPr id="31" name="Text 28"/>
          <p:cNvSpPr/>
          <p:nvPr/>
        </p:nvSpPr>
        <p:spPr>
          <a:xfrm>
            <a:off x="4910328" y="4050792"/>
            <a:ext cx="1714500" cy="182880"/>
          </a:xfrm>
          <a:prstGeom prst="rect">
            <a:avLst/>
          </a:prstGeom>
          <a:noFill/>
          <a:ln/>
        </p:spPr>
        <p:txBody>
          <a:bodyPr wrap="square" lIns="0" tIns="0" rIns="0" bIns="0" rtlCol="0" anchor="ctr"/>
          <a:lstStyle/>
          <a:p>
            <a:pPr marL="0" indent="0" algn="ctr">
              <a:buNone/>
            </a:pPr>
            <a:r>
              <a:rPr lang="en-US" sz="900" b="1" dirty="0">
                <a:solidFill>
                  <a:srgbClr val="B8892B"/>
                </a:solidFill>
                <a:latin typeface="Calibri" pitchFamily="34" charset="0"/>
                <a:ea typeface="Calibri" pitchFamily="34" charset="-122"/>
                <a:cs typeface="Calibri" pitchFamily="34" charset="-120"/>
              </a:rPr>
              <a:t>80%</a:t>
            </a:r>
            <a:endParaRPr lang="en-US" sz="900" dirty="0"/>
          </a:p>
        </p:txBody>
      </p:sp>
      <p:sp>
        <p:nvSpPr>
          <p:cNvPr id="32" name="Shape 29"/>
          <p:cNvSpPr/>
          <p:nvPr/>
        </p:nvSpPr>
        <p:spPr>
          <a:xfrm>
            <a:off x="6771132" y="3520440"/>
            <a:ext cx="1714500" cy="749808"/>
          </a:xfrm>
          <a:prstGeom prst="roundRect">
            <a:avLst>
              <a:gd name="adj" fmla="val 8537"/>
            </a:avLst>
          </a:prstGeom>
          <a:solidFill>
            <a:srgbClr val="EDF2F8"/>
          </a:solidFill>
          <a:ln/>
        </p:spPr>
        <p:txBody>
          <a:bodyPr/>
          <a:lstStyle/>
          <a:p>
            <a:endParaRPr lang="it-IT"/>
          </a:p>
        </p:txBody>
      </p:sp>
      <p:sp>
        <p:nvSpPr>
          <p:cNvPr id="33" name="Text 30"/>
          <p:cNvSpPr/>
          <p:nvPr/>
        </p:nvSpPr>
        <p:spPr>
          <a:xfrm>
            <a:off x="6771132" y="3575304"/>
            <a:ext cx="1714500" cy="182880"/>
          </a:xfrm>
          <a:prstGeom prst="rect">
            <a:avLst/>
          </a:prstGeom>
          <a:noFill/>
          <a:ln/>
        </p:spPr>
        <p:txBody>
          <a:bodyPr wrap="square" lIns="0" tIns="0" rIns="0" bIns="0" rtlCol="0" anchor="ctr"/>
          <a:lstStyle/>
          <a:p>
            <a:pPr marL="0" indent="0" algn="ctr">
              <a:buNone/>
            </a:pPr>
            <a:r>
              <a:rPr lang="en-US" sz="800" b="1" kern="0" spc="100" dirty="0">
                <a:solidFill>
                  <a:srgbClr val="6E7A88"/>
                </a:solidFill>
                <a:latin typeface="Calibri" pitchFamily="34" charset="0"/>
                <a:ea typeface="Calibri" pitchFamily="34" charset="-122"/>
                <a:cs typeface="Calibri" pitchFamily="34" charset="-120"/>
              </a:rPr>
              <a:t>UOMINI</a:t>
            </a:r>
            <a:endParaRPr lang="en-US" sz="800" dirty="0"/>
          </a:p>
        </p:txBody>
      </p:sp>
      <p:sp>
        <p:nvSpPr>
          <p:cNvPr id="34" name="Text 31"/>
          <p:cNvSpPr/>
          <p:nvPr/>
        </p:nvSpPr>
        <p:spPr>
          <a:xfrm>
            <a:off x="6771132" y="3739896"/>
            <a:ext cx="1714500" cy="320040"/>
          </a:xfrm>
          <a:prstGeom prst="rect">
            <a:avLst/>
          </a:prstGeom>
          <a:noFill/>
          <a:ln/>
        </p:spPr>
        <p:txBody>
          <a:bodyPr wrap="square" lIns="0" tIns="0" rIns="0" bIns="0" rtlCol="0" anchor="ctr"/>
          <a:lstStyle/>
          <a:p>
            <a:pPr marL="0" indent="0" algn="ctr">
              <a:buNone/>
            </a:pPr>
            <a:r>
              <a:rPr lang="en-US" sz="1700" b="1" dirty="0">
                <a:solidFill>
                  <a:srgbClr val="1C3A5E"/>
                </a:solidFill>
                <a:latin typeface="Cambria" pitchFamily="34" charset="0"/>
                <a:ea typeface="Cambria" pitchFamily="34" charset="-122"/>
                <a:cs typeface="Cambria" pitchFamily="34" charset="-120"/>
              </a:rPr>
              <a:t>55</a:t>
            </a:r>
            <a:endParaRPr lang="en-US" sz="1700" dirty="0"/>
          </a:p>
        </p:txBody>
      </p:sp>
      <p:sp>
        <p:nvSpPr>
          <p:cNvPr id="35" name="Text 32"/>
          <p:cNvSpPr/>
          <p:nvPr/>
        </p:nvSpPr>
        <p:spPr>
          <a:xfrm>
            <a:off x="6771132" y="4050792"/>
            <a:ext cx="1714500" cy="182880"/>
          </a:xfrm>
          <a:prstGeom prst="rect">
            <a:avLst/>
          </a:prstGeom>
          <a:noFill/>
          <a:ln/>
        </p:spPr>
        <p:txBody>
          <a:bodyPr wrap="square" lIns="0" tIns="0" rIns="0" bIns="0" rtlCol="0" anchor="ctr"/>
          <a:lstStyle/>
          <a:p>
            <a:pPr marL="0" indent="0" algn="ctr">
              <a:buNone/>
            </a:pPr>
            <a:r>
              <a:rPr lang="en-US" sz="900" b="1" dirty="0">
                <a:solidFill>
                  <a:srgbClr val="2E7D74"/>
                </a:solidFill>
                <a:latin typeface="Calibri" pitchFamily="34" charset="0"/>
                <a:ea typeface="Calibri" pitchFamily="34" charset="-122"/>
                <a:cs typeface="Calibri" pitchFamily="34" charset="-120"/>
              </a:rPr>
              <a:t>20%</a:t>
            </a:r>
            <a:endParaRPr lang="en-US" sz="900" dirty="0"/>
          </a:p>
        </p:txBody>
      </p:sp>
      <p:pic>
        <p:nvPicPr>
          <p:cNvPr id="37" name="Image 0" descr="assets/logo.png">
            <a:extLst>
              <a:ext uri="{FF2B5EF4-FFF2-40B4-BE49-F238E27FC236}">
                <a16:creationId xmlns:a16="http://schemas.microsoft.com/office/drawing/2014/main" id="{526E44EF-9D3B-5B1F-5210-35AE27D440DD}"/>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DURATA DEI CONTRATTI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Durata dei contratti dei soci lavoratori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57</a:t>
            </a:r>
            <a:endParaRPr lang="en-US" sz="1000" dirty="0"/>
          </a:p>
        </p:txBody>
      </p:sp>
      <p:sp>
        <p:nvSpPr>
          <p:cNvPr id="7" name="Text 4"/>
          <p:cNvSpPr/>
          <p:nvPr/>
        </p:nvSpPr>
        <p:spPr>
          <a:xfrm>
            <a:off x="2075688" y="1796796"/>
            <a:ext cx="5212080" cy="3017520"/>
          </a:xfrm>
          <a:prstGeom prst="rect">
            <a:avLst/>
          </a:prstGeom>
          <a:noFill/>
          <a:ln/>
        </p:spPr>
        <p:txBody>
          <a:bodyPr wrap="square" lIns="0" tIns="0" rIns="0" bIns="0" rtlCol="0" anchor="t"/>
          <a:lstStyle/>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La Cooperativa registra una netta maggioranza di contratti a tempo indeterminato rispetto a quelli a tempo determinato, in linea con gli anni precedenti. Ne deriva una maggiore stabilità della compagine sociale che opera nei servizi, sia di sede sia rivolti alle persone fragili, e un tasso di turnover contenuto anche </a:t>
            </a:r>
            <a:r>
              <a:rPr lang="en-US" sz="1300" dirty="0" err="1">
                <a:solidFill>
                  <a:srgbClr val="24303C"/>
                </a:solidFill>
                <a:latin typeface="Calibri" pitchFamily="34" charset="0"/>
                <a:ea typeface="Calibri" pitchFamily="34" charset="-122"/>
                <a:cs typeface="Calibri" pitchFamily="34" charset="-120"/>
              </a:rPr>
              <a:t>nel</a:t>
            </a:r>
            <a:r>
              <a:rPr lang="en-US" sz="1300" dirty="0">
                <a:solidFill>
                  <a:srgbClr val="24303C"/>
                </a:solidFill>
                <a:latin typeface="Calibri" pitchFamily="34" charset="0"/>
                <a:ea typeface="Calibri" pitchFamily="34" charset="-122"/>
                <a:cs typeface="Calibri" pitchFamily="34" charset="-120"/>
              </a:rPr>
              <a:t> 2025.</a:t>
            </a:r>
            <a:endParaRPr lang="en-US" sz="1300" dirty="0"/>
          </a:p>
          <a:p>
            <a:pPr marL="0" indent="0" algn="just">
              <a:lnSpc>
                <a:spcPct val="106000"/>
              </a:lnSpc>
              <a:spcAft>
                <a:spcPts val="1000"/>
              </a:spcAft>
              <a:buNone/>
            </a:pPr>
            <a:r>
              <a:rPr lang="en-US" sz="1300" dirty="0">
                <a:solidFill>
                  <a:srgbClr val="24303C"/>
                </a:solidFill>
                <a:latin typeface="Calibri" pitchFamily="34" charset="0"/>
                <a:ea typeface="Calibri" pitchFamily="34" charset="-122"/>
                <a:cs typeface="Calibri" pitchFamily="34" charset="-120"/>
              </a:rPr>
              <a:t>La politica verso il personale punta su formazione continua e crescita professionale, rendendo consapevole ciascuno del proprio ruolo. Questo riduce il rischio di burnout e contiene il turnover degli operatori.</a:t>
            </a:r>
            <a:endParaRPr lang="en-US" sz="1300" dirty="0"/>
          </a:p>
        </p:txBody>
      </p:sp>
      <p:pic>
        <p:nvPicPr>
          <p:cNvPr id="9" name="Image 0" descr="assets/logo.png">
            <a:extLst>
              <a:ext uri="{FF2B5EF4-FFF2-40B4-BE49-F238E27FC236}">
                <a16:creationId xmlns:a16="http://schemas.microsoft.com/office/drawing/2014/main" id="{D90AB237-48AA-51E2-C1F4-DBE6E45E969E}"/>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DURATA DEI CONTRATTI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Durata dei contratti della </a:t>
            </a:r>
            <a:r>
              <a:rPr lang="en-US" sz="2700" b="1" dirty="0" err="1">
                <a:solidFill>
                  <a:srgbClr val="1C3A5E"/>
                </a:solidFill>
                <a:latin typeface="Cambria" pitchFamily="34" charset="0"/>
                <a:ea typeface="Cambria" pitchFamily="34" charset="-122"/>
                <a:cs typeface="Cambria" pitchFamily="34" charset="-120"/>
              </a:rPr>
              <a:t>pianta</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organica</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58</a:t>
            </a:r>
            <a:endParaRPr lang="en-US" sz="1000" dirty="0"/>
          </a:p>
        </p:txBody>
      </p:sp>
      <p:sp>
        <p:nvSpPr>
          <p:cNvPr id="7" name="Text 4"/>
          <p:cNvSpPr/>
          <p:nvPr/>
        </p:nvSpPr>
        <p:spPr>
          <a:xfrm>
            <a:off x="777240" y="1463040"/>
            <a:ext cx="3657600" cy="274320"/>
          </a:xfrm>
          <a:prstGeom prst="rect">
            <a:avLst/>
          </a:prstGeom>
          <a:noFill/>
          <a:ln/>
        </p:spPr>
        <p:txBody>
          <a:bodyPr wrap="square" lIns="0" tIns="0" rIns="0" bIns="0" rtlCol="0" anchor="ctr"/>
          <a:lstStyle/>
          <a:p>
            <a:pPr marL="0" indent="0">
              <a:buNone/>
            </a:pPr>
            <a:r>
              <a:rPr lang="en-US" sz="1100" b="1" kern="0" spc="100" dirty="0">
                <a:solidFill>
                  <a:srgbClr val="1C3A5E"/>
                </a:solidFill>
                <a:latin typeface="Calibri" pitchFamily="34" charset="0"/>
                <a:ea typeface="Calibri" pitchFamily="34" charset="-122"/>
                <a:cs typeface="Calibri" pitchFamily="34" charset="-120"/>
              </a:rPr>
              <a:t>SOCI LAVORATORI · 2.985</a:t>
            </a:r>
            <a:endParaRPr lang="en-US" sz="1100" dirty="0"/>
          </a:p>
        </p:txBody>
      </p:sp>
      <p:sp>
        <p:nvSpPr>
          <p:cNvPr id="8" name="Text 5"/>
          <p:cNvSpPr/>
          <p:nvPr/>
        </p:nvSpPr>
        <p:spPr>
          <a:xfrm>
            <a:off x="4937760" y="1463040"/>
            <a:ext cx="3657600" cy="274320"/>
          </a:xfrm>
          <a:prstGeom prst="rect">
            <a:avLst/>
          </a:prstGeom>
          <a:noFill/>
          <a:ln/>
        </p:spPr>
        <p:txBody>
          <a:bodyPr wrap="square" lIns="0" tIns="0" rIns="0" bIns="0" rtlCol="0" anchor="ctr"/>
          <a:lstStyle/>
          <a:p>
            <a:pPr marL="0" indent="0">
              <a:buNone/>
            </a:pPr>
            <a:r>
              <a:rPr lang="en-US" sz="1100" b="1" kern="0" spc="100" dirty="0">
                <a:solidFill>
                  <a:srgbClr val="2E7D74"/>
                </a:solidFill>
                <a:latin typeface="Calibri" pitchFamily="34" charset="0"/>
                <a:ea typeface="Calibri" pitchFamily="34" charset="-122"/>
                <a:cs typeface="Calibri" pitchFamily="34" charset="-120"/>
              </a:rPr>
              <a:t>DIPENDENTI · 1.405</a:t>
            </a:r>
            <a:endParaRPr lang="en-US" sz="1100" dirty="0"/>
          </a:p>
        </p:txBody>
      </p:sp>
      <p:graphicFrame>
        <p:nvGraphicFramePr>
          <p:cNvPr id="9" name="Chart 0"/>
          <p:cNvGraphicFramePr/>
          <p:nvPr/>
        </p:nvGraphicFramePr>
        <p:xfrm>
          <a:off x="411480" y="1828800"/>
          <a:ext cx="4114800" cy="26517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1"/>
          <p:cNvGraphicFramePr/>
          <p:nvPr/>
        </p:nvGraphicFramePr>
        <p:xfrm>
          <a:off x="4663440" y="1828800"/>
          <a:ext cx="4114800" cy="2651760"/>
        </p:xfrm>
        <a:graphic>
          <a:graphicData uri="http://schemas.openxmlformats.org/drawingml/2006/chart">
            <c:chart xmlns:c="http://schemas.openxmlformats.org/drawingml/2006/chart" xmlns:r="http://schemas.openxmlformats.org/officeDocument/2006/relationships" r:id="rId4"/>
          </a:graphicData>
        </a:graphic>
      </p:graphicFrame>
      <p:pic>
        <p:nvPicPr>
          <p:cNvPr id="12" name="Image 0" descr="assets/logo.png">
            <a:extLst>
              <a:ext uri="{FF2B5EF4-FFF2-40B4-BE49-F238E27FC236}">
                <a16:creationId xmlns:a16="http://schemas.microsoft.com/office/drawing/2014/main" id="{B63A02AB-FD57-59C3-90E6-11B6DF6B8E2E}"/>
              </a:ext>
            </a:extLst>
          </p:cNvPr>
          <p:cNvPicPr>
            <a:picLocks noChangeAspect="1"/>
          </p:cNvPicPr>
          <p:nvPr/>
        </p:nvPicPr>
        <p:blipFill>
          <a:blip r:embed="rId5"/>
          <a:srcRect/>
          <a:stretch/>
        </p:blipFill>
        <p:spPr>
          <a:xfrm>
            <a:off x="502920" y="4576572"/>
            <a:ext cx="1018903" cy="36576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DISTRIBUZIONE GEOGRAFICA · SOCI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Distribuzione geografica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59</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err="1">
                <a:solidFill>
                  <a:srgbClr val="6E7A88"/>
                </a:solidFill>
                <a:latin typeface="Calibri" pitchFamily="34" charset="0"/>
                <a:ea typeface="Calibri" pitchFamily="34" charset="-122"/>
                <a:cs typeface="Calibri" pitchFamily="34" charset="-120"/>
              </a:rPr>
              <a:t>Soci</a:t>
            </a:r>
            <a:r>
              <a:rPr lang="en-US" sz="1100" i="1" dirty="0">
                <a:solidFill>
                  <a:srgbClr val="6E7A88"/>
                </a:solidFill>
                <a:latin typeface="Calibri" pitchFamily="34" charset="0"/>
                <a:ea typeface="Calibri" pitchFamily="34" charset="-122"/>
                <a:cs typeface="Calibri" pitchFamily="34" charset="-120"/>
              </a:rPr>
              <a:t> a libro paga: 2.985 — distribuzione per Regione di servizio</a:t>
            </a:r>
            <a:endParaRPr lang="en-US" sz="1100" dirty="0"/>
          </a:p>
        </p:txBody>
      </p:sp>
      <p:graphicFrame>
        <p:nvGraphicFramePr>
          <p:cNvPr id="8" name="Chart 0"/>
          <p:cNvGraphicFramePr/>
          <p:nvPr/>
        </p:nvGraphicFramePr>
        <p:xfrm>
          <a:off x="320040" y="1737360"/>
          <a:ext cx="3474720" cy="28346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1" name="Table 0"/>
          <p:cNvGraphicFramePr>
            <a:graphicFrameLocks noGrp="1"/>
          </p:cNvGraphicFramePr>
          <p:nvPr>
            <p:extLst>
              <p:ext uri="{D42A27DB-BD31-4B8C-83A1-F6EECF244321}">
                <p14:modId xmlns:p14="http://schemas.microsoft.com/office/powerpoint/2010/main" val="1579011935"/>
              </p:ext>
            </p:extLst>
          </p:nvPr>
        </p:nvGraphicFramePr>
        <p:xfrm>
          <a:off x="3749040" y="1737360"/>
          <a:ext cx="4892040" cy="2363724"/>
        </p:xfrm>
        <a:graphic>
          <a:graphicData uri="http://schemas.openxmlformats.org/drawingml/2006/table">
            <a:tbl>
              <a:tblPr/>
              <a:tblGrid>
                <a:gridCol w="333756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tblGrid>
              <a:tr h="214884">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Regione</a:t>
                      </a:r>
                      <a:endParaRPr lang="en-US" sz="90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
                      </a:r>
                      <a:endParaRPr lang="en-US" sz="90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Piemonte</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1575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52,8%</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Emilia-Romagna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540</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18,1%</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Lombardia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439</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14,7%</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Puglia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90</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3,0%</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Toscana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84</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2,8%</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Sardegna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75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2,5%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Veneto</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68</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2,3%</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Valle d'Aosta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51</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1,7%</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Abruzzo</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49</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1,6%</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Liguria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14</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0,5%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bl>
          </a:graphicData>
        </a:graphic>
      </p:graphicFrame>
      <p:sp>
        <p:nvSpPr>
          <p:cNvPr id="10" name="Text 5"/>
          <p:cNvSpPr/>
          <p:nvPr/>
        </p:nvSpPr>
        <p:spPr>
          <a:xfrm>
            <a:off x="3749040" y="4279392"/>
            <a:ext cx="4892040" cy="457200"/>
          </a:xfrm>
          <a:prstGeom prst="rect">
            <a:avLst/>
          </a:prstGeom>
          <a:noFill/>
          <a:ln/>
        </p:spPr>
        <p:txBody>
          <a:bodyPr wrap="square" lIns="0" tIns="0" rIns="0" bIns="0" rtlCol="0" anchor="t"/>
          <a:lstStyle/>
          <a:p>
            <a:pPr marL="0" indent="0">
              <a:lnSpc>
                <a:spcPct val="105000"/>
              </a:lnSpc>
              <a:buNone/>
            </a:pPr>
            <a:r>
              <a:rPr lang="en-US" sz="900" i="1" dirty="0">
                <a:solidFill>
                  <a:srgbClr val="6E7A88"/>
                </a:solidFill>
                <a:latin typeface="Calibri" pitchFamily="34" charset="0"/>
                <a:ea typeface="Calibri" pitchFamily="34" charset="-122"/>
                <a:cs typeface="Calibri" pitchFamily="34" charset="-120"/>
              </a:rPr>
              <a:t>Piemonte, Emilia-Romagna e Lombardia concentrano la maggior parte della forza lavoro.</a:t>
            </a:r>
            <a:endParaRPr lang="en-US" sz="900" dirty="0"/>
          </a:p>
        </p:txBody>
      </p:sp>
      <p:pic>
        <p:nvPicPr>
          <p:cNvPr id="11" name="Image 0" descr="assets/logo.png">
            <a:extLst>
              <a:ext uri="{FF2B5EF4-FFF2-40B4-BE49-F238E27FC236}">
                <a16:creationId xmlns:a16="http://schemas.microsoft.com/office/drawing/2014/main" id="{4A1FC5A4-F413-4A45-E2AB-5503FF07B458}"/>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DISTRIBUZIONE GEOGRAFICA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Distribuzione geografica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60</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err="1">
                <a:solidFill>
                  <a:srgbClr val="6E7A88"/>
                </a:solidFill>
                <a:latin typeface="Calibri" pitchFamily="34" charset="0"/>
                <a:ea typeface="Calibri" pitchFamily="34" charset="-122"/>
                <a:cs typeface="Calibri" pitchFamily="34" charset="-120"/>
              </a:rPr>
              <a:t>Dipendenti</a:t>
            </a:r>
            <a:r>
              <a:rPr lang="en-US" sz="1100" i="1" dirty="0">
                <a:solidFill>
                  <a:srgbClr val="6E7A88"/>
                </a:solidFill>
                <a:latin typeface="Calibri" pitchFamily="34" charset="0"/>
                <a:ea typeface="Calibri" pitchFamily="34" charset="-122"/>
                <a:cs typeface="Calibri" pitchFamily="34" charset="-120"/>
              </a:rPr>
              <a:t> a libro paga: 1.405 — distribuzione per Regione di servizio</a:t>
            </a:r>
            <a:endParaRPr lang="en-US" sz="1100" dirty="0"/>
          </a:p>
        </p:txBody>
      </p:sp>
      <p:graphicFrame>
        <p:nvGraphicFramePr>
          <p:cNvPr id="8" name="Chart 0"/>
          <p:cNvGraphicFramePr/>
          <p:nvPr/>
        </p:nvGraphicFramePr>
        <p:xfrm>
          <a:off x="320040" y="1737360"/>
          <a:ext cx="3474720" cy="28346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2" name="Table 0"/>
          <p:cNvGraphicFramePr>
            <a:graphicFrameLocks noGrp="1"/>
          </p:cNvGraphicFramePr>
          <p:nvPr>
            <p:extLst>
              <p:ext uri="{D42A27DB-BD31-4B8C-83A1-F6EECF244321}">
                <p14:modId xmlns:p14="http://schemas.microsoft.com/office/powerpoint/2010/main" val="1579011935"/>
              </p:ext>
            </p:extLst>
          </p:nvPr>
        </p:nvGraphicFramePr>
        <p:xfrm>
          <a:off x="3749040" y="1737360"/>
          <a:ext cx="4892040" cy="2363724"/>
        </p:xfrm>
        <a:graphic>
          <a:graphicData uri="http://schemas.openxmlformats.org/drawingml/2006/table">
            <a:tbl>
              <a:tblPr/>
              <a:tblGrid>
                <a:gridCol w="333756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tblGrid>
              <a:tr h="214884">
                <a:tc>
                  <a:txBody>
                    <a:bodyPr/>
                    <a:lstStyle/>
                    <a:p>
                      <a:pPr marL="0" indent="0" algn="l">
                        <a:buNone/>
                      </a:pPr>
                      <a:r>
                        <a:rPr lang="en-US" sz="900" b="1" dirty="0">
                          <a:solidFill>
                            <a:srgbClr val="FFFFFF"/>
                          </a:solidFill>
                          <a:latin typeface="Calibri" pitchFamily="34" charset="0"/>
                          <a:ea typeface="Calibri" pitchFamily="34" charset="-122"/>
                          <a:cs typeface="Calibri" pitchFamily="34" charset="-120"/>
                        </a:rPr>
                        <a:t>Regione</a:t>
                      </a:r>
                      <a:endParaRPr lang="en-US" sz="90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
                      </a:r>
                      <a:endParaRPr lang="en-US" sz="90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Piemonte</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522</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37,2%</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Emilia-Romagna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330</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23,5%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Lombardia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225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16,0%</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Sardegna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172</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12,2%</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Liguria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76</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5,4%</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Puglia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35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2,5%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Toscana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15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1,1%</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7"/>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Veneto</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14</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1,0%</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Abruzzo</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9</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0,6%</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9"/>
                  </a:ext>
                </a:extLst>
              </a:tr>
              <a:tr h="214884">
                <a:tc>
                  <a:txBody>
                    <a:bodyPr/>
                    <a:lstStyle/>
                    <a:p>
                      <a:pPr marL="0" indent="0" algn="l">
                        <a:buNone/>
                      </a:pPr>
                      <a:r>
                        <a:rPr lang="en-US" sz="860" b="1" dirty="0">
                          <a:solidFill>
                            <a:srgbClr val="24303C"/>
                          </a:solidFill>
                          <a:latin typeface="Calibri" pitchFamily="34" charset="0"/>
                          <a:ea typeface="Calibri" pitchFamily="34" charset="-122"/>
                          <a:cs typeface="Calibri" pitchFamily="34" charset="-120"/>
                        </a:rPr>
                        <a:t>Valle d'Aosta</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24303C"/>
                          </a:solidFill>
                          <a:latin typeface="Calibri" pitchFamily="34" charset="0"/>
                          <a:ea typeface="Calibri" pitchFamily="34" charset="-122"/>
                          <a:cs typeface="Calibri" pitchFamily="34" charset="-120"/>
                        </a:rPr>
                        <a:t>7</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860" dirty="0">
                          <a:solidFill>
                            <a:srgbClr val="6E7A88"/>
                          </a:solidFill>
                          <a:latin typeface="Calibri" pitchFamily="34" charset="0"/>
                          <a:ea typeface="Calibri" pitchFamily="34" charset="-122"/>
                          <a:cs typeface="Calibri" pitchFamily="34" charset="-120"/>
                        </a:rPr>
                        <a:t>0,5%</a:t>
                      </a:r>
                      <a:endParaRPr lang="en-US" sz="860" dirty="0">
                        <a:latin typeface="Calibri" charset="0"/>
                        <a:ea typeface="Calibri" charset="0"/>
                        <a:cs typeface="Calibri" charset="0"/>
                      </a:endParaRPr>
                    </a:p>
                  </a:txBody>
                  <a:tcPr marL="50800" marR="508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bl>
          </a:graphicData>
        </a:graphic>
      </p:graphicFrame>
      <p:sp>
        <p:nvSpPr>
          <p:cNvPr id="10" name="Text 5"/>
          <p:cNvSpPr/>
          <p:nvPr/>
        </p:nvSpPr>
        <p:spPr>
          <a:xfrm>
            <a:off x="3749040" y="4279392"/>
            <a:ext cx="4892040" cy="457200"/>
          </a:xfrm>
          <a:prstGeom prst="rect">
            <a:avLst/>
          </a:prstGeom>
          <a:noFill/>
          <a:ln/>
        </p:spPr>
        <p:txBody>
          <a:bodyPr wrap="square" lIns="0" tIns="0" rIns="0" bIns="0" rtlCol="0" anchor="t"/>
          <a:lstStyle/>
          <a:p>
            <a:pPr marL="0" indent="0">
              <a:lnSpc>
                <a:spcPct val="105000"/>
              </a:lnSpc>
              <a:buNone/>
            </a:pPr>
            <a:r>
              <a:rPr lang="en-US" sz="900" i="1" dirty="0">
                <a:solidFill>
                  <a:srgbClr val="6E7A88"/>
                </a:solidFill>
                <a:latin typeface="Calibri" pitchFamily="34" charset="0"/>
                <a:ea typeface="Calibri" pitchFamily="34" charset="-122"/>
                <a:cs typeface="Calibri" pitchFamily="34" charset="-120"/>
              </a:rPr>
              <a:t>Piemonte, Emilia-Romagna e Lombardia restano le Regioni di maggiore presenza.</a:t>
            </a:r>
            <a:endParaRPr lang="en-US" sz="900" dirty="0"/>
          </a:p>
        </p:txBody>
      </p:sp>
      <p:pic>
        <p:nvPicPr>
          <p:cNvPr id="11" name="Image 0" descr="assets/logo.png">
            <a:extLst>
              <a:ext uri="{FF2B5EF4-FFF2-40B4-BE49-F238E27FC236}">
                <a16:creationId xmlns:a16="http://schemas.microsoft.com/office/drawing/2014/main" id="{1BF192DC-5B1F-2310-B248-2D77FBEF3792}"/>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PROVENIENZA GEOGRAFICA · SOCI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err="1">
                <a:solidFill>
                  <a:srgbClr val="1C3A5E"/>
                </a:solidFill>
                <a:latin typeface="Cambria" pitchFamily="34" charset="0"/>
                <a:ea typeface="Cambria" pitchFamily="34" charset="-122"/>
                <a:cs typeface="Cambria" pitchFamily="34" charset="-120"/>
              </a:rPr>
              <a:t>Provenienza</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geografica</a:t>
            </a:r>
            <a:r>
              <a:rPr lang="en-US" sz="2700" b="1" dirty="0">
                <a:solidFill>
                  <a:srgbClr val="1C3A5E"/>
                </a:solidFill>
                <a:latin typeface="Cambria" pitchFamily="34" charset="0"/>
                <a:ea typeface="Cambria" pitchFamily="34" charset="-122"/>
                <a:cs typeface="Cambria" pitchFamily="34" charset="-120"/>
              </a:rPr>
              <a:t>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61</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err="1">
                <a:solidFill>
                  <a:srgbClr val="6E7A88"/>
                </a:solidFill>
                <a:latin typeface="Calibri" pitchFamily="34" charset="0"/>
                <a:ea typeface="Calibri" pitchFamily="34" charset="-122"/>
                <a:cs typeface="Calibri" pitchFamily="34" charset="-120"/>
              </a:rPr>
              <a:t>Soci</a:t>
            </a:r>
            <a:r>
              <a:rPr lang="en-US" sz="1100" i="1" dirty="0">
                <a:solidFill>
                  <a:srgbClr val="6E7A88"/>
                </a:solidFill>
                <a:latin typeface="Calibri" pitchFamily="34" charset="0"/>
                <a:ea typeface="Calibri" pitchFamily="34" charset="-122"/>
                <a:cs typeface="Calibri" pitchFamily="34" charset="-120"/>
              </a:rPr>
              <a:t> </a:t>
            </a:r>
            <a:r>
              <a:rPr lang="en-US" sz="1100" i="1" dirty="0" err="1">
                <a:solidFill>
                  <a:srgbClr val="6E7A88"/>
                </a:solidFill>
                <a:latin typeface="Calibri" pitchFamily="34" charset="0"/>
                <a:ea typeface="Calibri" pitchFamily="34" charset="-122"/>
                <a:cs typeface="Calibri" pitchFamily="34" charset="-120"/>
              </a:rPr>
              <a:t>Lavoratori</a:t>
            </a:r>
            <a:r>
              <a:rPr lang="en-US" sz="1100" i="1" dirty="0">
                <a:solidFill>
                  <a:srgbClr val="6E7A88"/>
                </a:solidFill>
                <a:latin typeface="Calibri" pitchFamily="34" charset="0"/>
                <a:ea typeface="Calibri" pitchFamily="34" charset="-122"/>
                <a:cs typeface="Calibri" pitchFamily="34" charset="-120"/>
              </a:rPr>
              <a:t> a libro paga: 2.985 — provenienza per continente</a:t>
            </a:r>
            <a:endParaRPr lang="en-US" sz="1100" dirty="0"/>
          </a:p>
        </p:txBody>
      </p:sp>
      <p:sp>
        <p:nvSpPr>
          <p:cNvPr id="8" name="Shape 5"/>
          <p:cNvSpPr/>
          <p:nvPr/>
        </p:nvSpPr>
        <p:spPr>
          <a:xfrm>
            <a:off x="50292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9" name="Shape 6"/>
          <p:cNvSpPr/>
          <p:nvPr/>
        </p:nvSpPr>
        <p:spPr>
          <a:xfrm>
            <a:off x="1033272" y="2176272"/>
            <a:ext cx="768096" cy="768096"/>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248339" y="2391339"/>
            <a:ext cx="337962" cy="337962"/>
          </a:xfrm>
          <a:prstGeom prst="rect">
            <a:avLst/>
          </a:prstGeom>
        </p:spPr>
      </p:pic>
      <p:sp>
        <p:nvSpPr>
          <p:cNvPr id="11" name="Text 7"/>
          <p:cNvSpPr/>
          <p:nvPr/>
        </p:nvSpPr>
        <p:spPr>
          <a:xfrm>
            <a:off x="50292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Europa</a:t>
            </a:r>
            <a:endParaRPr lang="en-US" sz="1400" dirty="0"/>
          </a:p>
        </p:txBody>
      </p:sp>
      <p:sp>
        <p:nvSpPr>
          <p:cNvPr id="12" name="Text 8"/>
          <p:cNvSpPr/>
          <p:nvPr/>
        </p:nvSpPr>
        <p:spPr>
          <a:xfrm>
            <a:off x="50292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2.518</a:t>
            </a:r>
            <a:endParaRPr lang="en-US" sz="2600" dirty="0"/>
          </a:p>
        </p:txBody>
      </p:sp>
      <p:sp>
        <p:nvSpPr>
          <p:cNvPr id="13" name="Text 9"/>
          <p:cNvSpPr/>
          <p:nvPr/>
        </p:nvSpPr>
        <p:spPr>
          <a:xfrm>
            <a:off x="50292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84,4% del totale</a:t>
            </a:r>
            <a:endParaRPr lang="en-US" sz="900" dirty="0"/>
          </a:p>
        </p:txBody>
      </p:sp>
      <p:sp>
        <p:nvSpPr>
          <p:cNvPr id="14" name="Shape 10"/>
          <p:cNvSpPr/>
          <p:nvPr/>
        </p:nvSpPr>
        <p:spPr>
          <a:xfrm>
            <a:off x="260604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15" name="Shape 11"/>
          <p:cNvSpPr/>
          <p:nvPr/>
        </p:nvSpPr>
        <p:spPr>
          <a:xfrm>
            <a:off x="3136392" y="2176272"/>
            <a:ext cx="768096" cy="768096"/>
          </a:xfrm>
          <a:prstGeom prst="ellipse">
            <a:avLst/>
          </a:prstGeom>
          <a:solidFill>
            <a:srgbClr val="E7F0EE"/>
          </a:solidFill>
          <a:ln/>
        </p:spPr>
        <p:txBody>
          <a:bodyPr/>
          <a:lstStyle/>
          <a:p>
            <a:endParaRPr lang="it-IT"/>
          </a:p>
        </p:txBody>
      </p:sp>
      <p:pic>
        <p:nvPicPr>
          <p:cNvPr id="16" name="Image 2" descr="preencoded.png"/>
          <p:cNvPicPr>
            <a:picLocks noChangeAspect="1"/>
          </p:cNvPicPr>
          <p:nvPr/>
        </p:nvPicPr>
        <p:blipFill>
          <a:blip r:embed="rId4"/>
          <a:stretch>
            <a:fillRect/>
          </a:stretch>
        </p:blipFill>
        <p:spPr>
          <a:xfrm>
            <a:off x="3351459" y="2391339"/>
            <a:ext cx="337962" cy="337962"/>
          </a:xfrm>
          <a:prstGeom prst="rect">
            <a:avLst/>
          </a:prstGeom>
        </p:spPr>
      </p:pic>
      <p:sp>
        <p:nvSpPr>
          <p:cNvPr id="17" name="Text 12"/>
          <p:cNvSpPr/>
          <p:nvPr/>
        </p:nvSpPr>
        <p:spPr>
          <a:xfrm>
            <a:off x="260604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America</a:t>
            </a:r>
            <a:endParaRPr lang="en-US" sz="1400" dirty="0"/>
          </a:p>
        </p:txBody>
      </p:sp>
      <p:sp>
        <p:nvSpPr>
          <p:cNvPr id="18" name="Text 13"/>
          <p:cNvSpPr/>
          <p:nvPr/>
        </p:nvSpPr>
        <p:spPr>
          <a:xfrm>
            <a:off x="260604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277</a:t>
            </a:r>
            <a:endParaRPr lang="en-US" sz="2600" dirty="0"/>
          </a:p>
        </p:txBody>
      </p:sp>
      <p:sp>
        <p:nvSpPr>
          <p:cNvPr id="19" name="Text 14"/>
          <p:cNvSpPr/>
          <p:nvPr/>
        </p:nvSpPr>
        <p:spPr>
          <a:xfrm>
            <a:off x="260604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9,3% del totale</a:t>
            </a:r>
            <a:endParaRPr lang="en-US" sz="900" dirty="0"/>
          </a:p>
        </p:txBody>
      </p:sp>
      <p:sp>
        <p:nvSpPr>
          <p:cNvPr id="20" name="Shape 15"/>
          <p:cNvSpPr/>
          <p:nvPr/>
        </p:nvSpPr>
        <p:spPr>
          <a:xfrm>
            <a:off x="470916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21" name="Shape 16"/>
          <p:cNvSpPr/>
          <p:nvPr/>
        </p:nvSpPr>
        <p:spPr>
          <a:xfrm>
            <a:off x="5239512" y="2176272"/>
            <a:ext cx="768096" cy="768096"/>
          </a:xfrm>
          <a:prstGeom prst="ellipse">
            <a:avLst/>
          </a:prstGeom>
          <a:solidFill>
            <a:srgbClr val="F7EFDD"/>
          </a:solidFill>
          <a:ln/>
        </p:spPr>
        <p:txBody>
          <a:bodyPr/>
          <a:lstStyle/>
          <a:p>
            <a:endParaRPr lang="it-IT"/>
          </a:p>
        </p:txBody>
      </p:sp>
      <p:pic>
        <p:nvPicPr>
          <p:cNvPr id="22" name="Image 3" descr="preencoded.png"/>
          <p:cNvPicPr>
            <a:picLocks noChangeAspect="1"/>
          </p:cNvPicPr>
          <p:nvPr/>
        </p:nvPicPr>
        <p:blipFill>
          <a:blip r:embed="rId5"/>
          <a:stretch>
            <a:fillRect/>
          </a:stretch>
        </p:blipFill>
        <p:spPr>
          <a:xfrm>
            <a:off x="5454579" y="2391339"/>
            <a:ext cx="337962" cy="337962"/>
          </a:xfrm>
          <a:prstGeom prst="rect">
            <a:avLst/>
          </a:prstGeom>
        </p:spPr>
      </p:pic>
      <p:sp>
        <p:nvSpPr>
          <p:cNvPr id="23" name="Text 17"/>
          <p:cNvSpPr/>
          <p:nvPr/>
        </p:nvSpPr>
        <p:spPr>
          <a:xfrm>
            <a:off x="470916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Africa</a:t>
            </a:r>
            <a:endParaRPr lang="en-US" sz="1400" dirty="0"/>
          </a:p>
        </p:txBody>
      </p:sp>
      <p:sp>
        <p:nvSpPr>
          <p:cNvPr id="24" name="Text 18"/>
          <p:cNvSpPr/>
          <p:nvPr/>
        </p:nvSpPr>
        <p:spPr>
          <a:xfrm>
            <a:off x="470916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173</a:t>
            </a:r>
            <a:endParaRPr lang="en-US" sz="2600" dirty="0"/>
          </a:p>
        </p:txBody>
      </p:sp>
      <p:sp>
        <p:nvSpPr>
          <p:cNvPr id="25" name="Text 19"/>
          <p:cNvSpPr/>
          <p:nvPr/>
        </p:nvSpPr>
        <p:spPr>
          <a:xfrm>
            <a:off x="470916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5,8% del totale</a:t>
            </a:r>
            <a:endParaRPr lang="en-US" sz="900" dirty="0"/>
          </a:p>
        </p:txBody>
      </p:sp>
      <p:sp>
        <p:nvSpPr>
          <p:cNvPr id="26" name="Shape 20"/>
          <p:cNvSpPr/>
          <p:nvPr/>
        </p:nvSpPr>
        <p:spPr>
          <a:xfrm>
            <a:off x="681228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27" name="Shape 21"/>
          <p:cNvSpPr/>
          <p:nvPr/>
        </p:nvSpPr>
        <p:spPr>
          <a:xfrm>
            <a:off x="7342632" y="2176272"/>
            <a:ext cx="768096" cy="768096"/>
          </a:xfrm>
          <a:prstGeom prst="ellipse">
            <a:avLst/>
          </a:prstGeom>
          <a:solidFill>
            <a:srgbClr val="EDF2F8"/>
          </a:solidFill>
          <a:ln/>
        </p:spPr>
        <p:txBody>
          <a:bodyPr/>
          <a:lstStyle/>
          <a:p>
            <a:endParaRPr lang="it-IT"/>
          </a:p>
        </p:txBody>
      </p:sp>
      <p:pic>
        <p:nvPicPr>
          <p:cNvPr id="28" name="Image 4" descr="preencoded.png"/>
          <p:cNvPicPr>
            <a:picLocks noChangeAspect="1"/>
          </p:cNvPicPr>
          <p:nvPr/>
        </p:nvPicPr>
        <p:blipFill>
          <a:blip r:embed="rId3"/>
          <a:stretch>
            <a:fillRect/>
          </a:stretch>
        </p:blipFill>
        <p:spPr>
          <a:xfrm>
            <a:off x="7557699" y="2391339"/>
            <a:ext cx="337962" cy="337962"/>
          </a:xfrm>
          <a:prstGeom prst="rect">
            <a:avLst/>
          </a:prstGeom>
        </p:spPr>
      </p:pic>
      <p:sp>
        <p:nvSpPr>
          <p:cNvPr id="29" name="Text 22"/>
          <p:cNvSpPr/>
          <p:nvPr/>
        </p:nvSpPr>
        <p:spPr>
          <a:xfrm>
            <a:off x="681228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Asia</a:t>
            </a:r>
            <a:endParaRPr lang="en-US" sz="1400" dirty="0"/>
          </a:p>
        </p:txBody>
      </p:sp>
      <p:sp>
        <p:nvSpPr>
          <p:cNvPr id="30" name="Text 23"/>
          <p:cNvSpPr/>
          <p:nvPr/>
        </p:nvSpPr>
        <p:spPr>
          <a:xfrm>
            <a:off x="681228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17</a:t>
            </a:r>
            <a:endParaRPr lang="en-US" sz="2600" dirty="0"/>
          </a:p>
        </p:txBody>
      </p:sp>
      <p:sp>
        <p:nvSpPr>
          <p:cNvPr id="31" name="Text 24"/>
          <p:cNvSpPr/>
          <p:nvPr/>
        </p:nvSpPr>
        <p:spPr>
          <a:xfrm>
            <a:off x="681228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0,6% del totale</a:t>
            </a:r>
            <a:endParaRPr lang="en-US" sz="900" dirty="0"/>
          </a:p>
        </p:txBody>
      </p:sp>
      <p:sp>
        <p:nvSpPr>
          <p:cNvPr id="32" name="Text 25"/>
          <p:cNvSpPr/>
          <p:nvPr/>
        </p:nvSpPr>
        <p:spPr>
          <a:xfrm>
            <a:off x="502920" y="4297680"/>
            <a:ext cx="8138160" cy="365760"/>
          </a:xfrm>
          <a:prstGeom prst="rect">
            <a:avLst/>
          </a:prstGeom>
          <a:noFill/>
          <a:ln/>
        </p:spPr>
        <p:txBody>
          <a:bodyPr wrap="square" lIns="0" tIns="0" rIns="0" bIns="0" rtlCol="0" anchor="ctr"/>
          <a:lstStyle/>
          <a:p>
            <a:pPr marL="0" indent="0" algn="ctr">
              <a:buNone/>
            </a:pPr>
            <a:r>
              <a:rPr lang="en-US" sz="1050" i="1" dirty="0">
                <a:solidFill>
                  <a:srgbClr val="6E7A88"/>
                </a:solidFill>
                <a:latin typeface="Calibri" pitchFamily="34" charset="0"/>
                <a:ea typeface="Calibri" pitchFamily="34" charset="-122"/>
                <a:cs typeface="Calibri" pitchFamily="34" charset="-120"/>
              </a:rPr>
              <a:t>Su un totale di 2.985 unità, la grande maggioranza degli operatori proviene dall'Europa.</a:t>
            </a:r>
            <a:endParaRPr lang="en-US" sz="1050" dirty="0"/>
          </a:p>
        </p:txBody>
      </p:sp>
      <p:pic>
        <p:nvPicPr>
          <p:cNvPr id="34" name="Image 0" descr="assets/logo.png">
            <a:extLst>
              <a:ext uri="{FF2B5EF4-FFF2-40B4-BE49-F238E27FC236}">
                <a16:creationId xmlns:a16="http://schemas.microsoft.com/office/drawing/2014/main" id="{3B2514A7-0D0B-53FD-609F-1421D8F91C4B}"/>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PROVENIENZA GEOGRAFICA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Provenienza geografica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62</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Pianta organica a libro paga: 1.405 — provenienza per continente</a:t>
            </a:r>
            <a:endParaRPr lang="en-US" sz="1100" dirty="0"/>
          </a:p>
        </p:txBody>
      </p:sp>
      <p:sp>
        <p:nvSpPr>
          <p:cNvPr id="8" name="Shape 5"/>
          <p:cNvSpPr/>
          <p:nvPr/>
        </p:nvSpPr>
        <p:spPr>
          <a:xfrm>
            <a:off x="50292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9" name="Shape 6"/>
          <p:cNvSpPr/>
          <p:nvPr/>
        </p:nvSpPr>
        <p:spPr>
          <a:xfrm>
            <a:off x="1033272" y="2176272"/>
            <a:ext cx="768096" cy="768096"/>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248339" y="2391339"/>
            <a:ext cx="337962" cy="337962"/>
          </a:xfrm>
          <a:prstGeom prst="rect">
            <a:avLst/>
          </a:prstGeom>
        </p:spPr>
      </p:pic>
      <p:sp>
        <p:nvSpPr>
          <p:cNvPr id="11" name="Text 7"/>
          <p:cNvSpPr/>
          <p:nvPr/>
        </p:nvSpPr>
        <p:spPr>
          <a:xfrm>
            <a:off x="50292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Europa</a:t>
            </a:r>
            <a:endParaRPr lang="en-US" sz="1400" dirty="0"/>
          </a:p>
        </p:txBody>
      </p:sp>
      <p:sp>
        <p:nvSpPr>
          <p:cNvPr id="12" name="Text 8"/>
          <p:cNvSpPr/>
          <p:nvPr/>
        </p:nvSpPr>
        <p:spPr>
          <a:xfrm>
            <a:off x="50292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1.220</a:t>
            </a:r>
            <a:endParaRPr lang="en-US" sz="2600" dirty="0"/>
          </a:p>
        </p:txBody>
      </p:sp>
      <p:sp>
        <p:nvSpPr>
          <p:cNvPr id="13" name="Text 9"/>
          <p:cNvSpPr/>
          <p:nvPr/>
        </p:nvSpPr>
        <p:spPr>
          <a:xfrm>
            <a:off x="50292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86,8% del totale</a:t>
            </a:r>
            <a:endParaRPr lang="en-US" sz="900" dirty="0"/>
          </a:p>
        </p:txBody>
      </p:sp>
      <p:sp>
        <p:nvSpPr>
          <p:cNvPr id="14" name="Shape 10"/>
          <p:cNvSpPr/>
          <p:nvPr/>
        </p:nvSpPr>
        <p:spPr>
          <a:xfrm>
            <a:off x="260604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15" name="Shape 11"/>
          <p:cNvSpPr/>
          <p:nvPr/>
        </p:nvSpPr>
        <p:spPr>
          <a:xfrm>
            <a:off x="3136392" y="2176272"/>
            <a:ext cx="768096" cy="768096"/>
          </a:xfrm>
          <a:prstGeom prst="ellipse">
            <a:avLst/>
          </a:prstGeom>
          <a:solidFill>
            <a:srgbClr val="E7F0EE"/>
          </a:solidFill>
          <a:ln/>
        </p:spPr>
        <p:txBody>
          <a:bodyPr/>
          <a:lstStyle/>
          <a:p>
            <a:endParaRPr lang="it-IT"/>
          </a:p>
        </p:txBody>
      </p:sp>
      <p:pic>
        <p:nvPicPr>
          <p:cNvPr id="16" name="Image 2" descr="preencoded.png"/>
          <p:cNvPicPr>
            <a:picLocks noChangeAspect="1"/>
          </p:cNvPicPr>
          <p:nvPr/>
        </p:nvPicPr>
        <p:blipFill>
          <a:blip r:embed="rId4"/>
          <a:stretch>
            <a:fillRect/>
          </a:stretch>
        </p:blipFill>
        <p:spPr>
          <a:xfrm>
            <a:off x="3351459" y="2391339"/>
            <a:ext cx="337962" cy="337962"/>
          </a:xfrm>
          <a:prstGeom prst="rect">
            <a:avLst/>
          </a:prstGeom>
        </p:spPr>
      </p:pic>
      <p:sp>
        <p:nvSpPr>
          <p:cNvPr id="17" name="Text 12"/>
          <p:cNvSpPr/>
          <p:nvPr/>
        </p:nvSpPr>
        <p:spPr>
          <a:xfrm>
            <a:off x="260604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America</a:t>
            </a:r>
            <a:endParaRPr lang="en-US" sz="1400" dirty="0"/>
          </a:p>
        </p:txBody>
      </p:sp>
      <p:sp>
        <p:nvSpPr>
          <p:cNvPr id="18" name="Text 13"/>
          <p:cNvSpPr/>
          <p:nvPr/>
        </p:nvSpPr>
        <p:spPr>
          <a:xfrm>
            <a:off x="260604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111</a:t>
            </a:r>
            <a:endParaRPr lang="en-US" sz="2600" dirty="0"/>
          </a:p>
        </p:txBody>
      </p:sp>
      <p:sp>
        <p:nvSpPr>
          <p:cNvPr id="19" name="Text 14"/>
          <p:cNvSpPr/>
          <p:nvPr/>
        </p:nvSpPr>
        <p:spPr>
          <a:xfrm>
            <a:off x="260604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7,9% del totale</a:t>
            </a:r>
            <a:endParaRPr lang="en-US" sz="900" dirty="0"/>
          </a:p>
        </p:txBody>
      </p:sp>
      <p:sp>
        <p:nvSpPr>
          <p:cNvPr id="20" name="Shape 15"/>
          <p:cNvSpPr/>
          <p:nvPr/>
        </p:nvSpPr>
        <p:spPr>
          <a:xfrm>
            <a:off x="470916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21" name="Shape 16"/>
          <p:cNvSpPr/>
          <p:nvPr/>
        </p:nvSpPr>
        <p:spPr>
          <a:xfrm>
            <a:off x="5239512" y="2176272"/>
            <a:ext cx="768096" cy="768096"/>
          </a:xfrm>
          <a:prstGeom prst="ellipse">
            <a:avLst/>
          </a:prstGeom>
          <a:solidFill>
            <a:srgbClr val="F7EFDD"/>
          </a:solidFill>
          <a:ln/>
        </p:spPr>
        <p:txBody>
          <a:bodyPr/>
          <a:lstStyle/>
          <a:p>
            <a:endParaRPr lang="it-IT"/>
          </a:p>
        </p:txBody>
      </p:sp>
      <p:pic>
        <p:nvPicPr>
          <p:cNvPr id="22" name="Image 3" descr="preencoded.png"/>
          <p:cNvPicPr>
            <a:picLocks noChangeAspect="1"/>
          </p:cNvPicPr>
          <p:nvPr/>
        </p:nvPicPr>
        <p:blipFill>
          <a:blip r:embed="rId5"/>
          <a:stretch>
            <a:fillRect/>
          </a:stretch>
        </p:blipFill>
        <p:spPr>
          <a:xfrm>
            <a:off x="5454579" y="2391339"/>
            <a:ext cx="337962" cy="337962"/>
          </a:xfrm>
          <a:prstGeom prst="rect">
            <a:avLst/>
          </a:prstGeom>
        </p:spPr>
      </p:pic>
      <p:sp>
        <p:nvSpPr>
          <p:cNvPr id="23" name="Text 17"/>
          <p:cNvSpPr/>
          <p:nvPr/>
        </p:nvSpPr>
        <p:spPr>
          <a:xfrm>
            <a:off x="470916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Africa</a:t>
            </a:r>
            <a:endParaRPr lang="en-US" sz="1400" dirty="0"/>
          </a:p>
        </p:txBody>
      </p:sp>
      <p:sp>
        <p:nvSpPr>
          <p:cNvPr id="24" name="Text 18"/>
          <p:cNvSpPr/>
          <p:nvPr/>
        </p:nvSpPr>
        <p:spPr>
          <a:xfrm>
            <a:off x="470916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61</a:t>
            </a:r>
            <a:endParaRPr lang="en-US" sz="2600" dirty="0"/>
          </a:p>
        </p:txBody>
      </p:sp>
      <p:sp>
        <p:nvSpPr>
          <p:cNvPr id="25" name="Text 19"/>
          <p:cNvSpPr/>
          <p:nvPr/>
        </p:nvSpPr>
        <p:spPr>
          <a:xfrm>
            <a:off x="470916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4,3% del totale</a:t>
            </a:r>
            <a:endParaRPr lang="en-US" sz="900" dirty="0"/>
          </a:p>
        </p:txBody>
      </p:sp>
      <p:sp>
        <p:nvSpPr>
          <p:cNvPr id="26" name="Shape 20"/>
          <p:cNvSpPr/>
          <p:nvPr/>
        </p:nvSpPr>
        <p:spPr>
          <a:xfrm>
            <a:off x="6812280" y="1920240"/>
            <a:ext cx="1828800" cy="2148840"/>
          </a:xfrm>
          <a:prstGeom prst="roundRect">
            <a:avLst>
              <a:gd name="adj" fmla="val 5000"/>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27" name="Shape 21"/>
          <p:cNvSpPr/>
          <p:nvPr/>
        </p:nvSpPr>
        <p:spPr>
          <a:xfrm>
            <a:off x="7342632" y="2176272"/>
            <a:ext cx="768096" cy="768096"/>
          </a:xfrm>
          <a:prstGeom prst="ellipse">
            <a:avLst/>
          </a:prstGeom>
          <a:solidFill>
            <a:srgbClr val="EDF2F8"/>
          </a:solidFill>
          <a:ln/>
        </p:spPr>
        <p:txBody>
          <a:bodyPr/>
          <a:lstStyle/>
          <a:p>
            <a:endParaRPr lang="it-IT"/>
          </a:p>
        </p:txBody>
      </p:sp>
      <p:pic>
        <p:nvPicPr>
          <p:cNvPr id="28" name="Image 4" descr="preencoded.png"/>
          <p:cNvPicPr>
            <a:picLocks noChangeAspect="1"/>
          </p:cNvPicPr>
          <p:nvPr/>
        </p:nvPicPr>
        <p:blipFill>
          <a:blip r:embed="rId3"/>
          <a:stretch>
            <a:fillRect/>
          </a:stretch>
        </p:blipFill>
        <p:spPr>
          <a:xfrm>
            <a:off x="7557699" y="2391339"/>
            <a:ext cx="337962" cy="337962"/>
          </a:xfrm>
          <a:prstGeom prst="rect">
            <a:avLst/>
          </a:prstGeom>
        </p:spPr>
      </p:pic>
      <p:sp>
        <p:nvSpPr>
          <p:cNvPr id="29" name="Text 22"/>
          <p:cNvSpPr/>
          <p:nvPr/>
        </p:nvSpPr>
        <p:spPr>
          <a:xfrm>
            <a:off x="6812280" y="2971800"/>
            <a:ext cx="1828800" cy="320040"/>
          </a:xfrm>
          <a:prstGeom prst="rect">
            <a:avLst/>
          </a:prstGeom>
          <a:noFill/>
          <a:ln/>
        </p:spPr>
        <p:txBody>
          <a:bodyPr wrap="square" lIns="0" tIns="0" rIns="0" bIns="0" rtlCol="0" anchor="ctr"/>
          <a:lstStyle/>
          <a:p>
            <a:pPr marL="0" indent="0" algn="ctr">
              <a:buNone/>
            </a:pPr>
            <a:r>
              <a:rPr lang="en-US" sz="1400" b="1" dirty="0">
                <a:solidFill>
                  <a:srgbClr val="1C3A5E"/>
                </a:solidFill>
                <a:latin typeface="Cambria" pitchFamily="34" charset="0"/>
                <a:ea typeface="Cambria" pitchFamily="34" charset="-122"/>
                <a:cs typeface="Cambria" pitchFamily="34" charset="-120"/>
              </a:rPr>
              <a:t>Asia</a:t>
            </a:r>
            <a:endParaRPr lang="en-US" sz="1400" dirty="0"/>
          </a:p>
        </p:txBody>
      </p:sp>
      <p:sp>
        <p:nvSpPr>
          <p:cNvPr id="30" name="Text 23"/>
          <p:cNvSpPr/>
          <p:nvPr/>
        </p:nvSpPr>
        <p:spPr>
          <a:xfrm>
            <a:off x="6812280" y="3291840"/>
            <a:ext cx="1828800" cy="457200"/>
          </a:xfrm>
          <a:prstGeom prst="rect">
            <a:avLst/>
          </a:prstGeom>
          <a:noFill/>
          <a:ln/>
        </p:spPr>
        <p:txBody>
          <a:bodyPr wrap="square" lIns="0" tIns="0" rIns="0" bIns="0" rtlCol="0" anchor="ctr"/>
          <a:lstStyle/>
          <a:p>
            <a:pPr marL="0" indent="0" algn="ctr">
              <a:buNone/>
            </a:pPr>
            <a:r>
              <a:rPr lang="en-US" sz="2600" b="1" dirty="0">
                <a:solidFill>
                  <a:srgbClr val="B8892B"/>
                </a:solidFill>
                <a:latin typeface="Cambria" pitchFamily="34" charset="0"/>
                <a:ea typeface="Cambria" pitchFamily="34" charset="-122"/>
                <a:cs typeface="Cambria" pitchFamily="34" charset="-120"/>
              </a:rPr>
              <a:t>13</a:t>
            </a:r>
            <a:endParaRPr lang="en-US" sz="2600" dirty="0"/>
          </a:p>
        </p:txBody>
      </p:sp>
      <p:sp>
        <p:nvSpPr>
          <p:cNvPr id="31" name="Text 24"/>
          <p:cNvSpPr/>
          <p:nvPr/>
        </p:nvSpPr>
        <p:spPr>
          <a:xfrm>
            <a:off x="6812280" y="3749040"/>
            <a:ext cx="1828800" cy="274320"/>
          </a:xfrm>
          <a:prstGeom prst="rect">
            <a:avLst/>
          </a:prstGeom>
          <a:noFill/>
          <a:ln/>
        </p:spPr>
        <p:txBody>
          <a:bodyPr wrap="square" lIns="0" tIns="0" rIns="0" bIns="0" rtlCol="0" anchor="ctr"/>
          <a:lstStyle/>
          <a:p>
            <a:pPr marL="0" indent="0" algn="ctr">
              <a:buNone/>
            </a:pPr>
            <a:r>
              <a:rPr lang="en-US" sz="900" dirty="0">
                <a:solidFill>
                  <a:srgbClr val="6E7A88"/>
                </a:solidFill>
                <a:latin typeface="Calibri" pitchFamily="34" charset="0"/>
                <a:ea typeface="Calibri" pitchFamily="34" charset="-122"/>
                <a:cs typeface="Calibri" pitchFamily="34" charset="-120"/>
              </a:rPr>
              <a:t>0,9% del totale</a:t>
            </a:r>
            <a:endParaRPr lang="en-US" sz="900" dirty="0"/>
          </a:p>
        </p:txBody>
      </p:sp>
      <p:sp>
        <p:nvSpPr>
          <p:cNvPr id="32" name="Text 25"/>
          <p:cNvSpPr/>
          <p:nvPr/>
        </p:nvSpPr>
        <p:spPr>
          <a:xfrm>
            <a:off x="502920" y="4297680"/>
            <a:ext cx="8138160" cy="365760"/>
          </a:xfrm>
          <a:prstGeom prst="rect">
            <a:avLst/>
          </a:prstGeom>
          <a:noFill/>
          <a:ln/>
        </p:spPr>
        <p:txBody>
          <a:bodyPr wrap="square" lIns="0" tIns="0" rIns="0" bIns="0" rtlCol="0" anchor="ctr"/>
          <a:lstStyle/>
          <a:p>
            <a:pPr marL="0" indent="0" algn="ctr">
              <a:buNone/>
            </a:pPr>
            <a:r>
              <a:rPr lang="en-US" sz="1050" i="1" dirty="0">
                <a:solidFill>
                  <a:srgbClr val="6E7A88"/>
                </a:solidFill>
                <a:latin typeface="Calibri" pitchFamily="34" charset="0"/>
                <a:ea typeface="Calibri" pitchFamily="34" charset="-122"/>
                <a:cs typeface="Calibri" pitchFamily="34" charset="-120"/>
              </a:rPr>
              <a:t>Su un totale di 1.405 unità, la grande maggioranza degli operatori proviene dall'Europa.</a:t>
            </a:r>
            <a:endParaRPr lang="en-US" sz="1050" dirty="0"/>
          </a:p>
        </p:txBody>
      </p:sp>
      <p:pic>
        <p:nvPicPr>
          <p:cNvPr id="34" name="Image 0" descr="assets/logo.png">
            <a:extLst>
              <a:ext uri="{FF2B5EF4-FFF2-40B4-BE49-F238E27FC236}">
                <a16:creationId xmlns:a16="http://schemas.microsoft.com/office/drawing/2014/main" id="{DDEAA6F4-23D0-C605-6132-8EC7B90AE953}"/>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PROVENIENZA ITALIANA · SOCI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Provenienza italiana — </a:t>
            </a:r>
            <a:r>
              <a:rPr lang="en-US" sz="2700" b="1" dirty="0" err="1">
                <a:solidFill>
                  <a:srgbClr val="1C3A5E"/>
                </a:solidFill>
                <a:latin typeface="Cambria" pitchFamily="34" charset="0"/>
                <a:ea typeface="Cambria" pitchFamily="34" charset="-122"/>
                <a:cs typeface="Cambria" pitchFamily="34" charset="-120"/>
              </a:rPr>
              <a:t>Soci</a:t>
            </a:r>
            <a:r>
              <a:rPr lang="en-US" sz="2700" b="1" dirty="0">
                <a:solidFill>
                  <a:srgbClr val="1C3A5E"/>
                </a:solidFill>
                <a:latin typeface="Cambria" pitchFamily="34" charset="0"/>
                <a:ea typeface="Cambria" pitchFamily="34" charset="-122"/>
                <a:cs typeface="Cambria" pitchFamily="34" charset="-120"/>
              </a:rPr>
              <a:t> </a:t>
            </a:r>
            <a:r>
              <a:rPr lang="en-US" sz="2700" b="1" dirty="0" err="1">
                <a:solidFill>
                  <a:srgbClr val="1C3A5E"/>
                </a:solidFill>
                <a:latin typeface="Cambria" pitchFamily="34" charset="0"/>
                <a:ea typeface="Cambria" pitchFamily="34" charset="-122"/>
                <a:cs typeface="Cambria" pitchFamily="34" charset="-120"/>
              </a:rPr>
              <a:t>Lavoratori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63</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Provenienza per Regione italiana (esclusa la quota estera)</a:t>
            </a:r>
            <a:endParaRPr lang="en-US" sz="1100" dirty="0"/>
          </a:p>
        </p:txBody>
      </p:sp>
      <p:graphicFrame>
        <p:nvGraphicFramePr>
          <p:cNvPr id="8" name="Chart 0"/>
          <p:cNvGraphicFramePr/>
          <p:nvPr/>
        </p:nvGraphicFramePr>
        <p:xfrm>
          <a:off x="411480" y="1691640"/>
          <a:ext cx="548640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9" name="Shape 5"/>
          <p:cNvSpPr/>
          <p:nvPr/>
        </p:nvSpPr>
        <p:spPr>
          <a:xfrm>
            <a:off x="5943600" y="1737360"/>
            <a:ext cx="2697480" cy="822960"/>
          </a:xfrm>
          <a:prstGeom prst="roundRect">
            <a:avLst>
              <a:gd name="adj" fmla="val 10000"/>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10" name="Text 6"/>
          <p:cNvSpPr/>
          <p:nvPr/>
        </p:nvSpPr>
        <p:spPr>
          <a:xfrm>
            <a:off x="6035040" y="1869034"/>
            <a:ext cx="2514600" cy="345643"/>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780</a:t>
            </a:r>
            <a:endParaRPr lang="en-US" sz="2200" dirty="0"/>
          </a:p>
        </p:txBody>
      </p:sp>
      <p:sp>
        <p:nvSpPr>
          <p:cNvPr id="11" name="Text 7"/>
          <p:cNvSpPr/>
          <p:nvPr/>
        </p:nvSpPr>
        <p:spPr>
          <a:xfrm>
            <a:off x="6071616" y="2214677"/>
            <a:ext cx="2441448" cy="296266"/>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Piemonte</a:t>
            </a:r>
            <a:endParaRPr lang="en-US" sz="1000" dirty="0"/>
          </a:p>
        </p:txBody>
      </p:sp>
      <p:sp>
        <p:nvSpPr>
          <p:cNvPr id="12" name="Shape 8"/>
          <p:cNvSpPr/>
          <p:nvPr/>
        </p:nvSpPr>
        <p:spPr>
          <a:xfrm>
            <a:off x="5943600" y="2670048"/>
            <a:ext cx="2697480" cy="822960"/>
          </a:xfrm>
          <a:prstGeom prst="roundRect">
            <a:avLst>
              <a:gd name="adj" fmla="val 10000"/>
            </a:avLst>
          </a:prstGeom>
          <a:solidFill>
            <a:srgbClr val="E7F0EE"/>
          </a:solidFill>
          <a:ln/>
          <a:effectLst>
            <a:outerShdw blurRad="88900" dist="25400" dir="5400000" algn="bl" rotWithShape="0">
              <a:srgbClr val="1C3A5E">
                <a:alpha val="10000"/>
              </a:srgbClr>
            </a:outerShdw>
          </a:effectLst>
        </p:spPr>
        <p:txBody>
          <a:bodyPr/>
          <a:lstStyle/>
          <a:p>
            <a:endParaRPr lang="it-IT"/>
          </a:p>
        </p:txBody>
      </p:sp>
      <p:sp>
        <p:nvSpPr>
          <p:cNvPr id="13" name="Text 9"/>
          <p:cNvSpPr/>
          <p:nvPr/>
        </p:nvSpPr>
        <p:spPr>
          <a:xfrm>
            <a:off x="6035040" y="2801722"/>
            <a:ext cx="2514600" cy="345643"/>
          </a:xfrm>
          <a:prstGeom prst="rect">
            <a:avLst/>
          </a:prstGeom>
          <a:noFill/>
          <a:ln/>
        </p:spPr>
        <p:txBody>
          <a:bodyPr wrap="square" lIns="0" tIns="0" rIns="0" bIns="0" rtlCol="0" anchor="ctr"/>
          <a:lstStyle/>
          <a:p>
            <a:pPr marL="0" indent="0" algn="ctr">
              <a:buNone/>
            </a:pPr>
            <a:r>
              <a:rPr lang="en-US" sz="2200" b="1" dirty="0">
                <a:solidFill>
                  <a:srgbClr val="2E7D74"/>
                </a:solidFill>
                <a:latin typeface="Cambria" pitchFamily="34" charset="0"/>
                <a:ea typeface="Cambria" pitchFamily="34" charset="-122"/>
                <a:cs typeface="Cambria" pitchFamily="34" charset="-120"/>
              </a:rPr>
              <a:t>263</a:t>
            </a:r>
            <a:endParaRPr lang="en-US" sz="2200" dirty="0"/>
          </a:p>
        </p:txBody>
      </p:sp>
      <p:sp>
        <p:nvSpPr>
          <p:cNvPr id="14" name="Text 10"/>
          <p:cNvSpPr/>
          <p:nvPr/>
        </p:nvSpPr>
        <p:spPr>
          <a:xfrm>
            <a:off x="6071616" y="3147365"/>
            <a:ext cx="2441448" cy="296266"/>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Lombardia</a:t>
            </a:r>
            <a:endParaRPr lang="en-US" sz="1000" dirty="0"/>
          </a:p>
        </p:txBody>
      </p:sp>
      <p:sp>
        <p:nvSpPr>
          <p:cNvPr id="15" name="Shape 11"/>
          <p:cNvSpPr/>
          <p:nvPr/>
        </p:nvSpPr>
        <p:spPr>
          <a:xfrm>
            <a:off x="5943600" y="3602736"/>
            <a:ext cx="2697480" cy="822960"/>
          </a:xfrm>
          <a:prstGeom prst="roundRect">
            <a:avLst>
              <a:gd name="adj" fmla="val 10000"/>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6" name="Text 12"/>
          <p:cNvSpPr/>
          <p:nvPr/>
        </p:nvSpPr>
        <p:spPr>
          <a:xfrm>
            <a:off x="6035040" y="3734410"/>
            <a:ext cx="2514600" cy="345643"/>
          </a:xfrm>
          <a:prstGeom prst="rect">
            <a:avLst/>
          </a:prstGeom>
          <a:noFill/>
          <a:ln/>
        </p:spPr>
        <p:txBody>
          <a:bodyPr wrap="square" lIns="0" tIns="0" rIns="0" bIns="0" rtlCol="0" anchor="ctr"/>
          <a:lstStyle/>
          <a:p>
            <a:pPr marL="0" indent="0" algn="ctr">
              <a:buNone/>
            </a:pPr>
            <a:r>
              <a:rPr lang="en-US" sz="2200" b="1" dirty="0">
                <a:solidFill>
                  <a:srgbClr val="1C3A5E"/>
                </a:solidFill>
                <a:latin typeface="Cambria" pitchFamily="34" charset="0"/>
                <a:ea typeface="Cambria" pitchFamily="34" charset="-122"/>
                <a:cs typeface="Cambria" pitchFamily="34" charset="-120"/>
              </a:rPr>
              <a:t>203</a:t>
            </a:r>
            <a:endParaRPr lang="en-US" sz="2200" dirty="0"/>
          </a:p>
        </p:txBody>
      </p:sp>
      <p:sp>
        <p:nvSpPr>
          <p:cNvPr id="17" name="Text 13"/>
          <p:cNvSpPr/>
          <p:nvPr/>
        </p:nvSpPr>
        <p:spPr>
          <a:xfrm>
            <a:off x="6071616" y="4080053"/>
            <a:ext cx="2441448" cy="296266"/>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Puglia</a:t>
            </a:r>
            <a:endParaRPr lang="en-US" sz="1000" dirty="0"/>
          </a:p>
        </p:txBody>
      </p:sp>
      <p:pic>
        <p:nvPicPr>
          <p:cNvPr id="19" name="Image 0" descr="assets/logo.png">
            <a:extLst>
              <a:ext uri="{FF2B5EF4-FFF2-40B4-BE49-F238E27FC236}">
                <a16:creationId xmlns:a16="http://schemas.microsoft.com/office/drawing/2014/main" id="{7D9107ED-7B75-D2F2-8882-64CFCCBAA46B}"/>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PROVENIENZA ITALIANA · DIPENDENTI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Provenienza italiana — </a:t>
            </a:r>
            <a:r>
              <a:rPr lang="en-US" sz="2700" b="1" dirty="0" err="1">
                <a:solidFill>
                  <a:srgbClr val="1C3A5E"/>
                </a:solidFill>
                <a:latin typeface="Cambria" pitchFamily="34" charset="0"/>
                <a:ea typeface="Cambria" pitchFamily="34" charset="-122"/>
                <a:cs typeface="Cambria" pitchFamily="34" charset="-120"/>
              </a:rPr>
              <a:t>Dipendenti</a:t>
            </a:r>
            <a:endParaRPr lang="en-US" sz="2700" b="1" dirty="0">
              <a:solidFill>
                <a:srgbClr val="1C3A5E"/>
              </a:solidFill>
              <a:latin typeface="Cambria" pitchFamily="34" charset="0"/>
              <a:ea typeface="Cambria" pitchFamily="34" charset="-122"/>
              <a:cs typeface="Cambria" pitchFamily="34" charset="-120"/>
            </a:endParaRPr>
          </a:p>
          <a:p>
            <a:r>
              <a:rPr lang="en-US" b="1" dirty="0" err="1">
                <a:solidFill>
                  <a:srgbClr val="1C3A5E"/>
                </a:solidFill>
                <a:latin typeface="Cambria" pitchFamily="34" charset="0"/>
                <a:ea typeface="Cambria" pitchFamily="34" charset="-122"/>
              </a:rPr>
              <a:t>Personale</a:t>
            </a:r>
            <a:r>
              <a:rPr lang="en-US" b="1" dirty="0">
                <a:solidFill>
                  <a:srgbClr val="1C3A5E"/>
                </a:solidFill>
                <a:latin typeface="Cambria" pitchFamily="34" charset="0"/>
                <a:ea typeface="Cambria" pitchFamily="34" charset="-122"/>
              </a:rPr>
              <a:t> a Libro Paga, </a:t>
            </a:r>
            <a:r>
              <a:rPr lang="en-US" b="1" dirty="0" err="1">
                <a:solidFill>
                  <a:srgbClr val="1C3A5E"/>
                </a:solidFill>
                <a:latin typeface="Cambria" pitchFamily="34" charset="0"/>
                <a:ea typeface="Cambria" pitchFamily="34" charset="-122"/>
              </a:rPr>
              <a:t>assunto</a:t>
            </a:r>
            <a:endParaRPr lang="it-IT" b="1" dirty="0">
              <a:solidFill>
                <a:srgbClr val="1C3A5E"/>
              </a:solidFill>
              <a:latin typeface="Cambria" pitchFamily="34" charset="0"/>
              <a:ea typeface="Cambria" pitchFamily="34" charset="-122"/>
            </a:endParaRPr>
          </a:p>
          <a:p>
            <a:pPr marL="0" indent="0">
              <a:lnSpc>
                <a:spcPct val="100000"/>
              </a:lnSpc>
              <a:buNone/>
            </a:pP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64</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Provenienza per Regione italiana (esclusa la quota estera)</a:t>
            </a:r>
            <a:endParaRPr lang="en-US" sz="1100" dirty="0"/>
          </a:p>
        </p:txBody>
      </p:sp>
      <p:graphicFrame>
        <p:nvGraphicFramePr>
          <p:cNvPr id="8" name="Chart 0"/>
          <p:cNvGraphicFramePr/>
          <p:nvPr/>
        </p:nvGraphicFramePr>
        <p:xfrm>
          <a:off x="411480" y="1691640"/>
          <a:ext cx="548640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9" name="Shape 5"/>
          <p:cNvSpPr/>
          <p:nvPr/>
        </p:nvSpPr>
        <p:spPr>
          <a:xfrm>
            <a:off x="5943600" y="1737360"/>
            <a:ext cx="2697480" cy="822960"/>
          </a:xfrm>
          <a:prstGeom prst="roundRect">
            <a:avLst>
              <a:gd name="adj" fmla="val 10000"/>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10" name="Text 6"/>
          <p:cNvSpPr/>
          <p:nvPr/>
        </p:nvSpPr>
        <p:spPr>
          <a:xfrm>
            <a:off x="6035040" y="1869034"/>
            <a:ext cx="2514600" cy="345643"/>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272</a:t>
            </a:r>
            <a:endParaRPr lang="en-US" sz="2200" dirty="0"/>
          </a:p>
        </p:txBody>
      </p:sp>
      <p:sp>
        <p:nvSpPr>
          <p:cNvPr id="11" name="Text 7"/>
          <p:cNvSpPr/>
          <p:nvPr/>
        </p:nvSpPr>
        <p:spPr>
          <a:xfrm>
            <a:off x="6071616" y="2214677"/>
            <a:ext cx="2441448" cy="296266"/>
          </a:xfrm>
          <a:prstGeom prst="rect">
            <a:avLst/>
          </a:prstGeom>
          <a:noFill/>
          <a:ln/>
        </p:spPr>
        <p:txBody>
          <a:bodyPr wrap="square" lIns="0" tIns="0" rIns="0" bIns="0" rtlCol="0" anchor="t"/>
          <a:lstStyle/>
          <a:p>
            <a:pPr marL="0" indent="0" algn="ctr">
              <a:buNone/>
            </a:pPr>
            <a:r>
              <a:rPr lang="en-US" sz="1000" dirty="0">
                <a:solidFill>
                  <a:srgbClr val="C7D2DE"/>
                </a:solidFill>
                <a:latin typeface="Calibri" pitchFamily="34" charset="0"/>
                <a:ea typeface="Calibri" pitchFamily="34" charset="-122"/>
                <a:cs typeface="Calibri" pitchFamily="34" charset="-120"/>
              </a:rPr>
              <a:t>Piemonte</a:t>
            </a:r>
            <a:endParaRPr lang="en-US" sz="1000" dirty="0"/>
          </a:p>
        </p:txBody>
      </p:sp>
      <p:sp>
        <p:nvSpPr>
          <p:cNvPr id="12" name="Shape 8"/>
          <p:cNvSpPr/>
          <p:nvPr/>
        </p:nvSpPr>
        <p:spPr>
          <a:xfrm>
            <a:off x="5943600" y="2670048"/>
            <a:ext cx="2697480" cy="822960"/>
          </a:xfrm>
          <a:prstGeom prst="roundRect">
            <a:avLst>
              <a:gd name="adj" fmla="val 10000"/>
            </a:avLst>
          </a:prstGeom>
          <a:solidFill>
            <a:srgbClr val="E7F0EE"/>
          </a:solidFill>
          <a:ln/>
          <a:effectLst>
            <a:outerShdw blurRad="88900" dist="25400" dir="5400000" algn="bl" rotWithShape="0">
              <a:srgbClr val="1C3A5E">
                <a:alpha val="10000"/>
              </a:srgbClr>
            </a:outerShdw>
          </a:effectLst>
        </p:spPr>
        <p:txBody>
          <a:bodyPr/>
          <a:lstStyle/>
          <a:p>
            <a:endParaRPr lang="it-IT"/>
          </a:p>
        </p:txBody>
      </p:sp>
      <p:sp>
        <p:nvSpPr>
          <p:cNvPr id="13" name="Text 9"/>
          <p:cNvSpPr/>
          <p:nvPr/>
        </p:nvSpPr>
        <p:spPr>
          <a:xfrm>
            <a:off x="6035040" y="2801722"/>
            <a:ext cx="2514600" cy="345643"/>
          </a:xfrm>
          <a:prstGeom prst="rect">
            <a:avLst/>
          </a:prstGeom>
          <a:noFill/>
          <a:ln/>
        </p:spPr>
        <p:txBody>
          <a:bodyPr wrap="square" lIns="0" tIns="0" rIns="0" bIns="0" rtlCol="0" anchor="ctr"/>
          <a:lstStyle/>
          <a:p>
            <a:pPr marL="0" indent="0" algn="ctr">
              <a:buNone/>
            </a:pPr>
            <a:r>
              <a:rPr lang="en-US" sz="2200" b="1" dirty="0">
                <a:solidFill>
                  <a:srgbClr val="2E7D74"/>
                </a:solidFill>
                <a:latin typeface="Cambria" pitchFamily="34" charset="0"/>
                <a:ea typeface="Cambria" pitchFamily="34" charset="-122"/>
                <a:cs typeface="Cambria" pitchFamily="34" charset="-120"/>
              </a:rPr>
              <a:t>169</a:t>
            </a:r>
            <a:endParaRPr lang="en-US" sz="2200" dirty="0"/>
          </a:p>
        </p:txBody>
      </p:sp>
      <p:sp>
        <p:nvSpPr>
          <p:cNvPr id="14" name="Text 10"/>
          <p:cNvSpPr/>
          <p:nvPr/>
        </p:nvSpPr>
        <p:spPr>
          <a:xfrm>
            <a:off x="6071616" y="3147365"/>
            <a:ext cx="2441448" cy="296266"/>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Sardegna</a:t>
            </a:r>
            <a:endParaRPr lang="en-US" sz="1000" dirty="0"/>
          </a:p>
        </p:txBody>
      </p:sp>
      <p:sp>
        <p:nvSpPr>
          <p:cNvPr id="15" name="Shape 11"/>
          <p:cNvSpPr/>
          <p:nvPr/>
        </p:nvSpPr>
        <p:spPr>
          <a:xfrm>
            <a:off x="5943600" y="3602736"/>
            <a:ext cx="2697480" cy="822960"/>
          </a:xfrm>
          <a:prstGeom prst="roundRect">
            <a:avLst>
              <a:gd name="adj" fmla="val 10000"/>
            </a:avLst>
          </a:prstGeom>
          <a:solidFill>
            <a:srgbClr val="EDF2F8"/>
          </a:solidFill>
          <a:ln/>
          <a:effectLst>
            <a:outerShdw blurRad="88900" dist="25400" dir="5400000" algn="bl" rotWithShape="0">
              <a:srgbClr val="1C3A5E">
                <a:alpha val="10000"/>
              </a:srgbClr>
            </a:outerShdw>
          </a:effectLst>
        </p:spPr>
        <p:txBody>
          <a:bodyPr/>
          <a:lstStyle/>
          <a:p>
            <a:endParaRPr lang="it-IT"/>
          </a:p>
        </p:txBody>
      </p:sp>
      <p:sp>
        <p:nvSpPr>
          <p:cNvPr id="16" name="Text 12"/>
          <p:cNvSpPr/>
          <p:nvPr/>
        </p:nvSpPr>
        <p:spPr>
          <a:xfrm>
            <a:off x="6035040" y="3734410"/>
            <a:ext cx="2514600" cy="345643"/>
          </a:xfrm>
          <a:prstGeom prst="rect">
            <a:avLst/>
          </a:prstGeom>
          <a:noFill/>
          <a:ln/>
        </p:spPr>
        <p:txBody>
          <a:bodyPr wrap="square" lIns="0" tIns="0" rIns="0" bIns="0" rtlCol="0" anchor="ctr"/>
          <a:lstStyle/>
          <a:p>
            <a:pPr marL="0" indent="0" algn="ctr">
              <a:buNone/>
            </a:pPr>
            <a:r>
              <a:rPr lang="en-US" sz="2200" b="1" dirty="0">
                <a:solidFill>
                  <a:srgbClr val="1C3A5E"/>
                </a:solidFill>
                <a:latin typeface="Cambria" pitchFamily="34" charset="0"/>
                <a:ea typeface="Cambria" pitchFamily="34" charset="-122"/>
                <a:cs typeface="Cambria" pitchFamily="34" charset="-120"/>
              </a:rPr>
              <a:t>157</a:t>
            </a:r>
            <a:endParaRPr lang="en-US" sz="2200" dirty="0"/>
          </a:p>
        </p:txBody>
      </p:sp>
      <p:sp>
        <p:nvSpPr>
          <p:cNvPr id="17" name="Text 13"/>
          <p:cNvSpPr/>
          <p:nvPr/>
        </p:nvSpPr>
        <p:spPr>
          <a:xfrm>
            <a:off x="6071616" y="4080053"/>
            <a:ext cx="2441448" cy="296266"/>
          </a:xfrm>
          <a:prstGeom prst="rect">
            <a:avLst/>
          </a:prstGeom>
          <a:noFill/>
          <a:ln/>
        </p:spPr>
        <p:txBody>
          <a:bodyPr wrap="square" lIns="0" tIns="0" rIns="0" bIns="0" rtlCol="0" anchor="t"/>
          <a:lstStyle/>
          <a:p>
            <a:pPr marL="0" indent="0" algn="ctr">
              <a:buNone/>
            </a:pPr>
            <a:r>
              <a:rPr lang="en-US" sz="1000" dirty="0">
                <a:solidFill>
                  <a:srgbClr val="6E7A88"/>
                </a:solidFill>
                <a:latin typeface="Calibri" pitchFamily="34" charset="0"/>
                <a:ea typeface="Calibri" pitchFamily="34" charset="-122"/>
                <a:cs typeface="Calibri" pitchFamily="34" charset="-120"/>
              </a:rPr>
              <a:t>Lombardia</a:t>
            </a:r>
            <a:endParaRPr lang="en-US" sz="1000" dirty="0"/>
          </a:p>
        </p:txBody>
      </p:sp>
      <p:pic>
        <p:nvPicPr>
          <p:cNvPr id="19" name="Image 0" descr="assets/logo.png">
            <a:extLst>
              <a:ext uri="{FF2B5EF4-FFF2-40B4-BE49-F238E27FC236}">
                <a16:creationId xmlns:a16="http://schemas.microsoft.com/office/drawing/2014/main" id="{B008A105-6B93-03C6-A0DF-37FD56E09742}"/>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SALUTE E SICUREZZA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sicurezza a servizio e tutela dei lavoratori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65</a:t>
            </a:r>
            <a:endParaRPr lang="en-US" sz="1000" dirty="0"/>
          </a:p>
        </p:txBody>
      </p:sp>
      <p:sp>
        <p:nvSpPr>
          <p:cNvPr id="7" name="Text 4"/>
          <p:cNvSpPr/>
          <p:nvPr/>
        </p:nvSpPr>
        <p:spPr>
          <a:xfrm>
            <a:off x="502920" y="1963674"/>
            <a:ext cx="3863340" cy="1216152"/>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In Cooperativa Sociale Quadrifoglio le persone sono il punto di partenza e il fine ultimo di ogni azione. Per questo ci impegniamo a garantire la sicurezza di ciascuno, con l'obiettivo di azzerare gli incidenti. Diffondiamo e rafforziamo quotidianamente questa cultura tra i soci, sviluppando campagne e progetti che promuovono comportamenti sani e sicuri in ogni ambiente di lavoro e di vita.</a:t>
            </a:r>
            <a:endParaRPr lang="en-US" sz="1080" dirty="0"/>
          </a:p>
        </p:txBody>
      </p:sp>
      <p:sp>
        <p:nvSpPr>
          <p:cNvPr id="8" name="Text 5"/>
          <p:cNvSpPr/>
          <p:nvPr/>
        </p:nvSpPr>
        <p:spPr>
          <a:xfrm>
            <a:off x="4777740" y="1481328"/>
            <a:ext cx="3863340" cy="3063240"/>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Utilizziamo strumenti diversi — workshop, didattica frontale, videoclip sulle Lesson Learned e sulle regole fondamentali di Safety — con il costante coinvolgimento del top management, delle imprese appaltatrici e delle comunità locali. La chiave dei risultati raggiunti risiede nell'impegno del management e in un sistema di procedure calibrate e differenziate per ogni appalto. Adottiamo un approccio orientato al “miglioramento continuo”, un processo con propri input e output che coinvolge l'intera organizzazione e procede “passo dopo passo”, in coerenza con una politica per la sicurezza che punta ad aumentare efficacia ed efficienza a vantaggio di tutte le parti interessate.</a:t>
            </a:r>
            <a:endParaRPr lang="en-US" sz="1080" dirty="0"/>
          </a:p>
        </p:txBody>
      </p:sp>
      <p:pic>
        <p:nvPicPr>
          <p:cNvPr id="10" name="Image 0" descr="assets/logo.png">
            <a:extLst>
              <a:ext uri="{FF2B5EF4-FFF2-40B4-BE49-F238E27FC236}">
                <a16:creationId xmlns:a16="http://schemas.microsoft.com/office/drawing/2014/main" id="{9BBAA857-0688-AEE5-D568-DBC6E0D14592}"/>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SALUTE E SICUREZZA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Sorveglianza sanitaria e tutela dei lavoratori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66</a:t>
            </a:r>
            <a:endParaRPr lang="en-US" sz="1000" dirty="0"/>
          </a:p>
        </p:txBody>
      </p:sp>
      <p:sp>
        <p:nvSpPr>
          <p:cNvPr id="7" name="Text 4"/>
          <p:cNvSpPr/>
          <p:nvPr/>
        </p:nvSpPr>
        <p:spPr>
          <a:xfrm>
            <a:off x="502920" y="1417320"/>
            <a:ext cx="4937760" cy="2377440"/>
          </a:xfrm>
          <a:prstGeom prst="rect">
            <a:avLst/>
          </a:prstGeom>
          <a:noFill/>
          <a:ln/>
        </p:spPr>
        <p:txBody>
          <a:bodyPr wrap="square" lIns="0" tIns="0" rIns="0" bIns="0" rtlCol="0" anchor="t"/>
          <a:lstStyle/>
          <a:p>
            <a:pPr marL="0" indent="0" algn="just">
              <a:lnSpc>
                <a:spcPct val="112000"/>
              </a:lnSpc>
              <a:buNone/>
            </a:pPr>
            <a:r>
              <a:rPr lang="en-US" sz="1200" dirty="0">
                <a:solidFill>
                  <a:srgbClr val="24303C"/>
                </a:solidFill>
                <a:latin typeface="Calibri" pitchFamily="34" charset="0"/>
                <a:ea typeface="Calibri" pitchFamily="34" charset="-122"/>
                <a:cs typeface="Calibri" pitchFamily="34" charset="-120"/>
              </a:rPr>
              <a:t>Curiamo ogni socio dall'assunzione alla cessazione del rapporto. Tutti i lavoratori sono sottoposti a sorveglianza sanitaria periodica ai sensi dell'art. 41 del D.Lgs. 81/08, con visite periodiche, prime visite, visite straordinarie, per cambio mansione e di riammissione dopo lunghe assenze. Particolare attenzione è dedicata alla Movimentazione Manuale dei Carichi (MMC).</a:t>
            </a:r>
            <a:endParaRPr lang="en-US" sz="1200" dirty="0"/>
          </a:p>
        </p:txBody>
      </p:sp>
      <p:sp>
        <p:nvSpPr>
          <p:cNvPr id="8" name="Text 5"/>
          <p:cNvSpPr/>
          <p:nvPr/>
        </p:nvSpPr>
        <p:spPr>
          <a:xfrm>
            <a:off x="502920" y="2795451"/>
            <a:ext cx="4937760" cy="274320"/>
          </a:xfrm>
          <a:prstGeom prst="rect">
            <a:avLst/>
          </a:prstGeom>
          <a:noFill/>
          <a:ln/>
        </p:spPr>
        <p:txBody>
          <a:bodyPr wrap="square" lIns="0" tIns="0" rIns="0" bIns="0" rtlCol="0" anchor="ctr"/>
          <a:lstStyle/>
          <a:p>
            <a:pPr marL="0" indent="0">
              <a:buNone/>
            </a:pPr>
            <a:r>
              <a:rPr lang="en-US" sz="1100" b="1" dirty="0">
                <a:solidFill>
                  <a:srgbClr val="1C3A5E"/>
                </a:solidFill>
                <a:latin typeface="Calibri" pitchFamily="34" charset="0"/>
                <a:ea typeface="Calibri" pitchFamily="34" charset="-122"/>
                <a:cs typeface="Calibri" pitchFamily="34" charset="-120"/>
              </a:rPr>
              <a:t>Le prescrizioni più frequenti:</a:t>
            </a:r>
            <a:endParaRPr lang="en-US" sz="1100" dirty="0"/>
          </a:p>
        </p:txBody>
      </p:sp>
      <p:sp>
        <p:nvSpPr>
          <p:cNvPr id="9" name="Text 6"/>
          <p:cNvSpPr/>
          <p:nvPr/>
        </p:nvSpPr>
        <p:spPr>
          <a:xfrm>
            <a:off x="502920" y="3177540"/>
            <a:ext cx="4937760" cy="914400"/>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000" dirty="0">
                <a:solidFill>
                  <a:srgbClr val="24303C"/>
                </a:solidFill>
                <a:latin typeface="Calibri" pitchFamily="34" charset="0"/>
                <a:ea typeface="Calibri" pitchFamily="34" charset="-122"/>
                <a:cs typeface="Calibri" pitchFamily="34" charset="-120"/>
              </a:rPr>
              <a:t>Utilizzo di guanti in nitrile</a:t>
            </a:r>
            <a:endParaRPr lang="en-US" sz="1000" dirty="0"/>
          </a:p>
          <a:p>
            <a:pPr marL="203200" indent="-203200">
              <a:lnSpc>
                <a:spcPct val="105000"/>
              </a:lnSpc>
              <a:spcAft>
                <a:spcPts val="300"/>
              </a:spcAft>
              <a:buSzPct val="100000"/>
              <a:buChar char="•"/>
            </a:pPr>
            <a:r>
              <a:rPr lang="en-US" sz="1000" dirty="0">
                <a:solidFill>
                  <a:srgbClr val="24303C"/>
                </a:solidFill>
                <a:latin typeface="Calibri" pitchFamily="34" charset="0"/>
                <a:ea typeface="Calibri" pitchFamily="34" charset="-122"/>
                <a:cs typeface="Calibri" pitchFamily="34" charset="-120"/>
              </a:rPr>
              <a:t>Limitazione della movimentazione manuale dei carichi</a:t>
            </a:r>
            <a:endParaRPr lang="en-US" sz="1000" dirty="0"/>
          </a:p>
          <a:p>
            <a:pPr marL="203200" indent="-203200">
              <a:lnSpc>
                <a:spcPct val="105000"/>
              </a:lnSpc>
              <a:spcAft>
                <a:spcPts val="300"/>
              </a:spcAft>
              <a:buSzPct val="100000"/>
              <a:buChar char="•"/>
            </a:pPr>
            <a:r>
              <a:rPr lang="en-US" sz="1000" dirty="0">
                <a:solidFill>
                  <a:srgbClr val="24303C"/>
                </a:solidFill>
                <a:latin typeface="Calibri" pitchFamily="34" charset="0"/>
                <a:ea typeface="Calibri" pitchFamily="34" charset="-122"/>
                <a:cs typeface="Calibri" pitchFamily="34" charset="-120"/>
              </a:rPr>
              <a:t>Movimentazione di soggetti non autosufficienti con ausili o in coppia</a:t>
            </a:r>
            <a:endParaRPr lang="en-US" sz="1000" dirty="0"/>
          </a:p>
          <a:p>
            <a:pPr marL="203200" indent="-203200">
              <a:lnSpc>
                <a:spcPct val="105000"/>
              </a:lnSpc>
              <a:spcAft>
                <a:spcPts val="300"/>
              </a:spcAft>
              <a:buSzPct val="100000"/>
              <a:buChar char="•"/>
            </a:pPr>
            <a:r>
              <a:rPr lang="en-US" sz="1000" dirty="0">
                <a:solidFill>
                  <a:srgbClr val="24303C"/>
                </a:solidFill>
                <a:latin typeface="Calibri" pitchFamily="34" charset="0"/>
                <a:ea typeface="Calibri" pitchFamily="34" charset="-122"/>
                <a:cs typeface="Calibri" pitchFamily="34" charset="-120"/>
              </a:rPr>
              <a:t>Esclusione del lavoro notturno</a:t>
            </a:r>
            <a:endParaRPr lang="en-US" sz="1000" dirty="0"/>
          </a:p>
        </p:txBody>
      </p:sp>
      <p:sp>
        <p:nvSpPr>
          <p:cNvPr id="10" name="Shape 7"/>
          <p:cNvSpPr/>
          <p:nvPr/>
        </p:nvSpPr>
        <p:spPr>
          <a:xfrm>
            <a:off x="5852160" y="1737360"/>
            <a:ext cx="2788920" cy="1143000"/>
          </a:xfrm>
          <a:prstGeom prst="roundRect">
            <a:avLst>
              <a:gd name="adj" fmla="val 7200"/>
            </a:avLst>
          </a:prstGeom>
          <a:solidFill>
            <a:schemeClr val="accent5">
              <a:lumMod val="20000"/>
              <a:lumOff val="80000"/>
            </a:schemeClr>
          </a:solidFill>
          <a:ln/>
          <a:effectLst>
            <a:outerShdw blurRad="88900" dist="25400" dir="5400000" algn="bl" rotWithShape="0">
              <a:srgbClr val="1C3A5E">
                <a:alpha val="10000"/>
              </a:srgbClr>
            </a:outerShdw>
          </a:effectLst>
        </p:spPr>
        <p:txBody>
          <a:bodyPr/>
          <a:lstStyle/>
          <a:p>
            <a:endParaRPr lang="it-IT"/>
          </a:p>
        </p:txBody>
      </p:sp>
      <p:sp>
        <p:nvSpPr>
          <p:cNvPr id="11" name="Text 8"/>
          <p:cNvSpPr/>
          <p:nvPr/>
        </p:nvSpPr>
        <p:spPr>
          <a:xfrm>
            <a:off x="5943600" y="1920240"/>
            <a:ext cx="2606040" cy="480060"/>
          </a:xfrm>
          <a:prstGeom prst="rect">
            <a:avLst/>
          </a:prstGeom>
          <a:noFill/>
          <a:ln/>
        </p:spPr>
        <p:txBody>
          <a:bodyPr wrap="square" lIns="0" tIns="0" rIns="0" bIns="0" rtlCol="0" anchor="ctr"/>
          <a:lstStyle/>
          <a:p>
            <a:pPr marL="0" indent="0" algn="ctr">
              <a:buNone/>
            </a:pPr>
            <a:r>
              <a:rPr lang="en-US" sz="3000" b="1" dirty="0">
                <a:solidFill>
                  <a:srgbClr val="002060"/>
                </a:solidFill>
                <a:latin typeface="Cambria" pitchFamily="34" charset="0"/>
                <a:ea typeface="Cambria" pitchFamily="34" charset="-122"/>
                <a:cs typeface="Cambria" pitchFamily="34" charset="-120"/>
              </a:rPr>
              <a:t>2.126</a:t>
            </a:r>
            <a:endParaRPr lang="en-US" sz="3000" dirty="0">
              <a:solidFill>
                <a:srgbClr val="002060"/>
              </a:solidFill>
            </a:endParaRPr>
          </a:p>
        </p:txBody>
      </p:sp>
      <p:sp>
        <p:nvSpPr>
          <p:cNvPr id="12" name="Text 9"/>
          <p:cNvSpPr/>
          <p:nvPr/>
        </p:nvSpPr>
        <p:spPr>
          <a:xfrm>
            <a:off x="5980176" y="2400300"/>
            <a:ext cx="2532888" cy="411480"/>
          </a:xfrm>
          <a:prstGeom prst="rect">
            <a:avLst/>
          </a:prstGeom>
          <a:noFill/>
          <a:ln/>
        </p:spPr>
        <p:txBody>
          <a:bodyPr wrap="square" lIns="0" tIns="0" rIns="0" bIns="0" rtlCol="0" anchor="t"/>
          <a:lstStyle/>
          <a:p>
            <a:pPr marL="0" indent="0" algn="ctr">
              <a:buNone/>
            </a:pPr>
            <a:r>
              <a:rPr lang="en-US" sz="1050" dirty="0">
                <a:solidFill>
                  <a:srgbClr val="002060"/>
                </a:solidFill>
                <a:latin typeface="Calibri" pitchFamily="34" charset="0"/>
                <a:ea typeface="Calibri" pitchFamily="34" charset="-122"/>
                <a:cs typeface="Calibri" pitchFamily="34" charset="-120"/>
              </a:rPr>
              <a:t>Visite di sorveglianza effettuate</a:t>
            </a:r>
            <a:endParaRPr lang="en-US" sz="1050" dirty="0">
              <a:solidFill>
                <a:srgbClr val="002060"/>
              </a:solidFill>
            </a:endParaRPr>
          </a:p>
        </p:txBody>
      </p:sp>
      <p:sp>
        <p:nvSpPr>
          <p:cNvPr id="13" name="Shape 10"/>
          <p:cNvSpPr/>
          <p:nvPr/>
        </p:nvSpPr>
        <p:spPr>
          <a:xfrm>
            <a:off x="5852160" y="3063240"/>
            <a:ext cx="2788920" cy="1143000"/>
          </a:xfrm>
          <a:prstGeom prst="roundRect">
            <a:avLst>
              <a:gd name="adj" fmla="val 7200"/>
            </a:avLst>
          </a:prstGeom>
          <a:solidFill>
            <a:srgbClr val="F7EFDD"/>
          </a:solidFill>
          <a:ln/>
          <a:effectLst>
            <a:outerShdw blurRad="88900" dist="25400" dir="5400000" algn="bl" rotWithShape="0">
              <a:srgbClr val="1C3A5E">
                <a:alpha val="10000"/>
              </a:srgbClr>
            </a:outerShdw>
          </a:effectLst>
        </p:spPr>
        <p:txBody>
          <a:bodyPr/>
          <a:lstStyle/>
          <a:p>
            <a:endParaRPr lang="it-IT"/>
          </a:p>
        </p:txBody>
      </p:sp>
      <p:sp>
        <p:nvSpPr>
          <p:cNvPr id="14" name="Text 11"/>
          <p:cNvSpPr/>
          <p:nvPr/>
        </p:nvSpPr>
        <p:spPr>
          <a:xfrm>
            <a:off x="5943600" y="3246120"/>
            <a:ext cx="2606040" cy="480060"/>
          </a:xfrm>
          <a:prstGeom prst="rect">
            <a:avLst/>
          </a:prstGeom>
          <a:noFill/>
          <a:ln/>
        </p:spPr>
        <p:txBody>
          <a:bodyPr wrap="square" lIns="0" tIns="0" rIns="0" bIns="0" rtlCol="0" anchor="ctr"/>
          <a:lstStyle/>
          <a:p>
            <a:pPr marL="0" indent="0" algn="ctr">
              <a:buNone/>
            </a:pPr>
            <a:r>
              <a:rPr lang="en-US" sz="3000" b="1" dirty="0">
                <a:solidFill>
                  <a:srgbClr val="B8892B"/>
                </a:solidFill>
                <a:latin typeface="Cambria" pitchFamily="34" charset="0"/>
                <a:ea typeface="Cambria" pitchFamily="34" charset="-122"/>
                <a:cs typeface="Cambria" pitchFamily="34" charset="-120"/>
              </a:rPr>
              <a:t>605</a:t>
            </a:r>
            <a:endParaRPr lang="en-US" sz="3000" dirty="0"/>
          </a:p>
        </p:txBody>
      </p:sp>
      <p:sp>
        <p:nvSpPr>
          <p:cNvPr id="15" name="Text 12"/>
          <p:cNvSpPr/>
          <p:nvPr/>
        </p:nvSpPr>
        <p:spPr>
          <a:xfrm>
            <a:off x="5980176" y="3726180"/>
            <a:ext cx="2532888" cy="411480"/>
          </a:xfrm>
          <a:prstGeom prst="rect">
            <a:avLst/>
          </a:prstGeom>
          <a:noFill/>
          <a:ln/>
        </p:spPr>
        <p:txBody>
          <a:bodyPr wrap="square" lIns="0" tIns="0" rIns="0" bIns="0" rtlCol="0" anchor="t"/>
          <a:lstStyle/>
          <a:p>
            <a:pPr marL="0" indent="0" algn="ctr">
              <a:buNone/>
            </a:pPr>
            <a:r>
              <a:rPr lang="en-US" sz="1050" dirty="0">
                <a:solidFill>
                  <a:srgbClr val="6E7A88"/>
                </a:solidFill>
                <a:latin typeface="Calibri" pitchFamily="34" charset="0"/>
                <a:ea typeface="Calibri" pitchFamily="34" charset="-122"/>
                <a:cs typeface="Calibri" pitchFamily="34" charset="-120"/>
              </a:rPr>
              <a:t>Idoneità con prescrizioni e/o limitazioni</a:t>
            </a:r>
            <a:endParaRPr lang="en-US" sz="1050" dirty="0"/>
          </a:p>
        </p:txBody>
      </p:sp>
      <p:pic>
        <p:nvPicPr>
          <p:cNvPr id="17" name="Image 0" descr="assets/logo.png">
            <a:extLst>
              <a:ext uri="{FF2B5EF4-FFF2-40B4-BE49-F238E27FC236}">
                <a16:creationId xmlns:a16="http://schemas.microsoft.com/office/drawing/2014/main" id="{4BD986A3-1B5F-3F6D-4FB5-32FF4E5FD8D3}"/>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SALUTE E SICUREZZA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riunione periodica e il Documento di Valutazione dei Rischi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67</a:t>
            </a:r>
            <a:endParaRPr lang="en-US" sz="1000" dirty="0"/>
          </a:p>
        </p:txBody>
      </p:sp>
      <p:sp>
        <p:nvSpPr>
          <p:cNvPr id="7" name="Text 4"/>
          <p:cNvSpPr/>
          <p:nvPr/>
        </p:nvSpPr>
        <p:spPr>
          <a:xfrm>
            <a:off x="502920" y="1960080"/>
            <a:ext cx="3863340" cy="1722991"/>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Consideriamo il D.Lgs. 81/2008 non un punto di arrivo formale, ma una base su cui sviluppare programmi di miglioramento dei livelli di sicurezza. La riunione periodica diventa così un momento di confronto che coinvolge DDL, RSPP, Medico Competente, RLS e Coordinatori.</a:t>
            </a:r>
            <a:endParaRPr lang="en-US" sz="1080" dirty="0"/>
          </a:p>
        </p:txBody>
      </p:sp>
      <p:sp>
        <p:nvSpPr>
          <p:cNvPr id="8" name="Text 5"/>
          <p:cNvSpPr/>
          <p:nvPr/>
        </p:nvSpPr>
        <p:spPr>
          <a:xfrm>
            <a:off x="4777740" y="1481328"/>
            <a:ext cx="3863340" cy="3063240"/>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In quella sede si discutono il Documento di Valutazione dei Rischi — alla luce dell'evoluzione normativa, tecnologica e logistica — la congruità del protocollo di Sorveglianza Sanitaria, l'andamento di infortuni e malattie, la scelta dei dispositivi di protezione e i programmi di formazione e informazione, anche in relazione ai rischi emergenti. È l'occasione per esaminare situazioni contingenti e individuare azioni di miglioramento, elevando i livelli di prevenzione e protezione con misure organizzative, procedurali e tecniche, soprattutto a fronte di variazioni che possano modificare l'esposizione a rischi esistenti o introdurne di nuovi.</a:t>
            </a:r>
            <a:endParaRPr lang="en-US" sz="1080" dirty="0"/>
          </a:p>
        </p:txBody>
      </p:sp>
      <p:pic>
        <p:nvPicPr>
          <p:cNvPr id="10" name="Image 0" descr="assets/logo.png">
            <a:extLst>
              <a:ext uri="{FF2B5EF4-FFF2-40B4-BE49-F238E27FC236}">
                <a16:creationId xmlns:a16="http://schemas.microsoft.com/office/drawing/2014/main" id="{DECDDF8F-4D42-D8C5-33A1-D82F008F7148}"/>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SALUTE E SICUREZZA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Dispositivi di protezione e punti di forza del sistema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68</a:t>
            </a:r>
            <a:endParaRPr lang="en-US" sz="1000" dirty="0"/>
          </a:p>
        </p:txBody>
      </p:sp>
      <p:sp>
        <p:nvSpPr>
          <p:cNvPr id="7" name="Text 4"/>
          <p:cNvSpPr/>
          <p:nvPr/>
        </p:nvSpPr>
        <p:spPr>
          <a:xfrm>
            <a:off x="502920" y="1600200"/>
            <a:ext cx="4937760" cy="731520"/>
          </a:xfrm>
          <a:prstGeom prst="rect">
            <a:avLst/>
          </a:prstGeom>
          <a:noFill/>
          <a:ln/>
        </p:spPr>
        <p:txBody>
          <a:bodyPr wrap="square" lIns="0" tIns="0" rIns="0" bIns="0" rtlCol="0" anchor="t"/>
          <a:lstStyle/>
          <a:p>
            <a:pPr marL="0" indent="0" algn="just">
              <a:lnSpc>
                <a:spcPct val="110000"/>
              </a:lnSpc>
              <a:buNone/>
            </a:pPr>
            <a:r>
              <a:rPr lang="en-US" sz="1150" dirty="0">
                <a:solidFill>
                  <a:srgbClr val="24303C"/>
                </a:solidFill>
                <a:latin typeface="Calibri" pitchFamily="34" charset="0"/>
                <a:ea typeface="Calibri" pitchFamily="34" charset="-122"/>
                <a:cs typeface="Calibri" pitchFamily="34" charset="-120"/>
              </a:rPr>
              <a:t>La scelta del DPI più idoneo alla mansione e al grado di esposizione al rischio si basa su studi di efficacia e su continue verifiche rispetto a normative tecniche e certificazioni. Gli elementi considerati:</a:t>
            </a:r>
            <a:endParaRPr lang="en-US" sz="1150" dirty="0"/>
          </a:p>
        </p:txBody>
      </p:sp>
      <p:sp>
        <p:nvSpPr>
          <p:cNvPr id="8" name="Text 5"/>
          <p:cNvSpPr/>
          <p:nvPr/>
        </p:nvSpPr>
        <p:spPr>
          <a:xfrm>
            <a:off x="502920" y="2500884"/>
            <a:ext cx="4937760" cy="731520"/>
          </a:xfrm>
          <a:prstGeom prst="rect">
            <a:avLst/>
          </a:prstGeom>
          <a:noFill/>
          <a:ln/>
        </p:spPr>
        <p:txBody>
          <a:bodyPr wrap="square" lIns="0" tIns="0" rIns="0" bIns="0" rtlCol="0" anchor="t"/>
          <a:lstStyle/>
          <a:p>
            <a:pPr marL="203200" indent="-203200">
              <a:lnSpc>
                <a:spcPct val="105000"/>
              </a:lnSpc>
              <a:spcAft>
                <a:spcPts val="600"/>
              </a:spcAft>
              <a:buSzPct val="100000"/>
              <a:buChar char="•"/>
            </a:pPr>
            <a:r>
              <a:rPr lang="en-US" sz="1100" dirty="0">
                <a:solidFill>
                  <a:srgbClr val="24303C"/>
                </a:solidFill>
                <a:latin typeface="Calibri" pitchFamily="34" charset="0"/>
                <a:ea typeface="Calibri" pitchFamily="34" charset="-122"/>
                <a:cs typeface="Calibri" pitchFamily="34" charset="-120"/>
              </a:rPr>
              <a:t>Tipo di rischio (chimico, fisico o meccanico)</a:t>
            </a:r>
            <a:endParaRPr lang="en-US" sz="1100" dirty="0"/>
          </a:p>
          <a:p>
            <a:pPr marL="203200" indent="-203200">
              <a:lnSpc>
                <a:spcPct val="105000"/>
              </a:lnSpc>
              <a:spcAft>
                <a:spcPts val="600"/>
              </a:spcAft>
              <a:buSzPct val="100000"/>
              <a:buChar char="•"/>
            </a:pPr>
            <a:r>
              <a:rPr lang="en-US" sz="1100" dirty="0">
                <a:solidFill>
                  <a:srgbClr val="24303C"/>
                </a:solidFill>
                <a:latin typeface="Calibri" pitchFamily="34" charset="0"/>
                <a:ea typeface="Calibri" pitchFamily="34" charset="-122"/>
                <a:cs typeface="Calibri" pitchFamily="34" charset="-120"/>
              </a:rPr>
              <a:t>Rischi correlati e danni collaterali in caso di infortunio</a:t>
            </a:r>
            <a:endParaRPr lang="en-US" sz="1100" dirty="0"/>
          </a:p>
          <a:p>
            <a:pPr marL="203200" indent="-203200">
              <a:lnSpc>
                <a:spcPct val="105000"/>
              </a:lnSpc>
              <a:spcAft>
                <a:spcPts val="600"/>
              </a:spcAft>
              <a:buSzPct val="100000"/>
              <a:buChar char="•"/>
            </a:pPr>
            <a:r>
              <a:rPr lang="en-US" sz="1100" dirty="0">
                <a:solidFill>
                  <a:srgbClr val="24303C"/>
                </a:solidFill>
                <a:latin typeface="Calibri" pitchFamily="34" charset="0"/>
                <a:ea typeface="Calibri" pitchFamily="34" charset="-122"/>
                <a:cs typeface="Calibri" pitchFamily="34" charset="-120"/>
              </a:rPr>
              <a:t>Personale coinvolto nella mansione</a:t>
            </a:r>
            <a:endParaRPr lang="en-US" sz="1100" dirty="0"/>
          </a:p>
        </p:txBody>
      </p:sp>
      <p:sp>
        <p:nvSpPr>
          <p:cNvPr id="9" name="Text 6"/>
          <p:cNvSpPr/>
          <p:nvPr/>
        </p:nvSpPr>
        <p:spPr>
          <a:xfrm>
            <a:off x="502920" y="3401568"/>
            <a:ext cx="4937760" cy="274320"/>
          </a:xfrm>
          <a:prstGeom prst="rect">
            <a:avLst/>
          </a:prstGeom>
          <a:noFill/>
          <a:ln/>
        </p:spPr>
        <p:txBody>
          <a:bodyPr wrap="square" lIns="0" tIns="0" rIns="0" bIns="0" rtlCol="0" anchor="ctr"/>
          <a:lstStyle/>
          <a:p>
            <a:pPr marL="0" indent="0">
              <a:buNone/>
            </a:pPr>
            <a:r>
              <a:rPr lang="en-US" sz="1100" b="1" dirty="0">
                <a:solidFill>
                  <a:srgbClr val="1C3A5E"/>
                </a:solidFill>
                <a:latin typeface="Calibri" pitchFamily="34" charset="0"/>
                <a:ea typeface="Calibri" pitchFamily="34" charset="-122"/>
                <a:cs typeface="Calibri" pitchFamily="34" charset="-120"/>
              </a:rPr>
              <a:t>I punti di forza del sistema:</a:t>
            </a:r>
            <a:endParaRPr lang="en-US" sz="1100" dirty="0"/>
          </a:p>
        </p:txBody>
      </p:sp>
      <p:sp>
        <p:nvSpPr>
          <p:cNvPr id="10" name="Text 7"/>
          <p:cNvSpPr/>
          <p:nvPr/>
        </p:nvSpPr>
        <p:spPr>
          <a:xfrm>
            <a:off x="502920" y="3675888"/>
            <a:ext cx="4937760" cy="914400"/>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950" dirty="0">
                <a:solidFill>
                  <a:srgbClr val="24303C"/>
                </a:solidFill>
                <a:latin typeface="Calibri" pitchFamily="34" charset="0"/>
                <a:ea typeface="Calibri" pitchFamily="34" charset="-122"/>
                <a:cs typeface="Calibri" pitchFamily="34" charset="-120"/>
              </a:rPr>
              <a:t>Potenziamento del Servizio di Prevenzione e Protezione</a:t>
            </a:r>
            <a:endParaRPr lang="en-US" sz="950" dirty="0"/>
          </a:p>
          <a:p>
            <a:pPr marL="203200" indent="-203200">
              <a:lnSpc>
                <a:spcPct val="105000"/>
              </a:lnSpc>
              <a:spcAft>
                <a:spcPts val="300"/>
              </a:spcAft>
              <a:buSzPct val="100000"/>
              <a:buChar char="•"/>
            </a:pPr>
            <a:r>
              <a:rPr lang="en-US" sz="950" dirty="0">
                <a:solidFill>
                  <a:srgbClr val="24303C"/>
                </a:solidFill>
                <a:latin typeface="Calibri" pitchFamily="34" charset="0"/>
                <a:ea typeface="Calibri" pitchFamily="34" charset="-122"/>
                <a:cs typeface="Calibri" pitchFamily="34" charset="-120"/>
              </a:rPr>
              <a:t>Più formazione su salute, sicurezza e profilo professionale</a:t>
            </a:r>
            <a:endParaRPr lang="en-US" sz="950" dirty="0"/>
          </a:p>
          <a:p>
            <a:pPr marL="203200" indent="-203200">
              <a:lnSpc>
                <a:spcPct val="105000"/>
              </a:lnSpc>
              <a:spcAft>
                <a:spcPts val="300"/>
              </a:spcAft>
              <a:buSzPct val="100000"/>
              <a:buChar char="•"/>
            </a:pPr>
            <a:r>
              <a:rPr lang="en-US" sz="950" dirty="0">
                <a:solidFill>
                  <a:srgbClr val="24303C"/>
                </a:solidFill>
                <a:latin typeface="Calibri" pitchFamily="34" charset="0"/>
                <a:ea typeface="Calibri" pitchFamily="34" charset="-122"/>
                <a:cs typeface="Calibri" pitchFamily="34" charset="-120"/>
              </a:rPr>
              <a:t>Maggiore attenzione al settore manutentivo</a:t>
            </a:r>
            <a:endParaRPr lang="en-US" sz="950" dirty="0"/>
          </a:p>
          <a:p>
            <a:pPr marL="203200" indent="-203200">
              <a:lnSpc>
                <a:spcPct val="105000"/>
              </a:lnSpc>
              <a:spcAft>
                <a:spcPts val="300"/>
              </a:spcAft>
              <a:buSzPct val="100000"/>
              <a:buChar char="•"/>
            </a:pPr>
            <a:r>
              <a:rPr lang="en-US" sz="950" dirty="0">
                <a:solidFill>
                  <a:srgbClr val="24303C"/>
                </a:solidFill>
                <a:latin typeface="Calibri" pitchFamily="34" charset="0"/>
                <a:ea typeface="Calibri" pitchFamily="34" charset="-122"/>
                <a:cs typeface="Calibri" pitchFamily="34" charset="-120"/>
              </a:rPr>
              <a:t>Professionalità del Coordinatore come preposto del servizio</a:t>
            </a:r>
            <a:endParaRPr lang="en-US" sz="950" dirty="0"/>
          </a:p>
        </p:txBody>
      </p:sp>
      <p:sp>
        <p:nvSpPr>
          <p:cNvPr id="11" name="Shape 8"/>
          <p:cNvSpPr/>
          <p:nvPr/>
        </p:nvSpPr>
        <p:spPr>
          <a:xfrm>
            <a:off x="5852160" y="1920240"/>
            <a:ext cx="2788920" cy="2103120"/>
          </a:xfrm>
          <a:prstGeom prst="roundRect">
            <a:avLst>
              <a:gd name="adj" fmla="val 4348"/>
            </a:avLst>
          </a:prstGeom>
          <a:solidFill>
            <a:srgbClr val="1C3A5E"/>
          </a:solidFill>
          <a:ln/>
          <a:effectLst>
            <a:outerShdw blurRad="114300" dist="38100" dir="5400000" algn="bl" rotWithShape="0">
              <a:srgbClr val="1C3A5E">
                <a:alpha val="16000"/>
              </a:srgbClr>
            </a:outerShdw>
          </a:effectLst>
        </p:spPr>
        <p:txBody>
          <a:bodyPr/>
          <a:lstStyle/>
          <a:p>
            <a:endParaRPr lang="it-IT"/>
          </a:p>
        </p:txBody>
      </p:sp>
      <p:sp>
        <p:nvSpPr>
          <p:cNvPr id="12" name="Shape 9"/>
          <p:cNvSpPr/>
          <p:nvPr/>
        </p:nvSpPr>
        <p:spPr>
          <a:xfrm>
            <a:off x="6862572" y="2148840"/>
            <a:ext cx="768096" cy="768096"/>
          </a:xfrm>
          <a:prstGeom prst="ellipse">
            <a:avLst/>
          </a:prstGeom>
          <a:solidFill>
            <a:srgbClr val="FFFFFF">
              <a:alpha val="7000"/>
            </a:srgbClr>
          </a:solidFill>
          <a:ln/>
        </p:spPr>
        <p:txBody>
          <a:bodyPr/>
          <a:lstStyle/>
          <a:p>
            <a:endParaRPr lang="it-IT"/>
          </a:p>
        </p:txBody>
      </p:sp>
      <p:pic>
        <p:nvPicPr>
          <p:cNvPr id="13" name="Image 1" descr="preencoded.png"/>
          <p:cNvPicPr>
            <a:picLocks noChangeAspect="1"/>
          </p:cNvPicPr>
          <p:nvPr/>
        </p:nvPicPr>
        <p:blipFill>
          <a:blip r:embed="rId3"/>
          <a:stretch>
            <a:fillRect/>
          </a:stretch>
        </p:blipFill>
        <p:spPr>
          <a:xfrm>
            <a:off x="7077639" y="2363907"/>
            <a:ext cx="337962" cy="337962"/>
          </a:xfrm>
          <a:prstGeom prst="rect">
            <a:avLst/>
          </a:prstGeom>
        </p:spPr>
      </p:pic>
      <p:sp>
        <p:nvSpPr>
          <p:cNvPr id="14" name="Text 10"/>
          <p:cNvSpPr/>
          <p:nvPr/>
        </p:nvSpPr>
        <p:spPr>
          <a:xfrm>
            <a:off x="5989320" y="2971800"/>
            <a:ext cx="2514600" cy="960120"/>
          </a:xfrm>
          <a:prstGeom prst="rect">
            <a:avLst/>
          </a:prstGeom>
          <a:noFill/>
          <a:ln/>
        </p:spPr>
        <p:txBody>
          <a:bodyPr wrap="square" lIns="0" tIns="0" rIns="0" bIns="0" rtlCol="0" anchor="t"/>
          <a:lstStyle/>
          <a:p>
            <a:pPr marL="0" indent="0" algn="ctr">
              <a:lnSpc>
                <a:spcPct val="108000"/>
              </a:lnSpc>
              <a:buNone/>
            </a:pPr>
            <a:r>
              <a:rPr lang="en-US" sz="1050" dirty="0">
                <a:solidFill>
                  <a:srgbClr val="D8E0EA"/>
                </a:solidFill>
                <a:latin typeface="Calibri" pitchFamily="34" charset="0"/>
                <a:ea typeface="Calibri" pitchFamily="34" charset="-122"/>
                <a:cs typeface="Calibri" pitchFamily="34" charset="-120"/>
              </a:rPr>
              <a:t>La politica di prevenzione di infortuni e malattie professionali, avviata e costantemente implementata, ha prodotto risultati positivi.</a:t>
            </a:r>
            <a:endParaRPr lang="en-US" sz="1050" dirty="0"/>
          </a:p>
        </p:txBody>
      </p:sp>
      <p:pic>
        <p:nvPicPr>
          <p:cNvPr id="16" name="Image 0" descr="assets/logo.png">
            <a:extLst>
              <a:ext uri="{FF2B5EF4-FFF2-40B4-BE49-F238E27FC236}">
                <a16:creationId xmlns:a16="http://schemas.microsoft.com/office/drawing/2014/main" id="{BE536944-0499-258B-CCD4-E062B7EB115E}"/>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SALUTE E SICUREZZA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Formazione e informazione a tutela dei lavoratori</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69</a:t>
            </a:r>
            <a:endParaRPr lang="en-US" sz="1000" dirty="0"/>
          </a:p>
        </p:txBody>
      </p:sp>
      <p:sp>
        <p:nvSpPr>
          <p:cNvPr id="7" name="Text 4"/>
          <p:cNvSpPr/>
          <p:nvPr/>
        </p:nvSpPr>
        <p:spPr>
          <a:xfrm>
            <a:off x="502920" y="1554480"/>
            <a:ext cx="4937760" cy="1645920"/>
          </a:xfrm>
          <a:prstGeom prst="rect">
            <a:avLst/>
          </a:prstGeom>
          <a:noFill/>
          <a:ln/>
        </p:spPr>
        <p:txBody>
          <a:bodyPr wrap="square" lIns="0" tIns="0" rIns="0" bIns="0" rtlCol="0" anchor="t"/>
          <a:lstStyle/>
          <a:p>
            <a:pPr marL="0" indent="0" algn="just">
              <a:lnSpc>
                <a:spcPct val="115000"/>
              </a:lnSpc>
              <a:buNone/>
            </a:pPr>
            <a:r>
              <a:rPr lang="en-US" sz="1300" dirty="0">
                <a:solidFill>
                  <a:srgbClr val="24303C"/>
                </a:solidFill>
                <a:latin typeface="Calibri" pitchFamily="34" charset="0"/>
                <a:ea typeface="Calibri" pitchFamily="34" charset="-122"/>
                <a:cs typeface="Calibri" pitchFamily="34" charset="-120"/>
              </a:rPr>
              <a:t>Tassello fondamentale del miglioramento continuo è la formazione. La costante presenza nelle strutture permette di orientare in modo mirato corsi e aggiornamenti, per accrescere conoscenze e capacità, restare aggiornati e rafforzare la motivazione degli operatori sempre a disposizione degli utenti.</a:t>
            </a:r>
            <a:endParaRPr lang="en-US" sz="1300" dirty="0"/>
          </a:p>
        </p:txBody>
      </p:sp>
      <p:sp>
        <p:nvSpPr>
          <p:cNvPr id="8" name="Shape 5"/>
          <p:cNvSpPr/>
          <p:nvPr/>
        </p:nvSpPr>
        <p:spPr>
          <a:xfrm>
            <a:off x="5852160" y="1737360"/>
            <a:ext cx="2788920" cy="1463040"/>
          </a:xfrm>
          <a:prstGeom prst="roundRect">
            <a:avLst>
              <a:gd name="adj" fmla="val 5625"/>
            </a:avLst>
          </a:prstGeom>
          <a:solidFill>
            <a:srgbClr val="1C3A5E"/>
          </a:solidFill>
          <a:ln/>
          <a:effectLst>
            <a:outerShdw blurRad="88900" dist="25400" dir="5400000" algn="bl" rotWithShape="0">
              <a:srgbClr val="1C3A5E">
                <a:alpha val="10000"/>
              </a:srgbClr>
            </a:outerShdw>
          </a:effectLst>
        </p:spPr>
        <p:txBody>
          <a:bodyPr/>
          <a:lstStyle/>
          <a:p>
            <a:endParaRPr lang="it-IT"/>
          </a:p>
        </p:txBody>
      </p:sp>
      <p:sp>
        <p:nvSpPr>
          <p:cNvPr id="9" name="Text 6"/>
          <p:cNvSpPr/>
          <p:nvPr/>
        </p:nvSpPr>
        <p:spPr>
          <a:xfrm>
            <a:off x="5943600" y="1971446"/>
            <a:ext cx="2606040" cy="614477"/>
          </a:xfrm>
          <a:prstGeom prst="rect">
            <a:avLst/>
          </a:prstGeom>
          <a:noFill/>
          <a:ln/>
        </p:spPr>
        <p:txBody>
          <a:bodyPr wrap="square" lIns="0" tIns="0" rIns="0" bIns="0" rtlCol="0" anchor="ctr"/>
          <a:lstStyle/>
          <a:p>
            <a:pPr marL="0" indent="0" algn="ctr">
              <a:buNone/>
            </a:pPr>
            <a:r>
              <a:rPr lang="en-US" sz="3200" b="1" dirty="0">
                <a:solidFill>
                  <a:srgbClr val="FFFFFF"/>
                </a:solidFill>
                <a:latin typeface="Cambria" pitchFamily="34" charset="0"/>
                <a:ea typeface="Cambria" pitchFamily="34" charset="-122"/>
                <a:cs typeface="Cambria" pitchFamily="34" charset="-120"/>
              </a:rPr>
              <a:t>25.414</a:t>
            </a:r>
            <a:endParaRPr lang="en-US" sz="3200" dirty="0"/>
          </a:p>
        </p:txBody>
      </p:sp>
      <p:sp>
        <p:nvSpPr>
          <p:cNvPr id="10" name="Text 7"/>
          <p:cNvSpPr/>
          <p:nvPr/>
        </p:nvSpPr>
        <p:spPr>
          <a:xfrm>
            <a:off x="5980176" y="2585923"/>
            <a:ext cx="2532888" cy="526694"/>
          </a:xfrm>
          <a:prstGeom prst="rect">
            <a:avLst/>
          </a:prstGeom>
          <a:noFill/>
          <a:ln/>
        </p:spPr>
        <p:txBody>
          <a:bodyPr wrap="square" lIns="0" tIns="0" rIns="0" bIns="0" rtlCol="0" anchor="t"/>
          <a:lstStyle/>
          <a:p>
            <a:pPr marL="0" indent="0" algn="ctr">
              <a:buNone/>
            </a:pPr>
            <a:r>
              <a:rPr lang="en-US" sz="1100" dirty="0">
                <a:solidFill>
                  <a:srgbClr val="C7D2DE"/>
                </a:solidFill>
                <a:latin typeface="Calibri" pitchFamily="34" charset="0"/>
                <a:ea typeface="Calibri" pitchFamily="34" charset="-122"/>
                <a:cs typeface="Calibri" pitchFamily="34" charset="-120"/>
              </a:rPr>
              <a:t>Ore di formazione retribuite </a:t>
            </a:r>
            <a:r>
              <a:rPr lang="en-US" sz="1100" dirty="0" err="1">
                <a:solidFill>
                  <a:srgbClr val="C7D2DE"/>
                </a:solidFill>
                <a:latin typeface="Calibri" pitchFamily="34" charset="0"/>
                <a:ea typeface="Calibri" pitchFamily="34" charset="-122"/>
                <a:cs typeface="Calibri" pitchFamily="34" charset="-120"/>
              </a:rPr>
              <a:t>nel</a:t>
            </a:r>
            <a:r>
              <a:rPr lang="en-US" sz="1100" dirty="0">
                <a:solidFill>
                  <a:srgbClr val="C7D2DE"/>
                </a:solidFill>
                <a:latin typeface="Calibri" pitchFamily="34" charset="0"/>
                <a:ea typeface="Calibri" pitchFamily="34" charset="-122"/>
                <a:cs typeface="Calibri" pitchFamily="34" charset="-120"/>
              </a:rPr>
              <a:t> 2025</a:t>
            </a:r>
            <a:endParaRPr lang="en-US" sz="1100" dirty="0"/>
          </a:p>
        </p:txBody>
      </p:sp>
      <p:sp>
        <p:nvSpPr>
          <p:cNvPr id="11" name="Shape 8"/>
          <p:cNvSpPr/>
          <p:nvPr/>
        </p:nvSpPr>
        <p:spPr>
          <a:xfrm>
            <a:off x="502920" y="3566160"/>
            <a:ext cx="8138160" cy="914400"/>
          </a:xfrm>
          <a:prstGeom prst="roundRect">
            <a:avLst>
              <a:gd name="adj" fmla="val 10000"/>
            </a:avLst>
          </a:prstGeom>
          <a:solidFill>
            <a:srgbClr val="EDF2F8"/>
          </a:solidFill>
          <a:ln/>
        </p:spPr>
        <p:txBody>
          <a:bodyPr/>
          <a:lstStyle/>
          <a:p>
            <a:endParaRPr lang="it-IT"/>
          </a:p>
        </p:txBody>
      </p:sp>
      <p:pic>
        <p:nvPicPr>
          <p:cNvPr id="12" name="Image 1" descr="preencoded.png"/>
          <p:cNvPicPr>
            <a:picLocks noChangeAspect="1"/>
          </p:cNvPicPr>
          <p:nvPr/>
        </p:nvPicPr>
        <p:blipFill>
          <a:blip r:embed="rId3"/>
          <a:stretch>
            <a:fillRect/>
          </a:stretch>
        </p:blipFill>
        <p:spPr>
          <a:xfrm>
            <a:off x="777240" y="3749040"/>
            <a:ext cx="365760" cy="365760"/>
          </a:xfrm>
          <a:prstGeom prst="rect">
            <a:avLst/>
          </a:prstGeom>
        </p:spPr>
      </p:pic>
      <p:sp>
        <p:nvSpPr>
          <p:cNvPr id="13" name="Text 9"/>
          <p:cNvSpPr/>
          <p:nvPr/>
        </p:nvSpPr>
        <p:spPr>
          <a:xfrm>
            <a:off x="1325880" y="3566160"/>
            <a:ext cx="7040880" cy="914400"/>
          </a:xfrm>
          <a:prstGeom prst="rect">
            <a:avLst/>
          </a:prstGeom>
          <a:noFill/>
          <a:ln/>
        </p:spPr>
        <p:txBody>
          <a:bodyPr wrap="square" lIns="0" tIns="0" rIns="0" bIns="0" rtlCol="0" anchor="ctr"/>
          <a:lstStyle/>
          <a:p>
            <a:pPr marL="0" indent="0">
              <a:buNone/>
            </a:pPr>
            <a:r>
              <a:rPr lang="en-US" sz="1700" b="1" i="1" dirty="0">
                <a:solidFill>
                  <a:srgbClr val="1C3A5E"/>
                </a:solidFill>
                <a:latin typeface="Cambria" pitchFamily="34" charset="0"/>
                <a:ea typeface="Cambria" pitchFamily="34" charset="-122"/>
                <a:cs typeface="Cambria" pitchFamily="34" charset="-120"/>
              </a:rPr>
              <a:t>Un lavoro ben fatto ci fa sentire persone speciali.</a:t>
            </a:r>
            <a:endParaRPr lang="en-US" sz="1700" dirty="0"/>
          </a:p>
        </p:txBody>
      </p:sp>
      <p:pic>
        <p:nvPicPr>
          <p:cNvPr id="15" name="Image 0" descr="assets/logo.png">
            <a:extLst>
              <a:ext uri="{FF2B5EF4-FFF2-40B4-BE49-F238E27FC236}">
                <a16:creationId xmlns:a16="http://schemas.microsoft.com/office/drawing/2014/main" id="{82C0F0D2-8CF5-9719-599E-9A5D682B8DD5}"/>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L'IMPATTO DELL'ASSISTENZA</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dimensione dell'assistenza </a:t>
            </a:r>
            <a:r>
              <a:rPr lang="en-US" sz="2700" b="1" dirty="0" err="1">
                <a:solidFill>
                  <a:srgbClr val="1C3A5E"/>
                </a:solidFill>
                <a:latin typeface="Cambria" pitchFamily="34" charset="0"/>
                <a:ea typeface="Cambria" pitchFamily="34" charset="-122"/>
                <a:cs typeface="Cambria" pitchFamily="34" charset="-120"/>
              </a:rPr>
              <a:t>nel</a:t>
            </a:r>
            <a:r>
              <a:rPr lang="en-US" sz="2700" b="1" dirty="0">
                <a:solidFill>
                  <a:srgbClr val="1C3A5E"/>
                </a:solidFill>
                <a:latin typeface="Cambria" pitchFamily="34" charset="0"/>
                <a:ea typeface="Cambria" pitchFamily="34" charset="-122"/>
                <a:cs typeface="Cambria" pitchFamily="34" charset="-120"/>
              </a:rPr>
              <a:t> 2025</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70</a:t>
            </a:r>
            <a:endParaRPr lang="en-US" sz="1000" dirty="0"/>
          </a:p>
        </p:txBody>
      </p:sp>
      <p:sp>
        <p:nvSpPr>
          <p:cNvPr id="7" name="Shape 4"/>
          <p:cNvSpPr/>
          <p:nvPr/>
        </p:nvSpPr>
        <p:spPr>
          <a:xfrm>
            <a:off x="502920" y="1691640"/>
            <a:ext cx="2499360" cy="1783080"/>
          </a:xfrm>
          <a:prstGeom prst="roundRect">
            <a:avLst>
              <a:gd name="adj" fmla="val 5128"/>
            </a:avLst>
          </a:prstGeom>
          <a:solidFill>
            <a:srgbClr val="1C3A5E"/>
          </a:solidFill>
          <a:ln/>
          <a:effectLst>
            <a:outerShdw blurRad="88900" dist="25400" dir="5400000" algn="bl" rotWithShape="0">
              <a:srgbClr val="1C3A5E">
                <a:alpha val="12000"/>
              </a:srgbClr>
            </a:outerShdw>
          </a:effectLst>
        </p:spPr>
        <p:txBody>
          <a:bodyPr/>
          <a:lstStyle/>
          <a:p>
            <a:endParaRPr lang="it-IT"/>
          </a:p>
        </p:txBody>
      </p:sp>
      <p:sp>
        <p:nvSpPr>
          <p:cNvPr id="8" name="Shape 5"/>
          <p:cNvSpPr/>
          <p:nvPr/>
        </p:nvSpPr>
        <p:spPr>
          <a:xfrm>
            <a:off x="1386840" y="1892808"/>
            <a:ext cx="731520" cy="731520"/>
          </a:xfrm>
          <a:prstGeom prst="ellipse">
            <a:avLst/>
          </a:prstGeom>
          <a:solidFill>
            <a:srgbClr val="FFFFFF">
              <a:alpha val="7000"/>
            </a:srgbClr>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1591666" y="2097634"/>
            <a:ext cx="321869" cy="321869"/>
          </a:xfrm>
          <a:prstGeom prst="rect">
            <a:avLst/>
          </a:prstGeom>
        </p:spPr>
      </p:pic>
      <p:sp>
        <p:nvSpPr>
          <p:cNvPr id="10" name="Text 6"/>
          <p:cNvSpPr/>
          <p:nvPr/>
        </p:nvSpPr>
        <p:spPr>
          <a:xfrm>
            <a:off x="502920" y="2624328"/>
            <a:ext cx="249936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Oltre 1.500</a:t>
            </a:r>
            <a:endParaRPr lang="en-US" sz="2400" dirty="0"/>
          </a:p>
        </p:txBody>
      </p:sp>
      <p:sp>
        <p:nvSpPr>
          <p:cNvPr id="11" name="Text 7"/>
          <p:cNvSpPr/>
          <p:nvPr/>
        </p:nvSpPr>
        <p:spPr>
          <a:xfrm>
            <a:off x="640080" y="3063240"/>
            <a:ext cx="2225040" cy="365760"/>
          </a:xfrm>
          <a:prstGeom prst="rect">
            <a:avLst/>
          </a:prstGeom>
          <a:noFill/>
          <a:ln/>
        </p:spPr>
        <p:txBody>
          <a:bodyPr wrap="square" lIns="0" tIns="0" rIns="0" bIns="0" rtlCol="0" anchor="t"/>
          <a:lstStyle/>
          <a:p>
            <a:pPr marL="0" indent="0" algn="ctr">
              <a:lnSpc>
                <a:spcPct val="100000"/>
              </a:lnSpc>
              <a:buNone/>
            </a:pPr>
            <a:r>
              <a:rPr lang="en-US" sz="1050" dirty="0">
                <a:solidFill>
                  <a:srgbClr val="C7D2DE"/>
                </a:solidFill>
                <a:latin typeface="Calibri" pitchFamily="34" charset="0"/>
                <a:ea typeface="Calibri" pitchFamily="34" charset="-122"/>
                <a:cs typeface="Calibri" pitchFamily="34" charset="-120"/>
              </a:rPr>
              <a:t>utenti con disabilità assistiti</a:t>
            </a:r>
            <a:endParaRPr lang="en-US" sz="1050" dirty="0"/>
          </a:p>
        </p:txBody>
      </p:sp>
      <p:sp>
        <p:nvSpPr>
          <p:cNvPr id="12" name="Shape 8"/>
          <p:cNvSpPr/>
          <p:nvPr/>
        </p:nvSpPr>
        <p:spPr>
          <a:xfrm>
            <a:off x="3322320" y="1691640"/>
            <a:ext cx="2499360" cy="1783080"/>
          </a:xfrm>
          <a:prstGeom prst="roundRect">
            <a:avLst>
              <a:gd name="adj" fmla="val 5128"/>
            </a:avLst>
          </a:prstGeom>
          <a:solidFill>
            <a:srgbClr val="E7F0EE"/>
          </a:solidFill>
          <a:ln/>
          <a:effectLst>
            <a:outerShdw blurRad="88900" dist="25400" dir="5400000" algn="bl" rotWithShape="0">
              <a:srgbClr val="1C3A5E">
                <a:alpha val="12000"/>
              </a:srgbClr>
            </a:outerShdw>
          </a:effectLst>
        </p:spPr>
        <p:txBody>
          <a:bodyPr/>
          <a:lstStyle/>
          <a:p>
            <a:endParaRPr lang="it-IT"/>
          </a:p>
        </p:txBody>
      </p:sp>
      <p:sp>
        <p:nvSpPr>
          <p:cNvPr id="13" name="Shape 9"/>
          <p:cNvSpPr/>
          <p:nvPr/>
        </p:nvSpPr>
        <p:spPr>
          <a:xfrm>
            <a:off x="4206240" y="1892808"/>
            <a:ext cx="731520" cy="731520"/>
          </a:xfrm>
          <a:prstGeom prst="ellipse">
            <a:avLst/>
          </a:prstGeom>
          <a:solidFill>
            <a:srgbClr val="E7F0EE"/>
          </a:solidFill>
          <a:ln/>
        </p:spPr>
        <p:txBody>
          <a:bodyPr/>
          <a:lstStyle/>
          <a:p>
            <a:endParaRPr lang="it-IT"/>
          </a:p>
        </p:txBody>
      </p:sp>
      <p:pic>
        <p:nvPicPr>
          <p:cNvPr id="14" name="Image 2" descr="preencoded.png"/>
          <p:cNvPicPr>
            <a:picLocks noChangeAspect="1"/>
          </p:cNvPicPr>
          <p:nvPr/>
        </p:nvPicPr>
        <p:blipFill>
          <a:blip r:embed="rId4"/>
          <a:stretch>
            <a:fillRect/>
          </a:stretch>
        </p:blipFill>
        <p:spPr>
          <a:xfrm>
            <a:off x="4411066" y="2097634"/>
            <a:ext cx="321869" cy="321869"/>
          </a:xfrm>
          <a:prstGeom prst="rect">
            <a:avLst/>
          </a:prstGeom>
        </p:spPr>
      </p:pic>
      <p:sp>
        <p:nvSpPr>
          <p:cNvPr id="15" name="Text 10"/>
          <p:cNvSpPr/>
          <p:nvPr/>
        </p:nvSpPr>
        <p:spPr>
          <a:xfrm>
            <a:off x="3322320" y="2624328"/>
            <a:ext cx="2499360" cy="457200"/>
          </a:xfrm>
          <a:prstGeom prst="rect">
            <a:avLst/>
          </a:prstGeom>
          <a:noFill/>
          <a:ln/>
        </p:spPr>
        <p:txBody>
          <a:bodyPr wrap="square" lIns="0" tIns="0" rIns="0" bIns="0" rtlCol="0" anchor="ctr"/>
          <a:lstStyle/>
          <a:p>
            <a:pPr marL="0" indent="0" algn="ctr">
              <a:buNone/>
            </a:pPr>
            <a:r>
              <a:rPr lang="en-US" sz="2400" b="1" dirty="0">
                <a:solidFill>
                  <a:srgbClr val="2E7D74"/>
                </a:solidFill>
                <a:latin typeface="Cambria" pitchFamily="34" charset="0"/>
                <a:ea typeface="Cambria" pitchFamily="34" charset="-122"/>
                <a:cs typeface="Cambria" pitchFamily="34" charset="-120"/>
              </a:rPr>
              <a:t>Oltre 6.800</a:t>
            </a:r>
            <a:endParaRPr lang="en-US" sz="2400" dirty="0"/>
          </a:p>
        </p:txBody>
      </p:sp>
      <p:sp>
        <p:nvSpPr>
          <p:cNvPr id="16" name="Text 11"/>
          <p:cNvSpPr/>
          <p:nvPr/>
        </p:nvSpPr>
        <p:spPr>
          <a:xfrm>
            <a:off x="3459480" y="3063240"/>
            <a:ext cx="2225040" cy="365760"/>
          </a:xfrm>
          <a:prstGeom prst="rect">
            <a:avLst/>
          </a:prstGeom>
          <a:noFill/>
          <a:ln/>
        </p:spPr>
        <p:txBody>
          <a:bodyPr wrap="square" lIns="0" tIns="0" rIns="0" bIns="0" rtlCol="0" anchor="t"/>
          <a:lstStyle/>
          <a:p>
            <a:pPr marL="0" indent="0" algn="ctr">
              <a:lnSpc>
                <a:spcPct val="100000"/>
              </a:lnSpc>
              <a:buNone/>
            </a:pPr>
            <a:r>
              <a:rPr lang="en-US" sz="1050" dirty="0">
                <a:solidFill>
                  <a:srgbClr val="6E7A88"/>
                </a:solidFill>
                <a:latin typeface="Calibri" pitchFamily="34" charset="0"/>
                <a:ea typeface="Calibri" pitchFamily="34" charset="-122"/>
                <a:cs typeface="Calibri" pitchFamily="34" charset="-120"/>
              </a:rPr>
              <a:t>utenti anziani assistiti</a:t>
            </a:r>
            <a:endParaRPr lang="en-US" sz="1050" dirty="0"/>
          </a:p>
        </p:txBody>
      </p:sp>
      <p:sp>
        <p:nvSpPr>
          <p:cNvPr id="17" name="Shape 12"/>
          <p:cNvSpPr/>
          <p:nvPr/>
        </p:nvSpPr>
        <p:spPr>
          <a:xfrm>
            <a:off x="6141720" y="1691640"/>
            <a:ext cx="2499360" cy="1783080"/>
          </a:xfrm>
          <a:prstGeom prst="roundRect">
            <a:avLst>
              <a:gd name="adj" fmla="val 5128"/>
            </a:avLst>
          </a:prstGeom>
          <a:solidFill>
            <a:srgbClr val="F7EFDD"/>
          </a:solidFill>
          <a:ln/>
          <a:effectLst>
            <a:outerShdw blurRad="88900" dist="25400" dir="5400000" algn="bl" rotWithShape="0">
              <a:srgbClr val="1C3A5E">
                <a:alpha val="12000"/>
              </a:srgbClr>
            </a:outerShdw>
          </a:effectLst>
        </p:spPr>
        <p:txBody>
          <a:bodyPr/>
          <a:lstStyle/>
          <a:p>
            <a:endParaRPr lang="it-IT"/>
          </a:p>
        </p:txBody>
      </p:sp>
      <p:sp>
        <p:nvSpPr>
          <p:cNvPr id="18" name="Shape 13"/>
          <p:cNvSpPr/>
          <p:nvPr/>
        </p:nvSpPr>
        <p:spPr>
          <a:xfrm>
            <a:off x="7025640" y="1892808"/>
            <a:ext cx="731520" cy="731520"/>
          </a:xfrm>
          <a:prstGeom prst="ellipse">
            <a:avLst/>
          </a:prstGeom>
          <a:solidFill>
            <a:srgbClr val="F7EFDD"/>
          </a:solidFill>
          <a:ln/>
        </p:spPr>
        <p:txBody>
          <a:bodyPr/>
          <a:lstStyle/>
          <a:p>
            <a:endParaRPr lang="it-IT"/>
          </a:p>
        </p:txBody>
      </p:sp>
      <p:pic>
        <p:nvPicPr>
          <p:cNvPr id="19" name="Image 3" descr="preencoded.png"/>
          <p:cNvPicPr>
            <a:picLocks noChangeAspect="1"/>
          </p:cNvPicPr>
          <p:nvPr/>
        </p:nvPicPr>
        <p:blipFill>
          <a:blip r:embed="rId5"/>
          <a:stretch>
            <a:fillRect/>
          </a:stretch>
        </p:blipFill>
        <p:spPr>
          <a:xfrm>
            <a:off x="7230466" y="2097634"/>
            <a:ext cx="321869" cy="321869"/>
          </a:xfrm>
          <a:prstGeom prst="rect">
            <a:avLst/>
          </a:prstGeom>
        </p:spPr>
      </p:pic>
      <p:sp>
        <p:nvSpPr>
          <p:cNvPr id="20" name="Text 14"/>
          <p:cNvSpPr/>
          <p:nvPr/>
        </p:nvSpPr>
        <p:spPr>
          <a:xfrm>
            <a:off x="6141720" y="2624328"/>
            <a:ext cx="2499360" cy="457200"/>
          </a:xfrm>
          <a:prstGeom prst="rect">
            <a:avLst/>
          </a:prstGeom>
          <a:noFill/>
          <a:ln/>
        </p:spPr>
        <p:txBody>
          <a:bodyPr wrap="square" lIns="0" tIns="0" rIns="0" bIns="0" rtlCol="0" anchor="ctr"/>
          <a:lstStyle/>
          <a:p>
            <a:pPr marL="0" indent="0" algn="ctr">
              <a:buNone/>
            </a:pPr>
            <a:r>
              <a:rPr lang="en-US" sz="2400" b="1" dirty="0">
                <a:solidFill>
                  <a:srgbClr val="B8892B"/>
                </a:solidFill>
                <a:latin typeface="Cambria" pitchFamily="34" charset="0"/>
                <a:ea typeface="Cambria" pitchFamily="34" charset="-122"/>
                <a:cs typeface="Cambria" pitchFamily="34" charset="-120"/>
              </a:rPr>
              <a:t>Oltre 7.000</a:t>
            </a:r>
            <a:endParaRPr lang="en-US" sz="2400" dirty="0"/>
          </a:p>
        </p:txBody>
      </p:sp>
      <p:sp>
        <p:nvSpPr>
          <p:cNvPr id="21" name="Text 15"/>
          <p:cNvSpPr/>
          <p:nvPr/>
        </p:nvSpPr>
        <p:spPr>
          <a:xfrm>
            <a:off x="6278880" y="3063240"/>
            <a:ext cx="2225040" cy="365760"/>
          </a:xfrm>
          <a:prstGeom prst="rect">
            <a:avLst/>
          </a:prstGeom>
          <a:noFill/>
          <a:ln/>
        </p:spPr>
        <p:txBody>
          <a:bodyPr wrap="square" lIns="0" tIns="0" rIns="0" bIns="0" rtlCol="0" anchor="t"/>
          <a:lstStyle/>
          <a:p>
            <a:pPr marL="0" indent="0" algn="ctr">
              <a:lnSpc>
                <a:spcPct val="100000"/>
              </a:lnSpc>
              <a:buNone/>
            </a:pPr>
            <a:r>
              <a:rPr lang="en-US" sz="1050" dirty="0">
                <a:solidFill>
                  <a:srgbClr val="6E7A88"/>
                </a:solidFill>
                <a:latin typeface="Calibri" pitchFamily="34" charset="0"/>
                <a:ea typeface="Calibri" pitchFamily="34" charset="-122"/>
                <a:cs typeface="Calibri" pitchFamily="34" charset="-120"/>
              </a:rPr>
              <a:t>utenti minori assistiti</a:t>
            </a:r>
            <a:endParaRPr lang="en-US" sz="1050" dirty="0"/>
          </a:p>
        </p:txBody>
      </p:sp>
      <p:sp>
        <p:nvSpPr>
          <p:cNvPr id="22" name="Shape 16"/>
          <p:cNvSpPr/>
          <p:nvPr/>
        </p:nvSpPr>
        <p:spPr>
          <a:xfrm>
            <a:off x="502920" y="3749040"/>
            <a:ext cx="8138160" cy="777240"/>
          </a:xfrm>
          <a:prstGeom prst="roundRect">
            <a:avLst>
              <a:gd name="adj" fmla="val 11765"/>
            </a:avLst>
          </a:prstGeom>
          <a:solidFill>
            <a:srgbClr val="EDF2F8"/>
          </a:solidFill>
          <a:ln/>
        </p:spPr>
        <p:txBody>
          <a:bodyPr/>
          <a:lstStyle/>
          <a:p>
            <a:endParaRPr lang="it-IT"/>
          </a:p>
        </p:txBody>
      </p:sp>
      <p:pic>
        <p:nvPicPr>
          <p:cNvPr id="23" name="Image 4" descr="preencoded.png"/>
          <p:cNvPicPr>
            <a:picLocks noChangeAspect="1"/>
          </p:cNvPicPr>
          <p:nvPr/>
        </p:nvPicPr>
        <p:blipFill>
          <a:blip r:embed="rId6"/>
          <a:stretch>
            <a:fillRect/>
          </a:stretch>
        </p:blipFill>
        <p:spPr>
          <a:xfrm>
            <a:off x="777240" y="3886200"/>
            <a:ext cx="320040" cy="320040"/>
          </a:xfrm>
          <a:prstGeom prst="rect">
            <a:avLst/>
          </a:prstGeom>
        </p:spPr>
      </p:pic>
      <p:sp>
        <p:nvSpPr>
          <p:cNvPr id="24" name="Text 17"/>
          <p:cNvSpPr/>
          <p:nvPr/>
        </p:nvSpPr>
        <p:spPr>
          <a:xfrm>
            <a:off x="1280160" y="3749040"/>
            <a:ext cx="7132320" cy="777240"/>
          </a:xfrm>
          <a:prstGeom prst="rect">
            <a:avLst/>
          </a:prstGeom>
          <a:noFill/>
          <a:ln/>
        </p:spPr>
        <p:txBody>
          <a:bodyPr wrap="square" lIns="0" tIns="0" rIns="0" bIns="0" rtlCol="0" anchor="ctr"/>
          <a:lstStyle/>
          <a:p>
            <a:pPr marL="0" indent="0">
              <a:buNone/>
            </a:pPr>
            <a:r>
              <a:rPr lang="en-US" sz="1600" b="1" i="1" dirty="0">
                <a:solidFill>
                  <a:srgbClr val="1C3A5E"/>
                </a:solidFill>
                <a:latin typeface="Cambria" pitchFamily="34" charset="0"/>
                <a:ea typeface="Cambria" pitchFamily="34" charset="-122"/>
                <a:cs typeface="Cambria" pitchFamily="34" charset="-120"/>
              </a:rPr>
              <a:t>Non puoi fare una buona economia con una cattiva etica.</a:t>
            </a:r>
            <a:endParaRPr lang="en-US" sz="1600" dirty="0"/>
          </a:p>
        </p:txBody>
      </p:sp>
      <p:pic>
        <p:nvPicPr>
          <p:cNvPr id="28" name="Image 0" descr="assets/logo.png">
            <a:extLst>
              <a:ext uri="{FF2B5EF4-FFF2-40B4-BE49-F238E27FC236}">
                <a16:creationId xmlns:a16="http://schemas.microsoft.com/office/drawing/2014/main" id="{59DD49A0-478A-5E20-0CA8-E677DEE9B38E}"/>
              </a:ext>
            </a:extLst>
          </p:cNvPr>
          <p:cNvPicPr>
            <a:picLocks noChangeAspect="1"/>
          </p:cNvPicPr>
          <p:nvPr/>
        </p:nvPicPr>
        <p:blipFill>
          <a:blip r:embed="rId7"/>
          <a:srcRect/>
          <a:stretch/>
        </p:blipFill>
        <p:spPr>
          <a:xfrm>
            <a:off x="502920" y="4576572"/>
            <a:ext cx="1018903" cy="36576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CONTESTO ECONOMICO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situazione nel contesto finanziario ed economico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71</a:t>
            </a:r>
            <a:endParaRPr lang="en-US" sz="1000" dirty="0"/>
          </a:p>
        </p:txBody>
      </p:sp>
      <p:sp>
        <p:nvSpPr>
          <p:cNvPr id="7" name="Text 4"/>
          <p:cNvSpPr/>
          <p:nvPr/>
        </p:nvSpPr>
        <p:spPr>
          <a:xfrm>
            <a:off x="502920" y="1481328"/>
            <a:ext cx="3863340" cy="3063240"/>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Il permanere dell'aumento dei costi energetici resta difficile da compensare e continua a rappresentare un valore da monitorare con attenzione: per questo la Cooperativa ha proseguito nella ricerca di fornitori che occupino un ruolo di partnership e non di semplice fornitura. Nel 2025, con </a:t>
            </a:r>
            <a:r>
              <a:rPr lang="en-US" sz="1080" dirty="0" err="1">
                <a:solidFill>
                  <a:srgbClr val="24303C"/>
                </a:solidFill>
                <a:latin typeface="Calibri" pitchFamily="34" charset="0"/>
                <a:ea typeface="Calibri" pitchFamily="34" charset="-122"/>
                <a:cs typeface="Calibri" pitchFamily="34" charset="-120"/>
              </a:rPr>
              <a:t>delibera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approvata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dall’Assemblea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dei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Soci</a:t>
            </a:r>
            <a:r>
              <a:rPr lang="en-US" sz="1080" dirty="0">
                <a:solidFill>
                  <a:srgbClr val="24303C"/>
                </a:solidFill>
                <a:latin typeface="Calibri" pitchFamily="34" charset="0"/>
                <a:ea typeface="Calibri" pitchFamily="34" charset="-122"/>
                <a:cs typeface="Calibri" pitchFamily="34" charset="-120"/>
              </a:rPr>
              <a:t>, il Consiglio di Amministrazione ha proposto all'assemblea la ripartizione dei ristorni, quale espressione del principio di mutualità, distribuendo ai soci aventi </a:t>
            </a:r>
            <a:r>
              <a:rPr lang="en-US" sz="1080" dirty="0" err="1">
                <a:solidFill>
                  <a:srgbClr val="24303C"/>
                </a:solidFill>
                <a:latin typeface="Calibri" pitchFamily="34" charset="0"/>
                <a:ea typeface="Calibri" pitchFamily="34" charset="-122"/>
                <a:cs typeface="Calibri" pitchFamily="34" charset="-120"/>
              </a:rPr>
              <a:t>diritto</a:t>
            </a:r>
            <a:r>
              <a:rPr lang="en-US" sz="1080" dirty="0">
                <a:solidFill>
                  <a:srgbClr val="24303C"/>
                </a:solidFill>
                <a:latin typeface="Calibri" pitchFamily="34" charset="0"/>
                <a:ea typeface="Calibri" pitchFamily="34" charset="-122"/>
                <a:cs typeface="Calibri" pitchFamily="34" charset="-120"/>
              </a:rPr>
              <a:t> 1.050.000 euro sulla base del grado di partecipazione alle </a:t>
            </a:r>
            <a:r>
              <a:rPr lang="en-US" sz="1080" dirty="0" err="1">
                <a:solidFill>
                  <a:srgbClr val="24303C"/>
                </a:solidFill>
                <a:latin typeface="Calibri" pitchFamily="34" charset="0"/>
                <a:ea typeface="Calibri" pitchFamily="34" charset="-122"/>
                <a:cs typeface="Calibri" pitchFamily="34" charset="-120"/>
              </a:rPr>
              <a:t>attività</a:t>
            </a:r>
            <a:r>
              <a:rPr lang="en-US" sz="1080" dirty="0">
                <a:solidFill>
                  <a:srgbClr val="24303C"/>
                </a:solidFill>
                <a:latin typeface="Calibri" pitchFamily="34" charset="0"/>
                <a:ea typeface="Calibri" pitchFamily="34" charset="-122"/>
                <a:cs typeface="Calibri" pitchFamily="34" charset="-120"/>
              </a:rPr>
              <a:t> e della </a:t>
            </a:r>
            <a:r>
              <a:rPr lang="en-US" sz="1080" dirty="0" err="1">
                <a:solidFill>
                  <a:srgbClr val="24303C"/>
                </a:solidFill>
                <a:latin typeface="Calibri" pitchFamily="34" charset="0"/>
                <a:ea typeface="Calibri" pitchFamily="34" charset="-122"/>
                <a:cs typeface="Calibri" pitchFamily="34" charset="-120"/>
              </a:rPr>
              <a:t>qualità</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servizio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erogato</a:t>
            </a:r>
            <a:r>
              <a:rPr lang="en-US" sz="1080" dirty="0">
                <a:solidFill>
                  <a:srgbClr val="24303C"/>
                </a:solidFill>
                <a:latin typeface="Calibri" pitchFamily="34" charset="0"/>
                <a:ea typeface="Calibri" pitchFamily="34" charset="-122"/>
                <a:cs typeface="Calibri" pitchFamily="34" charset="-120"/>
              </a:rPr>
              <a:t>.</a:t>
            </a:r>
            <a:endParaRPr lang="en-US" sz="1080" dirty="0"/>
          </a:p>
        </p:txBody>
      </p:sp>
      <p:sp>
        <p:nvSpPr>
          <p:cNvPr id="8" name="Text 5"/>
          <p:cNvSpPr/>
          <p:nvPr/>
        </p:nvSpPr>
        <p:spPr>
          <a:xfrm>
            <a:off x="4777740" y="1481328"/>
            <a:ext cx="3863340" cy="3063240"/>
          </a:xfrm>
          <a:prstGeom prst="rect">
            <a:avLst/>
          </a:prstGeom>
          <a:noFill/>
          <a:ln/>
        </p:spPr>
        <p:txBody>
          <a:bodyPr wrap="square" lIns="0" tIns="0" rIns="0" bIns="0" rtlCol="0" anchor="t"/>
          <a:lstStyle/>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Una delle funzioni del Bilancio Sociale è analizzare le relazioni con i portatori d'interesse, interni ed esterni: un primo passo consiste nel far emergere tali relazioni riclassificando il Conto Economico in chiave sociale. Il valore aggiunto misura infatti la ricchezza prodotta nell'esercizio a vantaggio della collettività — l'insieme di tutti gli stakeholder — come differenza tra il valore dei beni e servizi acquistati e quello dei beni e servizi venduti al completamento del ciclo produttivo.</a:t>
            </a:r>
            <a:endParaRPr lang="en-US" sz="1080" dirty="0"/>
          </a:p>
        </p:txBody>
      </p:sp>
      <p:pic>
        <p:nvPicPr>
          <p:cNvPr id="10" name="Image 0" descr="assets/logo.png">
            <a:extLst>
              <a:ext uri="{FF2B5EF4-FFF2-40B4-BE49-F238E27FC236}">
                <a16:creationId xmlns:a16="http://schemas.microsoft.com/office/drawing/2014/main" id="{B06AC9C3-59A1-9586-B44C-5E15ECCED082}"/>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CONTESTO ECONOMICO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Ripartizione dell'utile </a:t>
            </a:r>
            <a:r>
              <a:rPr lang="en-US" sz="2700" b="1" dirty="0" err="1">
                <a:solidFill>
                  <a:srgbClr val="1C3A5E"/>
                </a:solidFill>
                <a:latin typeface="Cambria" pitchFamily="34" charset="0"/>
                <a:ea typeface="Cambria" pitchFamily="34" charset="-122"/>
                <a:cs typeface="Cambria" pitchFamily="34" charset="-120"/>
              </a:rPr>
              <a:t>d'esercizio</a:t>
            </a:r>
            <a:r>
              <a:rPr lang="en-US" sz="2700" b="1" dirty="0">
                <a:solidFill>
                  <a:srgbClr val="1C3A5E"/>
                </a:solidFill>
                <a:latin typeface="Cambria" pitchFamily="34" charset="0"/>
                <a:ea typeface="Cambria" pitchFamily="34" charset="-122"/>
                <a:cs typeface="Cambria" pitchFamily="34" charset="-120"/>
              </a:rPr>
              <a:t> 2025</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72</a:t>
            </a:r>
            <a:endParaRPr lang="en-US" sz="1000" dirty="0"/>
          </a:p>
        </p:txBody>
      </p:sp>
      <p:sp>
        <p:nvSpPr>
          <p:cNvPr id="7" name="Text 4"/>
          <p:cNvSpPr/>
          <p:nvPr/>
        </p:nvSpPr>
        <p:spPr>
          <a:xfrm>
            <a:off x="502920" y="1417320"/>
            <a:ext cx="8138160" cy="365760"/>
          </a:xfrm>
          <a:prstGeom prst="rect">
            <a:avLst/>
          </a:prstGeom>
          <a:noFill/>
          <a:ln/>
        </p:spPr>
        <p:txBody>
          <a:bodyPr wrap="square" lIns="0" tIns="0" rIns="0" bIns="0" rtlCol="0" anchor="ctr"/>
          <a:lstStyle/>
          <a:p>
            <a:pPr marL="0" indent="0">
              <a:buNone/>
            </a:pPr>
            <a:r>
              <a:rPr lang="en-US" sz="1250" dirty="0">
                <a:solidFill>
                  <a:srgbClr val="24303C"/>
                </a:solidFill>
                <a:latin typeface="Calibri" pitchFamily="34" charset="0"/>
                <a:ea typeface="Calibri" pitchFamily="34" charset="-122"/>
                <a:cs typeface="Calibri" pitchFamily="34" charset="-120"/>
              </a:rPr>
              <a:t>L'utile dell'esercizio chiuso al 31/12/2025 è stato destinato come segue:</a:t>
            </a:r>
            <a:endParaRPr lang="en-US" sz="1250" dirty="0"/>
          </a:p>
        </p:txBody>
      </p:sp>
      <p:sp>
        <p:nvSpPr>
          <p:cNvPr id="8" name="Shape 5"/>
          <p:cNvSpPr/>
          <p:nvPr/>
        </p:nvSpPr>
        <p:spPr>
          <a:xfrm>
            <a:off x="502920" y="1975025"/>
            <a:ext cx="393192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9" name="Shape 6"/>
          <p:cNvSpPr/>
          <p:nvPr/>
        </p:nvSpPr>
        <p:spPr>
          <a:xfrm>
            <a:off x="685800" y="2199132"/>
            <a:ext cx="585216" cy="585216"/>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849660" y="2362992"/>
            <a:ext cx="257495" cy="257495"/>
          </a:xfrm>
          <a:prstGeom prst="rect">
            <a:avLst/>
          </a:prstGeom>
        </p:spPr>
      </p:pic>
      <p:sp>
        <p:nvSpPr>
          <p:cNvPr id="11" name="Text 7"/>
          <p:cNvSpPr/>
          <p:nvPr/>
        </p:nvSpPr>
        <p:spPr>
          <a:xfrm>
            <a:off x="1417320" y="2103120"/>
            <a:ext cx="2834640" cy="502920"/>
          </a:xfrm>
          <a:prstGeom prst="rect">
            <a:avLst/>
          </a:prstGeom>
          <a:noFill/>
          <a:ln/>
        </p:spPr>
        <p:txBody>
          <a:bodyPr wrap="square" lIns="0" tIns="0" rIns="0" bIns="0" rtlCol="0" anchor="ctr"/>
          <a:lstStyle/>
          <a:p>
            <a:r>
              <a:rPr lang="en-US" sz="2100" b="1" dirty="0">
                <a:solidFill>
                  <a:srgbClr val="1C3A5E"/>
                </a:solidFill>
                <a:latin typeface="Cambria" pitchFamily="34" charset="0"/>
                <a:ea typeface="Cambria" pitchFamily="34" charset="-122"/>
                <a:cs typeface="Cambria" pitchFamily="34" charset="-120"/>
              </a:rPr>
              <a:t>€ </a:t>
            </a:r>
            <a:r>
              <a:rPr lang="x-none" sz="2100" b="1" dirty="0">
                <a:solidFill>
                  <a:srgbClr val="1C3A5E"/>
                </a:solidFill>
                <a:latin typeface="Cambria" pitchFamily="34" charset="0"/>
                <a:ea typeface="Cambria" pitchFamily="34" charset="-122"/>
              </a:rPr>
              <a:t>786.625</a:t>
            </a:r>
            <a:endParaRPr lang="en-US" sz="2100" b="1" dirty="0">
              <a:solidFill>
                <a:srgbClr val="1C3A5E"/>
              </a:solidFill>
              <a:latin typeface="Cambria" pitchFamily="34" charset="0"/>
              <a:ea typeface="Cambria" pitchFamily="34" charset="-122"/>
            </a:endParaRPr>
          </a:p>
        </p:txBody>
      </p:sp>
      <p:sp>
        <p:nvSpPr>
          <p:cNvPr id="12" name="Text 8"/>
          <p:cNvSpPr/>
          <p:nvPr/>
        </p:nvSpPr>
        <p:spPr>
          <a:xfrm>
            <a:off x="1417320" y="2560320"/>
            <a:ext cx="2834640" cy="365760"/>
          </a:xfrm>
          <a:prstGeom prst="rect">
            <a:avLst/>
          </a:prstGeom>
          <a:noFill/>
          <a:ln/>
        </p:spPr>
        <p:txBody>
          <a:bodyPr wrap="square" lIns="0" tIns="0" rIns="0" bIns="0" rtlCol="0" anchor="t"/>
          <a:lstStyle/>
          <a:p>
            <a:pPr marL="0" indent="0">
              <a:buNone/>
            </a:pPr>
            <a:r>
              <a:rPr lang="en-US" sz="1050" dirty="0">
                <a:solidFill>
                  <a:srgbClr val="6E7A88"/>
                </a:solidFill>
                <a:latin typeface="Calibri" pitchFamily="34" charset="0"/>
                <a:ea typeface="Calibri" pitchFamily="34" charset="-122"/>
                <a:cs typeface="Calibri" pitchFamily="34" charset="-120"/>
              </a:rPr>
              <a:t>Riserva legale (30%)</a:t>
            </a:r>
            <a:endParaRPr lang="en-US" sz="1050" dirty="0"/>
          </a:p>
        </p:txBody>
      </p:sp>
      <p:sp>
        <p:nvSpPr>
          <p:cNvPr id="13" name="Shape 9"/>
          <p:cNvSpPr/>
          <p:nvPr/>
        </p:nvSpPr>
        <p:spPr>
          <a:xfrm>
            <a:off x="4709160" y="1982289"/>
            <a:ext cx="393192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4" name="Shape 10"/>
          <p:cNvSpPr/>
          <p:nvPr/>
        </p:nvSpPr>
        <p:spPr>
          <a:xfrm>
            <a:off x="4892040" y="2199132"/>
            <a:ext cx="585216" cy="585216"/>
          </a:xfrm>
          <a:prstGeom prst="ellipse">
            <a:avLst/>
          </a:prstGeom>
          <a:solidFill>
            <a:srgbClr val="F7EFDD"/>
          </a:solidFill>
          <a:ln/>
        </p:spPr>
        <p:txBody>
          <a:bodyPr/>
          <a:lstStyle/>
          <a:p>
            <a:endParaRPr lang="it-IT"/>
          </a:p>
        </p:txBody>
      </p:sp>
      <p:pic>
        <p:nvPicPr>
          <p:cNvPr id="15" name="Image 2" descr="preencoded.png"/>
          <p:cNvPicPr>
            <a:picLocks noChangeAspect="1"/>
          </p:cNvPicPr>
          <p:nvPr/>
        </p:nvPicPr>
        <p:blipFill>
          <a:blip r:embed="rId4"/>
          <a:stretch>
            <a:fillRect/>
          </a:stretch>
        </p:blipFill>
        <p:spPr>
          <a:xfrm>
            <a:off x="5055900" y="2362992"/>
            <a:ext cx="257495" cy="257495"/>
          </a:xfrm>
          <a:prstGeom prst="rect">
            <a:avLst/>
          </a:prstGeom>
        </p:spPr>
      </p:pic>
      <p:sp>
        <p:nvSpPr>
          <p:cNvPr id="16" name="Text 11"/>
          <p:cNvSpPr/>
          <p:nvPr/>
        </p:nvSpPr>
        <p:spPr>
          <a:xfrm>
            <a:off x="5623560" y="2103120"/>
            <a:ext cx="2834640" cy="502920"/>
          </a:xfrm>
          <a:prstGeom prst="rect">
            <a:avLst/>
          </a:prstGeom>
          <a:noFill/>
          <a:ln/>
        </p:spPr>
        <p:txBody>
          <a:bodyPr wrap="square" lIns="0" tIns="0" rIns="0" bIns="0" rtlCol="0" anchor="ctr"/>
          <a:lstStyle/>
          <a:p>
            <a:pPr marL="0" indent="0">
              <a:buNone/>
            </a:pPr>
            <a:r>
              <a:rPr lang="en-US" sz="2100" b="1" dirty="0">
                <a:solidFill>
                  <a:srgbClr val="1C3A5E"/>
                </a:solidFill>
                <a:latin typeface="Cambria" pitchFamily="34" charset="0"/>
                <a:ea typeface="Cambria" pitchFamily="34" charset="-122"/>
                <a:cs typeface="Cambria" pitchFamily="34" charset="-120"/>
              </a:rPr>
              <a:t>€ 1.050.000</a:t>
            </a:r>
            <a:endParaRPr lang="en-US" sz="2100" dirty="0"/>
          </a:p>
        </p:txBody>
      </p:sp>
      <p:sp>
        <p:nvSpPr>
          <p:cNvPr id="17" name="Text 12"/>
          <p:cNvSpPr/>
          <p:nvPr/>
        </p:nvSpPr>
        <p:spPr>
          <a:xfrm>
            <a:off x="5623560" y="2560320"/>
            <a:ext cx="2834640" cy="365760"/>
          </a:xfrm>
          <a:prstGeom prst="rect">
            <a:avLst/>
          </a:prstGeom>
          <a:noFill/>
          <a:ln/>
        </p:spPr>
        <p:txBody>
          <a:bodyPr wrap="square" lIns="0" tIns="0" rIns="0" bIns="0" rtlCol="0" anchor="t"/>
          <a:lstStyle/>
          <a:p>
            <a:pPr marL="0" indent="0">
              <a:buNone/>
            </a:pPr>
            <a:r>
              <a:rPr lang="en-US" sz="1050" dirty="0">
                <a:solidFill>
                  <a:srgbClr val="6E7A88"/>
                </a:solidFill>
                <a:latin typeface="Calibri" pitchFamily="34" charset="0"/>
                <a:ea typeface="Calibri" pitchFamily="34" charset="-122"/>
                <a:cs typeface="Calibri" pitchFamily="34" charset="-120"/>
              </a:rPr>
              <a:t>Ristorno ai Soci</a:t>
            </a:r>
            <a:endParaRPr lang="en-US" sz="1050" dirty="0"/>
          </a:p>
        </p:txBody>
      </p:sp>
      <p:sp>
        <p:nvSpPr>
          <p:cNvPr id="18" name="Shape 13"/>
          <p:cNvSpPr/>
          <p:nvPr/>
        </p:nvSpPr>
        <p:spPr>
          <a:xfrm>
            <a:off x="502920" y="3200400"/>
            <a:ext cx="393192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9" name="Shape 14"/>
          <p:cNvSpPr/>
          <p:nvPr/>
        </p:nvSpPr>
        <p:spPr>
          <a:xfrm>
            <a:off x="685800" y="3433572"/>
            <a:ext cx="585216" cy="585216"/>
          </a:xfrm>
          <a:prstGeom prst="ellipse">
            <a:avLst/>
          </a:prstGeom>
          <a:solidFill>
            <a:srgbClr val="E7F0EE"/>
          </a:solidFill>
          <a:ln/>
        </p:spPr>
        <p:txBody>
          <a:bodyPr/>
          <a:lstStyle/>
          <a:p>
            <a:endParaRPr lang="it-IT"/>
          </a:p>
        </p:txBody>
      </p:sp>
      <p:pic>
        <p:nvPicPr>
          <p:cNvPr id="20" name="Image 3" descr="preencoded.png"/>
          <p:cNvPicPr>
            <a:picLocks noChangeAspect="1"/>
          </p:cNvPicPr>
          <p:nvPr/>
        </p:nvPicPr>
        <p:blipFill>
          <a:blip r:embed="rId5"/>
          <a:stretch>
            <a:fillRect/>
          </a:stretch>
        </p:blipFill>
        <p:spPr>
          <a:xfrm>
            <a:off x="849660" y="3597432"/>
            <a:ext cx="257495" cy="257495"/>
          </a:xfrm>
          <a:prstGeom prst="rect">
            <a:avLst/>
          </a:prstGeom>
        </p:spPr>
      </p:pic>
      <p:sp>
        <p:nvSpPr>
          <p:cNvPr id="21" name="Text 15"/>
          <p:cNvSpPr/>
          <p:nvPr/>
        </p:nvSpPr>
        <p:spPr>
          <a:xfrm>
            <a:off x="1417320" y="3337560"/>
            <a:ext cx="2834640" cy="502920"/>
          </a:xfrm>
          <a:prstGeom prst="rect">
            <a:avLst/>
          </a:prstGeom>
          <a:noFill/>
          <a:ln/>
        </p:spPr>
        <p:txBody>
          <a:bodyPr wrap="square" lIns="0" tIns="0" rIns="0" bIns="0" rtlCol="0" anchor="ctr"/>
          <a:lstStyle/>
          <a:p>
            <a:pPr marL="0" indent="0">
              <a:buNone/>
            </a:pPr>
            <a:r>
              <a:rPr lang="en-US" sz="2100" b="1" dirty="0">
                <a:solidFill>
                  <a:srgbClr val="1C3A5E"/>
                </a:solidFill>
                <a:latin typeface="Cambria" pitchFamily="34" charset="0"/>
                <a:ea typeface="Cambria" pitchFamily="34" charset="-122"/>
                <a:cs typeface="Cambria" pitchFamily="34" charset="-120"/>
              </a:rPr>
              <a:t>€ 47.162</a:t>
            </a:r>
            <a:endParaRPr lang="en-US" sz="2100" dirty="0"/>
          </a:p>
        </p:txBody>
      </p:sp>
      <p:sp>
        <p:nvSpPr>
          <p:cNvPr id="22" name="Text 16"/>
          <p:cNvSpPr/>
          <p:nvPr/>
        </p:nvSpPr>
        <p:spPr>
          <a:xfrm>
            <a:off x="1417320" y="3794760"/>
            <a:ext cx="2834640" cy="365760"/>
          </a:xfrm>
          <a:prstGeom prst="rect">
            <a:avLst/>
          </a:prstGeom>
          <a:noFill/>
          <a:ln/>
        </p:spPr>
        <p:txBody>
          <a:bodyPr wrap="square" lIns="0" tIns="0" rIns="0" bIns="0" rtlCol="0" anchor="t"/>
          <a:lstStyle/>
          <a:p>
            <a:pPr marL="0" indent="0">
              <a:buNone/>
            </a:pPr>
            <a:r>
              <a:rPr lang="en-US" sz="1050" dirty="0">
                <a:solidFill>
                  <a:srgbClr val="6E7A88"/>
                </a:solidFill>
                <a:latin typeface="Calibri" pitchFamily="34" charset="0"/>
                <a:ea typeface="Calibri" pitchFamily="34" charset="-122"/>
                <a:cs typeface="Calibri" pitchFamily="34" charset="-120"/>
              </a:rPr>
              <a:t>Fondo Mutualistico Nazionale (3%)</a:t>
            </a:r>
            <a:endParaRPr lang="en-US" sz="1050" dirty="0"/>
          </a:p>
        </p:txBody>
      </p:sp>
      <p:sp>
        <p:nvSpPr>
          <p:cNvPr id="23" name="Shape 17"/>
          <p:cNvSpPr/>
          <p:nvPr/>
        </p:nvSpPr>
        <p:spPr>
          <a:xfrm>
            <a:off x="4709160" y="3200400"/>
            <a:ext cx="3931920" cy="1051560"/>
          </a:xfrm>
          <a:prstGeom prst="roundRect">
            <a:avLst>
              <a:gd name="adj" fmla="val 7826"/>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4" name="Shape 18"/>
          <p:cNvSpPr/>
          <p:nvPr/>
        </p:nvSpPr>
        <p:spPr>
          <a:xfrm>
            <a:off x="4892040" y="3433572"/>
            <a:ext cx="585216" cy="585216"/>
          </a:xfrm>
          <a:prstGeom prst="ellipse">
            <a:avLst/>
          </a:prstGeom>
          <a:solidFill>
            <a:srgbClr val="EDF2F8"/>
          </a:solidFill>
          <a:ln/>
        </p:spPr>
        <p:txBody>
          <a:bodyPr/>
          <a:lstStyle/>
          <a:p>
            <a:endParaRPr lang="it-IT"/>
          </a:p>
        </p:txBody>
      </p:sp>
      <p:pic>
        <p:nvPicPr>
          <p:cNvPr id="25" name="Image 4" descr="preencoded.png"/>
          <p:cNvPicPr>
            <a:picLocks noChangeAspect="1"/>
          </p:cNvPicPr>
          <p:nvPr/>
        </p:nvPicPr>
        <p:blipFill>
          <a:blip r:embed="rId3"/>
          <a:stretch>
            <a:fillRect/>
          </a:stretch>
        </p:blipFill>
        <p:spPr>
          <a:xfrm>
            <a:off x="5055900" y="3597432"/>
            <a:ext cx="257495" cy="257495"/>
          </a:xfrm>
          <a:prstGeom prst="rect">
            <a:avLst/>
          </a:prstGeom>
        </p:spPr>
      </p:pic>
      <p:sp>
        <p:nvSpPr>
          <p:cNvPr id="26" name="Text 19"/>
          <p:cNvSpPr/>
          <p:nvPr/>
        </p:nvSpPr>
        <p:spPr>
          <a:xfrm>
            <a:off x="5623560" y="3337560"/>
            <a:ext cx="2834640" cy="502920"/>
          </a:xfrm>
          <a:prstGeom prst="rect">
            <a:avLst/>
          </a:prstGeom>
          <a:noFill/>
          <a:ln/>
        </p:spPr>
        <p:txBody>
          <a:bodyPr wrap="square" lIns="0" tIns="0" rIns="0" bIns="0" rtlCol="0" anchor="ctr"/>
          <a:lstStyle/>
          <a:p>
            <a:pPr marL="0" indent="0">
              <a:buNone/>
            </a:pPr>
            <a:r>
              <a:rPr lang="en-US" sz="2100" b="1" dirty="0">
                <a:solidFill>
                  <a:srgbClr val="1C3A5E"/>
                </a:solidFill>
                <a:latin typeface="Cambria" pitchFamily="34" charset="0"/>
                <a:ea typeface="Cambria" pitchFamily="34" charset="-122"/>
                <a:cs typeface="Cambria" pitchFamily="34" charset="-120"/>
              </a:rPr>
              <a:t>€ 738.295</a:t>
            </a:r>
            <a:endParaRPr lang="en-US" sz="2100" dirty="0"/>
          </a:p>
        </p:txBody>
      </p:sp>
      <p:sp>
        <p:nvSpPr>
          <p:cNvPr id="27" name="Text 20"/>
          <p:cNvSpPr/>
          <p:nvPr/>
        </p:nvSpPr>
        <p:spPr>
          <a:xfrm>
            <a:off x="5623560" y="3794760"/>
            <a:ext cx="2834640" cy="365760"/>
          </a:xfrm>
          <a:prstGeom prst="rect">
            <a:avLst/>
          </a:prstGeom>
          <a:noFill/>
          <a:ln/>
        </p:spPr>
        <p:txBody>
          <a:bodyPr wrap="square" lIns="0" tIns="0" rIns="0" bIns="0" rtlCol="0" anchor="t"/>
          <a:lstStyle/>
          <a:p>
            <a:pPr marL="0" indent="0">
              <a:buNone/>
            </a:pPr>
            <a:r>
              <a:rPr lang="en-US" sz="1050" dirty="0">
                <a:solidFill>
                  <a:srgbClr val="6E7A88"/>
                </a:solidFill>
                <a:latin typeface="Calibri" pitchFamily="34" charset="0"/>
                <a:ea typeface="Calibri" pitchFamily="34" charset="-122"/>
                <a:cs typeface="Calibri" pitchFamily="34" charset="-120"/>
              </a:rPr>
              <a:t>Riserva Facoltativa Indivisibile</a:t>
            </a:r>
            <a:endParaRPr lang="en-US" sz="1050" dirty="0"/>
          </a:p>
        </p:txBody>
      </p:sp>
      <p:pic>
        <p:nvPicPr>
          <p:cNvPr id="32" name="Image 0" descr="assets/logo.png">
            <a:extLst>
              <a:ext uri="{FF2B5EF4-FFF2-40B4-BE49-F238E27FC236}">
                <a16:creationId xmlns:a16="http://schemas.microsoft.com/office/drawing/2014/main" id="{DF81D003-36D9-1F45-D112-D2065E9284B6}"/>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QUALITÀ</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politica della Qualità</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73</a:t>
            </a:r>
            <a:endParaRPr lang="en-US" sz="1000" dirty="0"/>
          </a:p>
        </p:txBody>
      </p:sp>
      <p:sp>
        <p:nvSpPr>
          <p:cNvPr id="7" name="Text 4"/>
          <p:cNvSpPr/>
          <p:nvPr/>
        </p:nvSpPr>
        <p:spPr>
          <a:xfrm>
            <a:off x="502920" y="1481328"/>
            <a:ext cx="3863340" cy="2423160"/>
          </a:xfrm>
          <a:prstGeom prst="rect">
            <a:avLst/>
          </a:prstGeom>
          <a:noFill/>
          <a:ln/>
        </p:spPr>
        <p:txBody>
          <a:bodyPr wrap="square" lIns="0" tIns="0" rIns="0" bIns="0" rtlCol="0" anchor="t"/>
          <a:lstStyle/>
          <a:p>
            <a:pPr marL="0" indent="0" algn="just">
              <a:lnSpc>
                <a:spcPct val="105000"/>
              </a:lnSpc>
              <a:spcAft>
                <a:spcPts val="700"/>
              </a:spcAft>
              <a:buNone/>
            </a:pPr>
            <a:r>
              <a:rPr lang="en-US" sz="1100" dirty="0">
                <a:solidFill>
                  <a:srgbClr val="24303C"/>
                </a:solidFill>
                <a:latin typeface="Calibri" pitchFamily="34" charset="0"/>
                <a:ea typeface="Calibri" pitchFamily="34" charset="-122"/>
                <a:cs typeface="Calibri" pitchFamily="34" charset="-120"/>
              </a:rPr>
              <a:t>Il rispetto delle normative su responsabilità sociale, qualità, salute e sicurezza e ambiente è per la Cooperativa uno strumento per restare allineati agli standard di mercato, soddisfacendo e anticipando le esigenze di fruitori, committenti e parti interessate.</a:t>
            </a:r>
            <a:endParaRPr lang="en-US" sz="1100" dirty="0"/>
          </a:p>
        </p:txBody>
      </p:sp>
      <p:sp>
        <p:nvSpPr>
          <p:cNvPr id="8" name="Text 5"/>
          <p:cNvSpPr/>
          <p:nvPr/>
        </p:nvSpPr>
        <p:spPr>
          <a:xfrm>
            <a:off x="4777740" y="1481328"/>
            <a:ext cx="3863340" cy="2423160"/>
          </a:xfrm>
          <a:prstGeom prst="rect">
            <a:avLst/>
          </a:prstGeom>
          <a:noFill/>
          <a:ln/>
        </p:spPr>
        <p:txBody>
          <a:bodyPr wrap="square" lIns="0" tIns="0" rIns="0" bIns="0" rtlCol="0" anchor="t"/>
          <a:lstStyle/>
          <a:p>
            <a:pPr marL="0" indent="0" algn="just">
              <a:lnSpc>
                <a:spcPct val="105000"/>
              </a:lnSpc>
              <a:spcAft>
                <a:spcPts val="700"/>
              </a:spcAft>
              <a:buNone/>
            </a:pPr>
            <a:r>
              <a:rPr lang="en-US" sz="1100" dirty="0">
                <a:solidFill>
                  <a:srgbClr val="24303C"/>
                </a:solidFill>
                <a:latin typeface="Calibri" pitchFamily="34" charset="0"/>
                <a:ea typeface="Calibri" pitchFamily="34" charset="-122"/>
                <a:cs typeface="Calibri" pitchFamily="34" charset="-120"/>
              </a:rPr>
              <a:t>La certificazione del Sistema Organizzativo conferma la nostra capacità di rispondere alle sfide quotidiane. I valori su cui ci fondiamo sono: i clienti — committenti e fruitori — giudici del servizio offerto; i servizi erogati, la cui qualità è irrinunciabile per la nostra immagine; i soci lavoratori e i dipendenti, patrimonio insostituibile di cui sviluppiamo professionalità, responsabilità e partecipazione al miglioramento; i risultati economici, misura dell'efficacia e dell'efficienza con cui garantiamo il buon andamento della Cooperativa.</a:t>
            </a:r>
            <a:endParaRPr lang="en-US" sz="1100" dirty="0"/>
          </a:p>
        </p:txBody>
      </p:sp>
      <p:pic>
        <p:nvPicPr>
          <p:cNvPr id="9" name="Image 1" descr="preencoded.png"/>
          <p:cNvPicPr>
            <a:picLocks noChangeAspect="1"/>
          </p:cNvPicPr>
          <p:nvPr/>
        </p:nvPicPr>
        <p:blipFill>
          <a:blip r:embed="rId3"/>
          <a:stretch>
            <a:fillRect/>
          </a:stretch>
        </p:blipFill>
        <p:spPr>
          <a:xfrm>
            <a:off x="502920" y="4041648"/>
            <a:ext cx="274320" cy="274320"/>
          </a:xfrm>
          <a:prstGeom prst="rect">
            <a:avLst/>
          </a:prstGeom>
        </p:spPr>
      </p:pic>
      <p:sp>
        <p:nvSpPr>
          <p:cNvPr id="10" name="Text 6"/>
          <p:cNvSpPr/>
          <p:nvPr/>
        </p:nvSpPr>
        <p:spPr>
          <a:xfrm>
            <a:off x="914400" y="4023360"/>
            <a:ext cx="7680960" cy="548640"/>
          </a:xfrm>
          <a:prstGeom prst="rect">
            <a:avLst/>
          </a:prstGeom>
          <a:noFill/>
          <a:ln/>
        </p:spPr>
        <p:txBody>
          <a:bodyPr wrap="square" lIns="0" tIns="0" rIns="0" bIns="0" rtlCol="0" anchor="ctr"/>
          <a:lstStyle/>
          <a:p>
            <a:pPr marL="0" indent="0">
              <a:lnSpc>
                <a:spcPct val="105000"/>
              </a:lnSpc>
              <a:buNone/>
            </a:pPr>
            <a:r>
              <a:rPr lang="en-US" sz="1300" i="1" dirty="0">
                <a:solidFill>
                  <a:srgbClr val="1C3A5E"/>
                </a:solidFill>
                <a:latin typeface="Cambria" pitchFamily="34" charset="0"/>
                <a:ea typeface="Cambria" pitchFamily="34" charset="-122"/>
                <a:cs typeface="Cambria" pitchFamily="34" charset="-120"/>
              </a:rPr>
              <a:t>Qualità è soddisfare le necessità del cliente e superarne le aspettative, continuando a migliorarsi.</a:t>
            </a:r>
            <a:endParaRPr lang="en-US" sz="1300" dirty="0"/>
          </a:p>
        </p:txBody>
      </p:sp>
      <p:pic>
        <p:nvPicPr>
          <p:cNvPr id="12" name="Image 0" descr="assets/logo.png">
            <a:extLst>
              <a:ext uri="{FF2B5EF4-FFF2-40B4-BE49-F238E27FC236}">
                <a16:creationId xmlns:a16="http://schemas.microsoft.com/office/drawing/2014/main" id="{BCFA84D2-19CC-C066-7176-CD2D77DC1A64}"/>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QUALITÀ</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Job e Customer Satisfaction</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74</a:t>
            </a:r>
            <a:endParaRPr lang="en-US" sz="1000" dirty="0"/>
          </a:p>
        </p:txBody>
      </p:sp>
      <p:sp>
        <p:nvSpPr>
          <p:cNvPr id="7" name="Text 4"/>
          <p:cNvSpPr/>
          <p:nvPr/>
        </p:nvSpPr>
        <p:spPr>
          <a:xfrm>
            <a:off x="502920" y="1481328"/>
            <a:ext cx="3863340" cy="3063240"/>
          </a:xfrm>
          <a:prstGeom prst="rect">
            <a:avLst/>
          </a:prstGeom>
          <a:noFill/>
          <a:ln/>
        </p:spPr>
        <p:txBody>
          <a:bodyPr wrap="square" lIns="0" tIns="0" rIns="0" bIns="0" rtlCol="0" anchor="t"/>
          <a:lstStyle/>
          <a:p>
            <a:pPr marL="0" indent="0" algn="just">
              <a:lnSpc>
                <a:spcPct val="105000"/>
              </a:lnSpc>
              <a:spcAft>
                <a:spcPts val="700"/>
              </a:spcAft>
              <a:buNone/>
            </a:pPr>
            <a:r>
              <a:rPr lang="en-US" sz="1100" dirty="0">
                <a:solidFill>
                  <a:srgbClr val="24303C"/>
                </a:solidFill>
                <a:latin typeface="Calibri" pitchFamily="34" charset="0"/>
                <a:ea typeface="Calibri" pitchFamily="34" charset="-122"/>
                <a:cs typeface="Calibri" pitchFamily="34" charset="-120"/>
              </a:rPr>
              <a:t>La Quadrifoglio valuta la percezione del servizio da parte dei quattro destinatari — Committenti, Utenti, Familiari e Operatori — anche tramite questionari di Customer Satisfaction. La rielaborazione consente di monitorare l'andamento dei servizi, valutare la qualità percepita, assicurare la soddisfazione delle aspettative e verificare l'effetto delle azioni di miglioramento nel tempo.</a:t>
            </a:r>
            <a:endParaRPr lang="en-US" sz="1100" dirty="0"/>
          </a:p>
        </p:txBody>
      </p:sp>
      <p:sp>
        <p:nvSpPr>
          <p:cNvPr id="8" name="Text 5"/>
          <p:cNvSpPr/>
          <p:nvPr/>
        </p:nvSpPr>
        <p:spPr>
          <a:xfrm>
            <a:off x="4777740" y="1481328"/>
            <a:ext cx="3863340" cy="3063240"/>
          </a:xfrm>
          <a:prstGeom prst="rect">
            <a:avLst/>
          </a:prstGeom>
          <a:noFill/>
          <a:ln/>
        </p:spPr>
        <p:txBody>
          <a:bodyPr wrap="square" lIns="0" tIns="0" rIns="0" bIns="0" rtlCol="0" anchor="t"/>
          <a:lstStyle/>
          <a:p>
            <a:pPr marL="0" indent="0" algn="just">
              <a:lnSpc>
                <a:spcPct val="105000"/>
              </a:lnSpc>
              <a:spcAft>
                <a:spcPts val="700"/>
              </a:spcAft>
              <a:buNone/>
            </a:pPr>
            <a:r>
              <a:rPr lang="en-US" sz="1100" dirty="0">
                <a:solidFill>
                  <a:srgbClr val="24303C"/>
                </a:solidFill>
                <a:latin typeface="Calibri" pitchFamily="34" charset="0"/>
                <a:ea typeface="Calibri" pitchFamily="34" charset="-122"/>
                <a:cs typeface="Calibri" pitchFamily="34" charset="-120"/>
              </a:rPr>
              <a:t>I questionari, di norma somministrati una volta all'anno per ciascun servizio, sono compilati in forma anonima ed elaborati in Sede Centrale con sistema a scansione ottica; i risultati vengono poi restituiti all'Ente in un incontro dedicato di condivisione. La soddisfazione globale si attesta in media intorno all'80% (tra molto soddisfatto e soddisfatto), con risultati attendibili al 90% circa. Proprio per elevare l'attendibilità, dal 2017 il settore è stato riorganizzato con questionari dalla grafica più semplice e intuitiva.</a:t>
            </a:r>
            <a:endParaRPr lang="en-US" sz="1100" dirty="0"/>
          </a:p>
        </p:txBody>
      </p:sp>
      <p:pic>
        <p:nvPicPr>
          <p:cNvPr id="10" name="Image 0" descr="assets/logo.png">
            <a:extLst>
              <a:ext uri="{FF2B5EF4-FFF2-40B4-BE49-F238E27FC236}">
                <a16:creationId xmlns:a16="http://schemas.microsoft.com/office/drawing/2014/main" id="{06D84692-93E4-F17E-DF28-D5F73507CC19}"/>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SALUTE E SICUREZZA SUL LAVORO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Gli indicatori di salute e sicurezza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75</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Sistema di gestione conforme allo standard ISO 45001:2018 — confronto 2025 / 2024</a:t>
            </a:r>
            <a:endParaRPr lang="en-US" sz="1100" dirty="0"/>
          </a:p>
        </p:txBody>
      </p:sp>
      <p:graphicFrame>
        <p:nvGraphicFramePr>
          <p:cNvPr id="77" name="Table 0"/>
          <p:cNvGraphicFramePr>
            <a:graphicFrameLocks noGrp="1"/>
          </p:cNvGraphicFramePr>
          <p:nvPr>
            <p:extLst>
              <p:ext uri="{D42A27DB-BD31-4B8C-83A1-F6EECF244321}">
                <p14:modId xmlns:p14="http://schemas.microsoft.com/office/powerpoint/2010/main" val="4265768826"/>
              </p:ext>
            </p:extLst>
          </p:nvPr>
        </p:nvGraphicFramePr>
        <p:xfrm>
          <a:off x="502920" y="1828800"/>
          <a:ext cx="8138160" cy="2743200"/>
        </p:xfrm>
        <a:graphic>
          <a:graphicData uri="http://schemas.openxmlformats.org/drawingml/2006/table">
            <a:tbl>
              <a:tblPr/>
              <a:tblGrid>
                <a:gridCol w="466344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45720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Indicatore</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2025</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2024</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457200">
                <a:tc>
                  <a:txBody>
                    <a:bodyPr/>
                    <a:lstStyle/>
                    <a:p>
                      <a:pPr marL="0" indent="0" algn="l">
                        <a:buNone/>
                      </a:pPr>
                      <a:r>
                        <a:rPr lang="en-US" sz="1100" b="1" dirty="0">
                          <a:solidFill>
                            <a:srgbClr val="1C3A5E"/>
                          </a:solidFill>
                          <a:latin typeface="Calibri" pitchFamily="34" charset="0"/>
                          <a:ea typeface="Calibri" pitchFamily="34" charset="-122"/>
                          <a:cs typeface="Calibri" pitchFamily="34" charset="-120"/>
                        </a:rPr>
                        <a:t>Ore lavorate</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5.390.292</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5.021.899</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1"/>
                  </a:ext>
                </a:extLst>
              </a:tr>
              <a:tr h="457200">
                <a:tc>
                  <a:txBody>
                    <a:bodyPr/>
                    <a:lstStyle/>
                    <a:p>
                      <a:pPr marL="0" indent="0" algn="l">
                        <a:buNone/>
                      </a:pPr>
                      <a:r>
                        <a:rPr lang="en-US" sz="1100" b="1" dirty="0">
                          <a:solidFill>
                            <a:srgbClr val="1C3A5E"/>
                          </a:solidFill>
                          <a:latin typeface="Calibri" pitchFamily="34" charset="0"/>
                          <a:ea typeface="Calibri" pitchFamily="34" charset="-122"/>
                          <a:cs typeface="Calibri" pitchFamily="34" charset="-120"/>
                        </a:rPr>
                        <a:t>Giorni totali di assenza</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4.643</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4.839</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457200">
                <a:tc>
                  <a:txBody>
                    <a:bodyPr/>
                    <a:lstStyle/>
                    <a:p>
                      <a:pPr marL="0" indent="0" algn="l">
                        <a:buNone/>
                      </a:pPr>
                      <a:r>
                        <a:rPr lang="en-US" sz="1100" b="1" dirty="0">
                          <a:solidFill>
                            <a:srgbClr val="1C3A5E"/>
                          </a:solidFill>
                          <a:latin typeface="Calibri" pitchFamily="34" charset="0"/>
                          <a:ea typeface="Calibri" pitchFamily="34" charset="-122"/>
                          <a:cs typeface="Calibri" pitchFamily="34" charset="-120"/>
                        </a:rPr>
                        <a:t>Numero di infortuni</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175</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157</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3"/>
                  </a:ext>
                </a:extLst>
              </a:tr>
              <a:tr h="457200">
                <a:tc>
                  <a:txBody>
                    <a:bodyPr/>
                    <a:lstStyle/>
                    <a:p>
                      <a:pPr marL="0" indent="0" algn="l">
                        <a:buNone/>
                      </a:pPr>
                      <a:r>
                        <a:rPr lang="en-US" sz="1100" b="1" dirty="0">
                          <a:solidFill>
                            <a:srgbClr val="1C3A5E"/>
                          </a:solidFill>
                          <a:latin typeface="Calibri" pitchFamily="34" charset="0"/>
                          <a:ea typeface="Calibri" pitchFamily="34" charset="-122"/>
                          <a:cs typeface="Calibri" pitchFamily="34" charset="-120"/>
                        </a:rPr>
                        <a:t>Indice di gravità (gg persi per milione di ore)</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861,36</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963,57</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457200">
                <a:tc>
                  <a:txBody>
                    <a:bodyPr/>
                    <a:lstStyle/>
                    <a:p>
                      <a:pPr marL="0" indent="0" algn="l">
                        <a:buNone/>
                      </a:pPr>
                      <a:r>
                        <a:rPr lang="en-US" sz="1100" b="1" dirty="0">
                          <a:solidFill>
                            <a:srgbClr val="1C3A5E"/>
                          </a:solidFill>
                          <a:latin typeface="Calibri" pitchFamily="34" charset="0"/>
                          <a:ea typeface="Calibri" pitchFamily="34" charset="-122"/>
                          <a:cs typeface="Calibri" pitchFamily="34" charset="-120"/>
                        </a:rPr>
                        <a:t>Indice di frequenza (infortuni per milione di ore)</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0,03</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ctr">
                        <a:buNone/>
                      </a:pPr>
                      <a:r>
                        <a:rPr lang="en-US" sz="1100" dirty="0">
                          <a:solidFill>
                            <a:srgbClr val="24303C"/>
                          </a:solidFill>
                          <a:latin typeface="Calibri" pitchFamily="34" charset="0"/>
                          <a:ea typeface="Calibri" pitchFamily="34" charset="-122"/>
                          <a:cs typeface="Calibri" pitchFamily="34" charset="-120"/>
                        </a:rPr>
                        <a:t>0,03</a:t>
                      </a:r>
                      <a:endParaRPr lang="en-US" sz="1100" dirty="0">
                        <a:latin typeface="Calibri" charset="0"/>
                        <a:ea typeface="Calibri" charset="0"/>
                        <a:cs typeface="Calibri" charset="0"/>
                      </a:endParaRPr>
                    </a:p>
                  </a:txBody>
                  <a:tcPr marL="76200" marR="76200" marT="25400" marB="254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5"/>
                  </a:ext>
                </a:extLst>
              </a:tr>
            </a:tbl>
          </a:graphicData>
        </a:graphic>
      </p:graphicFrame>
      <p:sp>
        <p:nvSpPr>
          <p:cNvPr id="9" name="Text 5"/>
          <p:cNvSpPr/>
          <p:nvPr/>
        </p:nvSpPr>
        <p:spPr>
          <a:xfrm>
            <a:off x="2135776" y="4572000"/>
            <a:ext cx="6505303" cy="320040"/>
          </a:xfrm>
          <a:prstGeom prst="rect">
            <a:avLst/>
          </a:prstGeom>
          <a:noFill/>
          <a:ln/>
        </p:spPr>
        <p:txBody>
          <a:bodyPr wrap="square" lIns="0" tIns="0" rIns="0" bIns="0" rtlCol="0" anchor="ctr"/>
          <a:lstStyle/>
          <a:p>
            <a:pPr marL="0" indent="0">
              <a:buNone/>
            </a:pPr>
            <a:r>
              <a:rPr lang="en-US" sz="900" i="1" dirty="0">
                <a:solidFill>
                  <a:srgbClr val="6E7A88"/>
                </a:solidFill>
                <a:latin typeface="Calibri" pitchFamily="34" charset="0"/>
                <a:ea typeface="Calibri" pitchFamily="34" charset="-122"/>
                <a:cs typeface="Calibri" pitchFamily="34" charset="-120"/>
              </a:rPr>
              <a:t>Indice di gravità: giornate perse per milione di ore lavorate. Indice di frequenza: infortuni per milione di ore lavorate.</a:t>
            </a:r>
            <a:endParaRPr lang="en-US" sz="900" dirty="0"/>
          </a:p>
        </p:txBody>
      </p:sp>
      <p:pic>
        <p:nvPicPr>
          <p:cNvPr id="10" name="Image 0" descr="assets/logo.png">
            <a:extLst>
              <a:ext uri="{FF2B5EF4-FFF2-40B4-BE49-F238E27FC236}">
                <a16:creationId xmlns:a16="http://schemas.microsoft.com/office/drawing/2014/main" id="{434E848E-B73A-10D3-FFEC-AFCAEBA8C252}"/>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CERTIFICAZIONI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 certificazioni della Cooperativa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76</a:t>
            </a:r>
            <a:endParaRPr lang="en-US" sz="1000" dirty="0"/>
          </a:p>
        </p:txBody>
      </p:sp>
      <p:sp>
        <p:nvSpPr>
          <p:cNvPr id="7" name="Text 4"/>
          <p:cNvSpPr/>
          <p:nvPr/>
        </p:nvSpPr>
        <p:spPr>
          <a:xfrm>
            <a:off x="502920" y="1417320"/>
            <a:ext cx="8138160" cy="685800"/>
          </a:xfrm>
          <a:prstGeom prst="rect">
            <a:avLst/>
          </a:prstGeom>
          <a:noFill/>
          <a:ln/>
        </p:spPr>
        <p:txBody>
          <a:bodyPr wrap="square" lIns="0" tIns="0" rIns="0" bIns="0" rtlCol="0" anchor="t"/>
          <a:lstStyle/>
          <a:p>
            <a:pPr marL="0" indent="0" algn="just">
              <a:lnSpc>
                <a:spcPct val="108000"/>
              </a:lnSpc>
              <a:buNone/>
            </a:pPr>
            <a:r>
              <a:rPr lang="en-US" sz="1200" dirty="0">
                <a:solidFill>
                  <a:srgbClr val="24303C"/>
                </a:solidFill>
                <a:latin typeface="Calibri" pitchFamily="34" charset="0"/>
                <a:ea typeface="Calibri" pitchFamily="34" charset="-122"/>
                <a:cs typeface="Calibri" pitchFamily="34" charset="-120"/>
              </a:rPr>
              <a:t>Nel corso degli anni la capacità di gestire i servizi socio-sanitari secondo standard di qualità è stata comprovata dalle numerose certificazioni in nostro possesso. Le certificazioni </a:t>
            </a:r>
            <a:r>
              <a:rPr lang="en-US" sz="1200" dirty="0" err="1">
                <a:solidFill>
                  <a:srgbClr val="24303C"/>
                </a:solidFill>
                <a:latin typeface="Calibri" pitchFamily="34" charset="0"/>
                <a:ea typeface="Calibri" pitchFamily="34" charset="-122"/>
                <a:cs typeface="Calibri" pitchFamily="34" charset="-120"/>
              </a:rPr>
              <a:t>dell'esercizio</a:t>
            </a:r>
            <a:r>
              <a:rPr lang="en-US" sz="1200" dirty="0">
                <a:solidFill>
                  <a:srgbClr val="24303C"/>
                </a:solidFill>
                <a:latin typeface="Calibri" pitchFamily="34" charset="0"/>
                <a:ea typeface="Calibri" pitchFamily="34" charset="-122"/>
                <a:cs typeface="Calibri" pitchFamily="34" charset="-120"/>
              </a:rPr>
              <a:t> 2025 sono:</a:t>
            </a:r>
            <a:endParaRPr lang="en-US" sz="1200" dirty="0"/>
          </a:p>
        </p:txBody>
      </p:sp>
      <p:sp>
        <p:nvSpPr>
          <p:cNvPr id="8" name="Shape 5"/>
          <p:cNvSpPr/>
          <p:nvPr/>
        </p:nvSpPr>
        <p:spPr>
          <a:xfrm>
            <a:off x="502920" y="2194560"/>
            <a:ext cx="3931920" cy="475488"/>
          </a:xfrm>
          <a:prstGeom prst="roundRect">
            <a:avLst>
              <a:gd name="adj" fmla="val 13462"/>
            </a:avLst>
          </a:prstGeom>
          <a:solidFill>
            <a:srgbClr val="EDF2F8"/>
          </a:solidFill>
          <a:ln/>
        </p:spPr>
        <p:txBody>
          <a:bodyPr/>
          <a:lstStyle/>
          <a:p>
            <a:endParaRPr lang="it-IT"/>
          </a:p>
        </p:txBody>
      </p:sp>
      <p:sp>
        <p:nvSpPr>
          <p:cNvPr id="9" name="Shape 6"/>
          <p:cNvSpPr/>
          <p:nvPr/>
        </p:nvSpPr>
        <p:spPr>
          <a:xfrm>
            <a:off x="603504" y="2276856"/>
            <a:ext cx="310896" cy="310896"/>
          </a:xfrm>
          <a:prstGeom prst="ellipse">
            <a:avLst/>
          </a:prstGeom>
          <a:solidFill>
            <a:srgbClr val="F7EFDD"/>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690555" y="2363907"/>
            <a:ext cx="136794" cy="136794"/>
          </a:xfrm>
          <a:prstGeom prst="rect">
            <a:avLst/>
          </a:prstGeom>
        </p:spPr>
      </p:pic>
      <p:sp>
        <p:nvSpPr>
          <p:cNvPr id="11" name="Text 7"/>
          <p:cNvSpPr/>
          <p:nvPr/>
        </p:nvSpPr>
        <p:spPr>
          <a:xfrm>
            <a:off x="1005840" y="2194560"/>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Qualità — UNI EN ISO 9001:2015</a:t>
            </a:r>
            <a:endParaRPr lang="en-US" sz="980" dirty="0"/>
          </a:p>
        </p:txBody>
      </p:sp>
      <p:sp>
        <p:nvSpPr>
          <p:cNvPr id="12" name="Shape 8"/>
          <p:cNvSpPr/>
          <p:nvPr/>
        </p:nvSpPr>
        <p:spPr>
          <a:xfrm>
            <a:off x="4709160" y="2194560"/>
            <a:ext cx="3931920" cy="475488"/>
          </a:xfrm>
          <a:prstGeom prst="roundRect">
            <a:avLst>
              <a:gd name="adj" fmla="val 13462"/>
            </a:avLst>
          </a:prstGeom>
          <a:solidFill>
            <a:srgbClr val="EDF2F8"/>
          </a:solidFill>
          <a:ln/>
        </p:spPr>
        <p:txBody>
          <a:bodyPr/>
          <a:lstStyle/>
          <a:p>
            <a:endParaRPr lang="it-IT"/>
          </a:p>
        </p:txBody>
      </p:sp>
      <p:sp>
        <p:nvSpPr>
          <p:cNvPr id="13" name="Shape 9"/>
          <p:cNvSpPr/>
          <p:nvPr/>
        </p:nvSpPr>
        <p:spPr>
          <a:xfrm>
            <a:off x="4809744" y="2276856"/>
            <a:ext cx="310896" cy="310896"/>
          </a:xfrm>
          <a:prstGeom prst="ellipse">
            <a:avLst/>
          </a:prstGeom>
          <a:solidFill>
            <a:srgbClr val="F7EFDD"/>
          </a:solidFill>
          <a:ln/>
        </p:spPr>
        <p:txBody>
          <a:bodyPr/>
          <a:lstStyle/>
          <a:p>
            <a:endParaRPr lang="it-IT"/>
          </a:p>
        </p:txBody>
      </p:sp>
      <p:pic>
        <p:nvPicPr>
          <p:cNvPr id="14" name="Image 2" descr="preencoded.png"/>
          <p:cNvPicPr>
            <a:picLocks noChangeAspect="1"/>
          </p:cNvPicPr>
          <p:nvPr/>
        </p:nvPicPr>
        <p:blipFill>
          <a:blip r:embed="rId3"/>
          <a:stretch>
            <a:fillRect/>
          </a:stretch>
        </p:blipFill>
        <p:spPr>
          <a:xfrm>
            <a:off x="4896795" y="2363907"/>
            <a:ext cx="136794" cy="136794"/>
          </a:xfrm>
          <a:prstGeom prst="rect">
            <a:avLst/>
          </a:prstGeom>
        </p:spPr>
      </p:pic>
      <p:sp>
        <p:nvSpPr>
          <p:cNvPr id="15" name="Text 10"/>
          <p:cNvSpPr/>
          <p:nvPr/>
        </p:nvSpPr>
        <p:spPr>
          <a:xfrm>
            <a:off x="5212080" y="2194560"/>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Salute e sicurezza sul lavoro — ISO 45001:2018</a:t>
            </a:r>
            <a:endParaRPr lang="en-US" sz="980" dirty="0"/>
          </a:p>
        </p:txBody>
      </p:sp>
      <p:sp>
        <p:nvSpPr>
          <p:cNvPr id="16" name="Shape 11"/>
          <p:cNvSpPr/>
          <p:nvPr/>
        </p:nvSpPr>
        <p:spPr>
          <a:xfrm>
            <a:off x="502920" y="2779776"/>
            <a:ext cx="3931920" cy="475488"/>
          </a:xfrm>
          <a:prstGeom prst="roundRect">
            <a:avLst>
              <a:gd name="adj" fmla="val 13462"/>
            </a:avLst>
          </a:prstGeom>
          <a:solidFill>
            <a:srgbClr val="EDF2F8"/>
          </a:solidFill>
          <a:ln/>
        </p:spPr>
        <p:txBody>
          <a:bodyPr/>
          <a:lstStyle/>
          <a:p>
            <a:endParaRPr lang="it-IT"/>
          </a:p>
        </p:txBody>
      </p:sp>
      <p:sp>
        <p:nvSpPr>
          <p:cNvPr id="17" name="Shape 12"/>
          <p:cNvSpPr/>
          <p:nvPr/>
        </p:nvSpPr>
        <p:spPr>
          <a:xfrm>
            <a:off x="603504" y="2862072"/>
            <a:ext cx="310896" cy="310896"/>
          </a:xfrm>
          <a:prstGeom prst="ellipse">
            <a:avLst/>
          </a:prstGeom>
          <a:solidFill>
            <a:srgbClr val="F7EFDD"/>
          </a:solidFill>
          <a:ln/>
        </p:spPr>
        <p:txBody>
          <a:bodyPr/>
          <a:lstStyle/>
          <a:p>
            <a:endParaRPr lang="it-IT"/>
          </a:p>
        </p:txBody>
      </p:sp>
      <p:pic>
        <p:nvPicPr>
          <p:cNvPr id="18" name="Image 3" descr="preencoded.png"/>
          <p:cNvPicPr>
            <a:picLocks noChangeAspect="1"/>
          </p:cNvPicPr>
          <p:nvPr/>
        </p:nvPicPr>
        <p:blipFill>
          <a:blip r:embed="rId3"/>
          <a:stretch>
            <a:fillRect/>
          </a:stretch>
        </p:blipFill>
        <p:spPr>
          <a:xfrm>
            <a:off x="690555" y="2949123"/>
            <a:ext cx="136794" cy="136794"/>
          </a:xfrm>
          <a:prstGeom prst="rect">
            <a:avLst/>
          </a:prstGeom>
        </p:spPr>
      </p:pic>
      <p:sp>
        <p:nvSpPr>
          <p:cNvPr id="19" name="Text 13"/>
          <p:cNvSpPr/>
          <p:nvPr/>
        </p:nvSpPr>
        <p:spPr>
          <a:xfrm>
            <a:off x="1005840" y="2779776"/>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Responsabilità sociale d'impresa — SA 8000:2014</a:t>
            </a:r>
            <a:endParaRPr lang="en-US" sz="980" dirty="0"/>
          </a:p>
        </p:txBody>
      </p:sp>
      <p:sp>
        <p:nvSpPr>
          <p:cNvPr id="20" name="Shape 14"/>
          <p:cNvSpPr/>
          <p:nvPr/>
        </p:nvSpPr>
        <p:spPr>
          <a:xfrm>
            <a:off x="4709160" y="2779776"/>
            <a:ext cx="3931920" cy="475488"/>
          </a:xfrm>
          <a:prstGeom prst="roundRect">
            <a:avLst>
              <a:gd name="adj" fmla="val 13462"/>
            </a:avLst>
          </a:prstGeom>
          <a:solidFill>
            <a:srgbClr val="EDF2F8"/>
          </a:solidFill>
          <a:ln/>
        </p:spPr>
        <p:txBody>
          <a:bodyPr/>
          <a:lstStyle/>
          <a:p>
            <a:endParaRPr lang="it-IT"/>
          </a:p>
        </p:txBody>
      </p:sp>
      <p:sp>
        <p:nvSpPr>
          <p:cNvPr id="21" name="Shape 15"/>
          <p:cNvSpPr/>
          <p:nvPr/>
        </p:nvSpPr>
        <p:spPr>
          <a:xfrm>
            <a:off x="4809744" y="2862072"/>
            <a:ext cx="310896" cy="310896"/>
          </a:xfrm>
          <a:prstGeom prst="ellipse">
            <a:avLst/>
          </a:prstGeom>
          <a:solidFill>
            <a:srgbClr val="F7EFDD"/>
          </a:solidFill>
          <a:ln/>
        </p:spPr>
        <p:txBody>
          <a:bodyPr/>
          <a:lstStyle/>
          <a:p>
            <a:endParaRPr lang="it-IT"/>
          </a:p>
        </p:txBody>
      </p:sp>
      <p:pic>
        <p:nvPicPr>
          <p:cNvPr id="22" name="Image 4" descr="preencoded.png"/>
          <p:cNvPicPr>
            <a:picLocks noChangeAspect="1"/>
          </p:cNvPicPr>
          <p:nvPr/>
        </p:nvPicPr>
        <p:blipFill>
          <a:blip r:embed="rId3"/>
          <a:stretch>
            <a:fillRect/>
          </a:stretch>
        </p:blipFill>
        <p:spPr>
          <a:xfrm>
            <a:off x="4896795" y="2949123"/>
            <a:ext cx="136794" cy="136794"/>
          </a:xfrm>
          <a:prstGeom prst="rect">
            <a:avLst/>
          </a:prstGeom>
        </p:spPr>
      </p:pic>
      <p:sp>
        <p:nvSpPr>
          <p:cNvPr id="23" name="Text 16"/>
          <p:cNvSpPr/>
          <p:nvPr/>
        </p:nvSpPr>
        <p:spPr>
          <a:xfrm>
            <a:off x="5212080" y="2779776"/>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Gestione ambientale — UNI EN ISO 14001:2015</a:t>
            </a:r>
            <a:endParaRPr lang="en-US" sz="980" dirty="0"/>
          </a:p>
        </p:txBody>
      </p:sp>
      <p:sp>
        <p:nvSpPr>
          <p:cNvPr id="24" name="Shape 17"/>
          <p:cNvSpPr/>
          <p:nvPr/>
        </p:nvSpPr>
        <p:spPr>
          <a:xfrm>
            <a:off x="502920" y="3364992"/>
            <a:ext cx="3931920" cy="475488"/>
          </a:xfrm>
          <a:prstGeom prst="roundRect">
            <a:avLst>
              <a:gd name="adj" fmla="val 13462"/>
            </a:avLst>
          </a:prstGeom>
          <a:solidFill>
            <a:srgbClr val="EDF2F8"/>
          </a:solidFill>
          <a:ln/>
        </p:spPr>
        <p:txBody>
          <a:bodyPr/>
          <a:lstStyle/>
          <a:p>
            <a:endParaRPr lang="it-IT"/>
          </a:p>
        </p:txBody>
      </p:sp>
      <p:sp>
        <p:nvSpPr>
          <p:cNvPr id="25" name="Shape 18"/>
          <p:cNvSpPr/>
          <p:nvPr/>
        </p:nvSpPr>
        <p:spPr>
          <a:xfrm>
            <a:off x="603504" y="3447288"/>
            <a:ext cx="310896" cy="310896"/>
          </a:xfrm>
          <a:prstGeom prst="ellipse">
            <a:avLst/>
          </a:prstGeom>
          <a:solidFill>
            <a:srgbClr val="F7EFDD"/>
          </a:solidFill>
          <a:ln/>
        </p:spPr>
        <p:txBody>
          <a:bodyPr/>
          <a:lstStyle/>
          <a:p>
            <a:endParaRPr lang="it-IT"/>
          </a:p>
        </p:txBody>
      </p:sp>
      <p:pic>
        <p:nvPicPr>
          <p:cNvPr id="26" name="Image 5" descr="preencoded.png"/>
          <p:cNvPicPr>
            <a:picLocks noChangeAspect="1"/>
          </p:cNvPicPr>
          <p:nvPr/>
        </p:nvPicPr>
        <p:blipFill>
          <a:blip r:embed="rId3"/>
          <a:stretch>
            <a:fillRect/>
          </a:stretch>
        </p:blipFill>
        <p:spPr>
          <a:xfrm>
            <a:off x="690555" y="3534339"/>
            <a:ext cx="136794" cy="136794"/>
          </a:xfrm>
          <a:prstGeom prst="rect">
            <a:avLst/>
          </a:prstGeom>
        </p:spPr>
      </p:pic>
      <p:sp>
        <p:nvSpPr>
          <p:cNvPr id="27" name="Text 19"/>
          <p:cNvSpPr/>
          <p:nvPr/>
        </p:nvSpPr>
        <p:spPr>
          <a:xfrm>
            <a:off x="1005840" y="3364992"/>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Assistenza residenziale agli anziani — UNI 10881:2013</a:t>
            </a:r>
            <a:endParaRPr lang="en-US" sz="980" dirty="0"/>
          </a:p>
        </p:txBody>
      </p:sp>
      <p:sp>
        <p:nvSpPr>
          <p:cNvPr id="28" name="Shape 20"/>
          <p:cNvSpPr/>
          <p:nvPr/>
        </p:nvSpPr>
        <p:spPr>
          <a:xfrm>
            <a:off x="4709160" y="3364992"/>
            <a:ext cx="3931920" cy="475488"/>
          </a:xfrm>
          <a:prstGeom prst="roundRect">
            <a:avLst>
              <a:gd name="adj" fmla="val 13462"/>
            </a:avLst>
          </a:prstGeom>
          <a:solidFill>
            <a:srgbClr val="EDF2F8"/>
          </a:solidFill>
          <a:ln/>
        </p:spPr>
        <p:txBody>
          <a:bodyPr/>
          <a:lstStyle/>
          <a:p>
            <a:endParaRPr lang="it-IT"/>
          </a:p>
        </p:txBody>
      </p:sp>
      <p:sp>
        <p:nvSpPr>
          <p:cNvPr id="29" name="Shape 21"/>
          <p:cNvSpPr/>
          <p:nvPr/>
        </p:nvSpPr>
        <p:spPr>
          <a:xfrm>
            <a:off x="4809744" y="3447288"/>
            <a:ext cx="310896" cy="310896"/>
          </a:xfrm>
          <a:prstGeom prst="ellipse">
            <a:avLst/>
          </a:prstGeom>
          <a:solidFill>
            <a:srgbClr val="F7EFDD"/>
          </a:solidFill>
          <a:ln/>
        </p:spPr>
        <p:txBody>
          <a:bodyPr/>
          <a:lstStyle/>
          <a:p>
            <a:endParaRPr lang="it-IT"/>
          </a:p>
        </p:txBody>
      </p:sp>
      <p:pic>
        <p:nvPicPr>
          <p:cNvPr id="30" name="Image 6" descr="preencoded.png"/>
          <p:cNvPicPr>
            <a:picLocks noChangeAspect="1"/>
          </p:cNvPicPr>
          <p:nvPr/>
        </p:nvPicPr>
        <p:blipFill>
          <a:blip r:embed="rId3"/>
          <a:stretch>
            <a:fillRect/>
          </a:stretch>
        </p:blipFill>
        <p:spPr>
          <a:xfrm>
            <a:off x="4896795" y="3534339"/>
            <a:ext cx="136794" cy="136794"/>
          </a:xfrm>
          <a:prstGeom prst="rect">
            <a:avLst/>
          </a:prstGeom>
        </p:spPr>
      </p:pic>
      <p:sp>
        <p:nvSpPr>
          <p:cNvPr id="31" name="Text 22"/>
          <p:cNvSpPr/>
          <p:nvPr/>
        </p:nvSpPr>
        <p:spPr>
          <a:xfrm>
            <a:off x="5212080" y="3364992"/>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Servizi per persone con disabilità — UNI 11010:2016</a:t>
            </a:r>
            <a:endParaRPr lang="en-US" sz="980" dirty="0"/>
          </a:p>
        </p:txBody>
      </p:sp>
      <p:sp>
        <p:nvSpPr>
          <p:cNvPr id="32" name="Shape 23"/>
          <p:cNvSpPr/>
          <p:nvPr/>
        </p:nvSpPr>
        <p:spPr>
          <a:xfrm>
            <a:off x="502920" y="3950208"/>
            <a:ext cx="3931920" cy="475488"/>
          </a:xfrm>
          <a:prstGeom prst="roundRect">
            <a:avLst>
              <a:gd name="adj" fmla="val 13462"/>
            </a:avLst>
          </a:prstGeom>
          <a:solidFill>
            <a:srgbClr val="EDF2F8"/>
          </a:solidFill>
          <a:ln/>
        </p:spPr>
        <p:txBody>
          <a:bodyPr/>
          <a:lstStyle/>
          <a:p>
            <a:endParaRPr lang="it-IT"/>
          </a:p>
        </p:txBody>
      </p:sp>
      <p:sp>
        <p:nvSpPr>
          <p:cNvPr id="33" name="Shape 24"/>
          <p:cNvSpPr/>
          <p:nvPr/>
        </p:nvSpPr>
        <p:spPr>
          <a:xfrm>
            <a:off x="603504" y="4032504"/>
            <a:ext cx="310896" cy="310896"/>
          </a:xfrm>
          <a:prstGeom prst="ellipse">
            <a:avLst/>
          </a:prstGeom>
          <a:solidFill>
            <a:srgbClr val="F7EFDD"/>
          </a:solidFill>
          <a:ln/>
        </p:spPr>
        <p:txBody>
          <a:bodyPr/>
          <a:lstStyle/>
          <a:p>
            <a:endParaRPr lang="it-IT"/>
          </a:p>
        </p:txBody>
      </p:sp>
      <p:pic>
        <p:nvPicPr>
          <p:cNvPr id="34" name="Image 7" descr="preencoded.png"/>
          <p:cNvPicPr>
            <a:picLocks noChangeAspect="1"/>
          </p:cNvPicPr>
          <p:nvPr/>
        </p:nvPicPr>
        <p:blipFill>
          <a:blip r:embed="rId3"/>
          <a:stretch>
            <a:fillRect/>
          </a:stretch>
        </p:blipFill>
        <p:spPr>
          <a:xfrm>
            <a:off x="690555" y="4119555"/>
            <a:ext cx="136794" cy="136794"/>
          </a:xfrm>
          <a:prstGeom prst="rect">
            <a:avLst/>
          </a:prstGeom>
        </p:spPr>
      </p:pic>
      <p:sp>
        <p:nvSpPr>
          <p:cNvPr id="35" name="Text 25"/>
          <p:cNvSpPr/>
          <p:nvPr/>
        </p:nvSpPr>
        <p:spPr>
          <a:xfrm>
            <a:off x="1005840" y="3950208"/>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Servizi all'infanzia — UNI 11034:2003</a:t>
            </a:r>
            <a:endParaRPr lang="en-US" sz="980" dirty="0"/>
          </a:p>
        </p:txBody>
      </p:sp>
      <p:sp>
        <p:nvSpPr>
          <p:cNvPr id="36" name="Shape 26"/>
          <p:cNvSpPr/>
          <p:nvPr/>
        </p:nvSpPr>
        <p:spPr>
          <a:xfrm>
            <a:off x="4709160" y="3950208"/>
            <a:ext cx="3931920" cy="475488"/>
          </a:xfrm>
          <a:prstGeom prst="roundRect">
            <a:avLst>
              <a:gd name="adj" fmla="val 13462"/>
            </a:avLst>
          </a:prstGeom>
          <a:solidFill>
            <a:srgbClr val="EDF2F8"/>
          </a:solidFill>
          <a:ln/>
        </p:spPr>
        <p:txBody>
          <a:bodyPr/>
          <a:lstStyle/>
          <a:p>
            <a:endParaRPr lang="it-IT"/>
          </a:p>
        </p:txBody>
      </p:sp>
      <p:sp>
        <p:nvSpPr>
          <p:cNvPr id="37" name="Shape 27"/>
          <p:cNvSpPr/>
          <p:nvPr/>
        </p:nvSpPr>
        <p:spPr>
          <a:xfrm>
            <a:off x="4809744" y="4032504"/>
            <a:ext cx="310896" cy="310896"/>
          </a:xfrm>
          <a:prstGeom prst="ellipse">
            <a:avLst/>
          </a:prstGeom>
          <a:solidFill>
            <a:srgbClr val="F7EFDD"/>
          </a:solidFill>
          <a:ln/>
        </p:spPr>
        <p:txBody>
          <a:bodyPr/>
          <a:lstStyle/>
          <a:p>
            <a:endParaRPr lang="it-IT"/>
          </a:p>
        </p:txBody>
      </p:sp>
      <p:pic>
        <p:nvPicPr>
          <p:cNvPr id="38" name="Image 8" descr="preencoded.png"/>
          <p:cNvPicPr>
            <a:picLocks noChangeAspect="1"/>
          </p:cNvPicPr>
          <p:nvPr/>
        </p:nvPicPr>
        <p:blipFill>
          <a:blip r:embed="rId3"/>
          <a:stretch>
            <a:fillRect/>
          </a:stretch>
        </p:blipFill>
        <p:spPr>
          <a:xfrm>
            <a:off x="4896795" y="4119555"/>
            <a:ext cx="136794" cy="136794"/>
          </a:xfrm>
          <a:prstGeom prst="rect">
            <a:avLst/>
          </a:prstGeom>
        </p:spPr>
      </p:pic>
      <p:sp>
        <p:nvSpPr>
          <p:cNvPr id="39" name="Text 28"/>
          <p:cNvSpPr/>
          <p:nvPr/>
        </p:nvSpPr>
        <p:spPr>
          <a:xfrm>
            <a:off x="5212080" y="3950208"/>
            <a:ext cx="3337560" cy="475488"/>
          </a:xfrm>
          <a:prstGeom prst="rect">
            <a:avLst/>
          </a:prstGeom>
          <a:noFill/>
          <a:ln/>
        </p:spPr>
        <p:txBody>
          <a:bodyPr wrap="square" lIns="0" tIns="0" rIns="0" bIns="0" rtlCol="0" anchor="ctr"/>
          <a:lstStyle/>
          <a:p>
            <a:pPr marL="0" indent="0">
              <a:lnSpc>
                <a:spcPct val="100000"/>
              </a:lnSpc>
              <a:buNone/>
            </a:pPr>
            <a:r>
              <a:rPr lang="en-US" sz="980" dirty="0">
                <a:solidFill>
                  <a:srgbClr val="24303C"/>
                </a:solidFill>
                <a:latin typeface="Calibri" pitchFamily="34" charset="0"/>
                <a:ea typeface="Calibri" pitchFamily="34" charset="-122"/>
                <a:cs typeface="Calibri" pitchFamily="34" charset="-120"/>
              </a:rPr>
              <a:t>Parità di genere — UNI/PdR 125:2022</a:t>
            </a:r>
            <a:endParaRPr lang="en-US" sz="980" dirty="0"/>
          </a:p>
        </p:txBody>
      </p:sp>
      <p:pic>
        <p:nvPicPr>
          <p:cNvPr id="41" name="Image 0" descr="assets/logo.png">
            <a:extLst>
              <a:ext uri="{FF2B5EF4-FFF2-40B4-BE49-F238E27FC236}">
                <a16:creationId xmlns:a16="http://schemas.microsoft.com/office/drawing/2014/main" id="{2C41CA92-AC93-B053-ECCB-6A746478199E}"/>
              </a:ext>
            </a:extLst>
          </p:cNvPr>
          <p:cNvPicPr>
            <a:picLocks noChangeAspect="1"/>
          </p:cNvPicPr>
          <p:nvPr/>
        </p:nvPicPr>
        <p:blipFill>
          <a:blip r:embed="rId4"/>
          <a:srcRect/>
          <a:stretch/>
        </p:blipFill>
        <p:spPr>
          <a:xfrm>
            <a:off x="502920" y="4576572"/>
            <a:ext cx="1018903" cy="36576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CERTIFICAZIONI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Certificazioni di sistema</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77</a:t>
            </a:r>
            <a:endParaRPr lang="en-US" sz="1000" dirty="0"/>
          </a:p>
        </p:txBody>
      </p:sp>
      <p:sp>
        <p:nvSpPr>
          <p:cNvPr id="7" name="Shape 4"/>
          <p:cNvSpPr/>
          <p:nvPr/>
        </p:nvSpPr>
        <p:spPr>
          <a:xfrm>
            <a:off x="502920" y="1737360"/>
            <a:ext cx="3886200" cy="2468880"/>
          </a:xfrm>
          <a:prstGeom prst="roundRect">
            <a:avLst>
              <a:gd name="adj" fmla="val 3704"/>
            </a:avLst>
          </a:prstGeom>
          <a:solidFill>
            <a:srgbClr val="FFFFFF"/>
          </a:solidFill>
          <a:ln w="12700">
            <a:solidFill>
              <a:srgbClr val="D9DFE6"/>
            </a:solidFill>
            <a:prstDash val="solid"/>
          </a:ln>
          <a:effectLst>
            <a:outerShdw blurRad="101600" dist="38100" dir="5400000" algn="bl" rotWithShape="0">
              <a:srgbClr val="1C3A5E">
                <a:alpha val="13000"/>
              </a:srgbClr>
            </a:outerShdw>
          </a:effectLst>
        </p:spPr>
        <p:txBody>
          <a:bodyPr/>
          <a:lstStyle/>
          <a:p>
            <a:endParaRPr lang="it-IT"/>
          </a:p>
        </p:txBody>
      </p:sp>
      <p:sp>
        <p:nvSpPr>
          <p:cNvPr id="8" name="Shape 5"/>
          <p:cNvSpPr/>
          <p:nvPr/>
        </p:nvSpPr>
        <p:spPr>
          <a:xfrm>
            <a:off x="1943100" y="2011680"/>
            <a:ext cx="1005840" cy="1005840"/>
          </a:xfrm>
          <a:prstGeom prst="ellipse">
            <a:avLst/>
          </a:prstGeom>
          <a:solidFill>
            <a:srgbClr val="EDF2F8"/>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2224735" y="2293315"/>
            <a:ext cx="442570" cy="442570"/>
          </a:xfrm>
          <a:prstGeom prst="rect">
            <a:avLst/>
          </a:prstGeom>
        </p:spPr>
      </p:pic>
      <p:sp>
        <p:nvSpPr>
          <p:cNvPr id="10" name="Text 6"/>
          <p:cNvSpPr/>
          <p:nvPr/>
        </p:nvSpPr>
        <p:spPr>
          <a:xfrm>
            <a:off x="502920" y="3108960"/>
            <a:ext cx="3886200" cy="365760"/>
          </a:xfrm>
          <a:prstGeom prst="rect">
            <a:avLst/>
          </a:prstGeom>
          <a:noFill/>
          <a:ln/>
        </p:spPr>
        <p:txBody>
          <a:bodyPr wrap="square" lIns="0" tIns="0" rIns="0" bIns="0" rtlCol="0" anchor="ctr"/>
          <a:lstStyle/>
          <a:p>
            <a:pPr marL="0" indent="0" algn="ctr">
              <a:buNone/>
            </a:pPr>
            <a:r>
              <a:rPr lang="en-US" sz="1600" b="1" dirty="0">
                <a:solidFill>
                  <a:srgbClr val="1C3A5E"/>
                </a:solidFill>
                <a:latin typeface="Cambria" pitchFamily="34" charset="0"/>
                <a:ea typeface="Cambria" pitchFamily="34" charset="-122"/>
                <a:cs typeface="Cambria" pitchFamily="34" charset="-120"/>
              </a:rPr>
              <a:t>UNI EN ISO 9001:2015</a:t>
            </a:r>
            <a:endParaRPr lang="en-US" sz="1600" dirty="0"/>
          </a:p>
        </p:txBody>
      </p:sp>
      <p:sp>
        <p:nvSpPr>
          <p:cNvPr id="11" name="Text 7"/>
          <p:cNvSpPr/>
          <p:nvPr/>
        </p:nvSpPr>
        <p:spPr>
          <a:xfrm>
            <a:off x="685800" y="3474720"/>
            <a:ext cx="3520440" cy="365760"/>
          </a:xfrm>
          <a:prstGeom prst="rect">
            <a:avLst/>
          </a:prstGeom>
          <a:noFill/>
          <a:ln/>
        </p:spPr>
        <p:txBody>
          <a:bodyPr wrap="square" lIns="0" tIns="0" rIns="0" bIns="0" rtlCol="0" anchor="ctr"/>
          <a:lstStyle/>
          <a:p>
            <a:pPr marL="0" indent="0" algn="ctr">
              <a:buNone/>
            </a:pPr>
            <a:r>
              <a:rPr lang="en-US" sz="1100" dirty="0">
                <a:solidFill>
                  <a:srgbClr val="24303C"/>
                </a:solidFill>
                <a:latin typeface="Calibri" pitchFamily="34" charset="0"/>
                <a:ea typeface="Calibri" pitchFamily="34" charset="-122"/>
                <a:cs typeface="Calibri" pitchFamily="34" charset="-120"/>
              </a:rPr>
              <a:t>Sistema di gestione per la Qualità</a:t>
            </a:r>
            <a:endParaRPr lang="en-US" sz="1100" dirty="0"/>
          </a:p>
        </p:txBody>
      </p:sp>
      <p:sp>
        <p:nvSpPr>
          <p:cNvPr id="12" name="Text 8"/>
          <p:cNvSpPr/>
          <p:nvPr/>
        </p:nvSpPr>
        <p:spPr>
          <a:xfrm>
            <a:off x="502920" y="3840480"/>
            <a:ext cx="3886200" cy="274320"/>
          </a:xfrm>
          <a:prstGeom prst="rect">
            <a:avLst/>
          </a:prstGeom>
          <a:noFill/>
          <a:ln/>
        </p:spPr>
        <p:txBody>
          <a:bodyPr wrap="square" lIns="0" tIns="0" rIns="0" bIns="0" rtlCol="0" anchor="ctr"/>
          <a:lstStyle/>
          <a:p>
            <a:pPr marL="0" indent="0" algn="ctr">
              <a:buNone/>
            </a:pPr>
            <a:r>
              <a:rPr lang="en-US" sz="950" i="1" dirty="0">
                <a:solidFill>
                  <a:srgbClr val="6E7A88"/>
                </a:solidFill>
                <a:latin typeface="Calibri" pitchFamily="34" charset="0"/>
                <a:ea typeface="Calibri" pitchFamily="34" charset="-122"/>
                <a:cs typeface="Calibri" pitchFamily="34" charset="-120"/>
              </a:rPr>
              <a:t>Nr. ER-0177/2013 AENOR</a:t>
            </a:r>
            <a:endParaRPr lang="en-US" sz="950" dirty="0"/>
          </a:p>
        </p:txBody>
      </p:sp>
      <p:sp>
        <p:nvSpPr>
          <p:cNvPr id="13" name="Shape 9"/>
          <p:cNvSpPr/>
          <p:nvPr/>
        </p:nvSpPr>
        <p:spPr>
          <a:xfrm>
            <a:off x="4754880" y="1737360"/>
            <a:ext cx="3886200" cy="2468880"/>
          </a:xfrm>
          <a:prstGeom prst="roundRect">
            <a:avLst>
              <a:gd name="adj" fmla="val 3704"/>
            </a:avLst>
          </a:prstGeom>
          <a:solidFill>
            <a:srgbClr val="FFFFFF"/>
          </a:solidFill>
          <a:ln w="12700">
            <a:solidFill>
              <a:srgbClr val="D9DFE6"/>
            </a:solidFill>
            <a:prstDash val="solid"/>
          </a:ln>
          <a:effectLst>
            <a:outerShdw blurRad="101600" dist="38100" dir="5400000" algn="bl" rotWithShape="0">
              <a:srgbClr val="1C3A5E">
                <a:alpha val="13000"/>
              </a:srgbClr>
            </a:outerShdw>
          </a:effectLst>
        </p:spPr>
        <p:txBody>
          <a:bodyPr/>
          <a:lstStyle/>
          <a:p>
            <a:endParaRPr lang="it-IT"/>
          </a:p>
        </p:txBody>
      </p:sp>
      <p:sp>
        <p:nvSpPr>
          <p:cNvPr id="14" name="Shape 10"/>
          <p:cNvSpPr/>
          <p:nvPr/>
        </p:nvSpPr>
        <p:spPr>
          <a:xfrm>
            <a:off x="6195060" y="2011680"/>
            <a:ext cx="1005840" cy="1005840"/>
          </a:xfrm>
          <a:prstGeom prst="ellipse">
            <a:avLst/>
          </a:prstGeom>
          <a:solidFill>
            <a:srgbClr val="F7EFDD"/>
          </a:solidFill>
          <a:ln/>
        </p:spPr>
        <p:txBody>
          <a:bodyPr/>
          <a:lstStyle/>
          <a:p>
            <a:endParaRPr lang="it-IT"/>
          </a:p>
        </p:txBody>
      </p:sp>
      <p:pic>
        <p:nvPicPr>
          <p:cNvPr id="15" name="Image 2" descr="preencoded.png"/>
          <p:cNvPicPr>
            <a:picLocks noChangeAspect="1"/>
          </p:cNvPicPr>
          <p:nvPr/>
        </p:nvPicPr>
        <p:blipFill>
          <a:blip r:embed="rId4"/>
          <a:stretch>
            <a:fillRect/>
          </a:stretch>
        </p:blipFill>
        <p:spPr>
          <a:xfrm>
            <a:off x="6476695" y="2293315"/>
            <a:ext cx="442570" cy="442570"/>
          </a:xfrm>
          <a:prstGeom prst="rect">
            <a:avLst/>
          </a:prstGeom>
        </p:spPr>
      </p:pic>
      <p:sp>
        <p:nvSpPr>
          <p:cNvPr id="16" name="Text 11"/>
          <p:cNvSpPr/>
          <p:nvPr/>
        </p:nvSpPr>
        <p:spPr>
          <a:xfrm>
            <a:off x="4754880" y="3108960"/>
            <a:ext cx="3886200" cy="365760"/>
          </a:xfrm>
          <a:prstGeom prst="rect">
            <a:avLst/>
          </a:prstGeom>
          <a:noFill/>
          <a:ln/>
        </p:spPr>
        <p:txBody>
          <a:bodyPr wrap="square" lIns="0" tIns="0" rIns="0" bIns="0" rtlCol="0" anchor="ctr"/>
          <a:lstStyle/>
          <a:p>
            <a:pPr marL="0" indent="0" algn="ctr">
              <a:buNone/>
            </a:pPr>
            <a:r>
              <a:rPr lang="en-US" sz="1600" b="1" dirty="0">
                <a:solidFill>
                  <a:srgbClr val="1C3A5E"/>
                </a:solidFill>
                <a:latin typeface="Cambria" pitchFamily="34" charset="0"/>
                <a:ea typeface="Cambria" pitchFamily="34" charset="-122"/>
                <a:cs typeface="Cambria" pitchFamily="34" charset="-120"/>
              </a:rPr>
              <a:t>UNI/PdR 125:2022</a:t>
            </a:r>
            <a:endParaRPr lang="en-US" sz="1600" dirty="0"/>
          </a:p>
        </p:txBody>
      </p:sp>
      <p:sp>
        <p:nvSpPr>
          <p:cNvPr id="17" name="Text 12"/>
          <p:cNvSpPr/>
          <p:nvPr/>
        </p:nvSpPr>
        <p:spPr>
          <a:xfrm>
            <a:off x="4937760" y="3474720"/>
            <a:ext cx="3520440" cy="365760"/>
          </a:xfrm>
          <a:prstGeom prst="rect">
            <a:avLst/>
          </a:prstGeom>
          <a:noFill/>
          <a:ln/>
        </p:spPr>
        <p:txBody>
          <a:bodyPr wrap="square" lIns="0" tIns="0" rIns="0" bIns="0" rtlCol="0" anchor="ctr"/>
          <a:lstStyle/>
          <a:p>
            <a:pPr marL="0" indent="0" algn="ctr">
              <a:buNone/>
            </a:pPr>
            <a:r>
              <a:rPr lang="en-US" sz="1100" dirty="0">
                <a:solidFill>
                  <a:srgbClr val="24303C"/>
                </a:solidFill>
                <a:latin typeface="Calibri" pitchFamily="34" charset="0"/>
                <a:ea typeface="Calibri" pitchFamily="34" charset="-122"/>
                <a:cs typeface="Calibri" pitchFamily="34" charset="-120"/>
              </a:rPr>
              <a:t>Certificazione della Parità di Genere</a:t>
            </a:r>
            <a:endParaRPr lang="en-US" sz="1100" dirty="0"/>
          </a:p>
        </p:txBody>
      </p:sp>
      <p:sp>
        <p:nvSpPr>
          <p:cNvPr id="18" name="Text 13"/>
          <p:cNvSpPr/>
          <p:nvPr/>
        </p:nvSpPr>
        <p:spPr>
          <a:xfrm>
            <a:off x="4754880" y="3840480"/>
            <a:ext cx="3886200" cy="274320"/>
          </a:xfrm>
          <a:prstGeom prst="rect">
            <a:avLst/>
          </a:prstGeom>
          <a:noFill/>
          <a:ln/>
        </p:spPr>
        <p:txBody>
          <a:bodyPr wrap="square" lIns="0" tIns="0" rIns="0" bIns="0" rtlCol="0" anchor="ctr"/>
          <a:lstStyle/>
          <a:p>
            <a:pPr marL="0" indent="0" algn="ctr">
              <a:buNone/>
            </a:pPr>
            <a:r>
              <a:rPr lang="en-US" sz="950" i="1" dirty="0">
                <a:solidFill>
                  <a:srgbClr val="6E7A88"/>
                </a:solidFill>
                <a:latin typeface="Calibri" pitchFamily="34" charset="0"/>
                <a:ea typeface="Calibri" pitchFamily="34" charset="-122"/>
                <a:cs typeface="Calibri" pitchFamily="34" charset="-120"/>
              </a:rPr>
              <a:t>Nr. IGIT-2023/0003</a:t>
            </a:r>
            <a:endParaRPr lang="en-US" sz="950" dirty="0"/>
          </a:p>
        </p:txBody>
      </p:sp>
      <p:pic>
        <p:nvPicPr>
          <p:cNvPr id="20" name="Image 0" descr="assets/logo.png">
            <a:extLst>
              <a:ext uri="{FF2B5EF4-FFF2-40B4-BE49-F238E27FC236}">
                <a16:creationId xmlns:a16="http://schemas.microsoft.com/office/drawing/2014/main" id="{A1A63135-A87E-3471-88AC-7E94A0B0AE9A}"/>
              </a:ext>
            </a:extLst>
          </p:cNvPr>
          <p:cNvPicPr>
            <a:picLocks noChangeAspect="1"/>
          </p:cNvPicPr>
          <p:nvPr/>
        </p:nvPicPr>
        <p:blipFill>
          <a:blip r:embed="rId5"/>
          <a:srcRect/>
          <a:stretch/>
        </p:blipFill>
        <p:spPr>
          <a:xfrm>
            <a:off x="502920" y="4576572"/>
            <a:ext cx="1018903" cy="36576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CERTIFICAZIONI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ISO 45001:2018 · Salute e sicurezza sul lavoro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78</a:t>
            </a:r>
            <a:endParaRPr lang="en-US" sz="1000" dirty="0"/>
          </a:p>
        </p:txBody>
      </p:sp>
      <p:sp>
        <p:nvSpPr>
          <p:cNvPr id="8" name="Text 5"/>
          <p:cNvSpPr/>
          <p:nvPr/>
        </p:nvSpPr>
        <p:spPr>
          <a:xfrm>
            <a:off x="4777740" y="1481328"/>
            <a:ext cx="3863340" cy="3063240"/>
          </a:xfrm>
          <a:prstGeom prst="rect">
            <a:avLst/>
          </a:prstGeom>
          <a:noFill/>
          <a:ln/>
        </p:spPr>
        <p:txBody>
          <a:bodyPr wrap="square" lIns="0" tIns="0" rIns="0" bIns="0" rtlCol="0" anchor="t"/>
          <a:lstStyle/>
          <a:p>
            <a:pPr algn="just">
              <a:lnSpc>
                <a:spcPct val="105000"/>
              </a:lnSpc>
              <a:spcAft>
                <a:spcPts val="700"/>
              </a:spcAft>
            </a:pPr>
            <a:r>
              <a:rPr lang="en-US" sz="1080" dirty="0">
                <a:solidFill>
                  <a:srgbClr val="24303C"/>
                </a:solidFill>
                <a:latin typeface="Calibri" pitchFamily="34" charset="0"/>
                <a:ea typeface="Calibri" pitchFamily="34" charset="-122"/>
                <a:cs typeface="Calibri" pitchFamily="34" charset="-120"/>
              </a:rPr>
              <a:t>La Quadrifoglio dispone di un </a:t>
            </a:r>
            <a:r>
              <a:rPr lang="en-US" sz="1080" dirty="0" err="1">
                <a:solidFill>
                  <a:srgbClr val="24303C"/>
                </a:solidFill>
                <a:latin typeface="Calibri" pitchFamily="34" charset="0"/>
                <a:ea typeface="Calibri" pitchFamily="34" charset="-122"/>
                <a:cs typeface="Calibri" pitchFamily="34" charset="-120"/>
              </a:rPr>
              <a:t>sistema</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gestione</a:t>
            </a:r>
            <a:r>
              <a:rPr lang="en-US" sz="1080" dirty="0">
                <a:solidFill>
                  <a:srgbClr val="24303C"/>
                </a:solidFill>
                <a:latin typeface="Calibri" pitchFamily="34" charset="0"/>
                <a:ea typeface="Calibri" pitchFamily="34" charset="-122"/>
                <a:cs typeface="Calibri" pitchFamily="34" charset="-120"/>
              </a:rPr>
              <a:t> della Salute e </a:t>
            </a:r>
            <a:r>
              <a:rPr lang="en-US" sz="1080" dirty="0" err="1">
                <a:solidFill>
                  <a:srgbClr val="24303C"/>
                </a:solidFill>
                <a:latin typeface="Calibri" pitchFamily="34" charset="0"/>
                <a:ea typeface="Calibri" pitchFamily="34" charset="-122"/>
                <a:cs typeface="Calibri" pitchFamily="34" charset="-120"/>
              </a:rPr>
              <a:t>Sicurezza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sul</a:t>
            </a:r>
            <a:r>
              <a:rPr lang="en-US" sz="1080" dirty="0">
                <a:solidFill>
                  <a:srgbClr val="24303C"/>
                </a:solidFill>
                <a:latin typeface="Calibri" pitchFamily="34" charset="0"/>
                <a:ea typeface="Calibri" pitchFamily="34" charset="-122"/>
                <a:cs typeface="Calibri" pitchFamily="34" charset="-120"/>
              </a:rPr>
              <a:t> Lavoro </a:t>
            </a:r>
            <a:r>
              <a:rPr lang="en-US" sz="1080" dirty="0" err="1">
                <a:solidFill>
                  <a:srgbClr val="24303C"/>
                </a:solidFill>
                <a:latin typeface="Calibri" pitchFamily="34" charset="0"/>
                <a:ea typeface="Calibri" pitchFamily="34" charset="-122"/>
                <a:cs typeface="Calibri" pitchFamily="34" charset="-120"/>
              </a:rPr>
              <a:t>conforme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allo</a:t>
            </a:r>
            <a:r>
              <a:rPr lang="en-US" sz="1080" dirty="0">
                <a:solidFill>
                  <a:srgbClr val="24303C"/>
                </a:solidFill>
                <a:latin typeface="Calibri" pitchFamily="34" charset="0"/>
                <a:ea typeface="Calibri" pitchFamily="34" charset="-122"/>
                <a:cs typeface="Calibri" pitchFamily="34" charset="-120"/>
              </a:rPr>
              <a:t> standard ISO 45001:2018 per la </a:t>
            </a:r>
            <a:r>
              <a:rPr lang="en-US" sz="1080" dirty="0" err="1">
                <a:solidFill>
                  <a:srgbClr val="24303C"/>
                </a:solidFill>
                <a:latin typeface="Calibri" pitchFamily="34" charset="0"/>
                <a:ea typeface="Calibri" pitchFamily="34" charset="-122"/>
                <a:cs typeface="Calibri" pitchFamily="34" charset="-120"/>
              </a:rPr>
              <a:t>progettazione</a:t>
            </a:r>
            <a:r>
              <a:rPr lang="en-US" sz="1080" dirty="0">
                <a:solidFill>
                  <a:srgbClr val="24303C"/>
                </a:solidFill>
                <a:latin typeface="Calibri" pitchFamily="34" charset="0"/>
                <a:ea typeface="Calibri" pitchFamily="34" charset="-122"/>
                <a:cs typeface="Calibri" pitchFamily="34" charset="-120"/>
              </a:rPr>
              <a:t> ed </a:t>
            </a:r>
            <a:r>
              <a:rPr lang="en-US" sz="1080" dirty="0" err="1">
                <a:solidFill>
                  <a:srgbClr val="24303C"/>
                </a:solidFill>
                <a:latin typeface="Calibri" pitchFamily="34" charset="0"/>
                <a:ea typeface="Calibri" pitchFamily="34" charset="-122"/>
                <a:cs typeface="Calibri" pitchFamily="34" charset="-120"/>
              </a:rPr>
              <a:t>erogazione</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servizi</a:t>
            </a:r>
            <a:r>
              <a:rPr lang="en-US" sz="1080" dirty="0">
                <a:solidFill>
                  <a:srgbClr val="24303C"/>
                </a:solidFill>
                <a:latin typeface="Calibri" pitchFamily="34" charset="0"/>
                <a:ea typeface="Calibri" pitchFamily="34" charset="-122"/>
                <a:cs typeface="Calibri" pitchFamily="34" charset="-120"/>
              </a:rPr>
              <a:t> socio-</a:t>
            </a:r>
            <a:r>
              <a:rPr lang="en-US" sz="1080" dirty="0" err="1">
                <a:solidFill>
                  <a:srgbClr val="24303C"/>
                </a:solidFill>
                <a:latin typeface="Calibri" pitchFamily="34" charset="0"/>
                <a:ea typeface="Calibri" pitchFamily="34" charset="-122"/>
                <a:cs typeface="Calibri" pitchFamily="34" charset="-120"/>
              </a:rPr>
              <a:t>assistenziali</a:t>
            </a:r>
            <a:r>
              <a:rPr lang="en-US" sz="1080" dirty="0">
                <a:solidFill>
                  <a:srgbClr val="24303C"/>
                </a:solidFill>
                <a:latin typeface="Calibri" pitchFamily="34" charset="0"/>
                <a:ea typeface="Calibri" pitchFamily="34" charset="-122"/>
                <a:cs typeface="Calibri" pitchFamily="34" charset="-120"/>
              </a:rPr>
              <a:t>, socio-</a:t>
            </a:r>
            <a:r>
              <a:rPr lang="en-US" sz="1080" dirty="0" err="1">
                <a:solidFill>
                  <a:srgbClr val="24303C"/>
                </a:solidFill>
                <a:latin typeface="Calibri" pitchFamily="34" charset="0"/>
                <a:ea typeface="Calibri" pitchFamily="34" charset="-122"/>
                <a:cs typeface="Calibri" pitchFamily="34" charset="-120"/>
              </a:rPr>
              <a:t>sanitari</a:t>
            </a:r>
            <a:r>
              <a:rPr lang="en-US" sz="1080" dirty="0">
                <a:solidFill>
                  <a:srgbClr val="24303C"/>
                </a:solidFill>
                <a:latin typeface="Calibri" pitchFamily="34" charset="0"/>
                <a:ea typeface="Calibri" pitchFamily="34" charset="-122"/>
                <a:cs typeface="Calibri" pitchFamily="34" charset="-120"/>
              </a:rPr>
              <a:t> ed </a:t>
            </a:r>
            <a:r>
              <a:rPr lang="en-US" sz="1080" dirty="0" err="1">
                <a:solidFill>
                  <a:srgbClr val="24303C"/>
                </a:solidFill>
                <a:latin typeface="Calibri" pitchFamily="34" charset="0"/>
                <a:ea typeface="Calibri" pitchFamily="34" charset="-122"/>
                <a:cs typeface="Calibri" pitchFamily="34" charset="-120"/>
              </a:rPr>
              <a:t>educativi</a:t>
            </a:r>
            <a:r>
              <a:rPr lang="en-US" sz="1080" dirty="0">
                <a:solidFill>
                  <a:srgbClr val="24303C"/>
                </a:solidFill>
                <a:latin typeface="Calibri" pitchFamily="34" charset="0"/>
                <a:ea typeface="Calibri" pitchFamily="34" charset="-122"/>
                <a:cs typeface="Calibri" pitchFamily="34" charset="-120"/>
              </a:rPr>
              <a:t> — </a:t>
            </a:r>
            <a:r>
              <a:rPr lang="en-US" sz="1080" dirty="0" err="1">
                <a:solidFill>
                  <a:srgbClr val="24303C"/>
                </a:solidFill>
                <a:latin typeface="Calibri" pitchFamily="34" charset="0"/>
                <a:ea typeface="Calibri" pitchFamily="34" charset="-122"/>
                <a:cs typeface="Calibri" pitchFamily="34" charset="-120"/>
              </a:rPr>
              <a:t>incluse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animazione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ristorazione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pulizia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lavanderia</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riabilitazione</a:t>
            </a:r>
            <a:r>
              <a:rPr lang="en-US" sz="1080" dirty="0">
                <a:solidFill>
                  <a:srgbClr val="24303C"/>
                </a:solidFill>
                <a:latin typeface="Calibri" pitchFamily="34" charset="0"/>
                <a:ea typeface="Calibri" pitchFamily="34" charset="-122"/>
                <a:cs typeface="Calibri" pitchFamily="34" charset="-120"/>
              </a:rPr>
              <a:t> — </a:t>
            </a:r>
            <a:r>
              <a:rPr lang="en-US" sz="1080" dirty="0" err="1">
                <a:solidFill>
                  <a:srgbClr val="24303C"/>
                </a:solidFill>
                <a:latin typeface="Calibri" pitchFamily="34" charset="0"/>
                <a:ea typeface="Calibri" pitchFamily="34" charset="-122"/>
                <a:cs typeface="Calibri" pitchFamily="34" charset="-120"/>
              </a:rPr>
              <a:t>presso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strutture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residenziali</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semiresidenziali</a:t>
            </a:r>
            <a:r>
              <a:rPr lang="en-US" sz="1080" dirty="0">
                <a:solidFill>
                  <a:srgbClr val="24303C"/>
                </a:solidFill>
                <a:latin typeface="Calibri" pitchFamily="34" charset="0"/>
                <a:ea typeface="Calibri" pitchFamily="34" charset="-122"/>
                <a:cs typeface="Calibri" pitchFamily="34" charset="-120"/>
              </a:rPr>
              <a:t> per anziani, </a:t>
            </a:r>
            <a:r>
              <a:rPr lang="en-US" sz="1080" dirty="0" err="1">
                <a:solidFill>
                  <a:srgbClr val="24303C"/>
                </a:solidFill>
                <a:latin typeface="Calibri" pitchFamily="34" charset="0"/>
                <a:ea typeface="Calibri" pitchFamily="34" charset="-122"/>
                <a:cs typeface="Calibri" pitchFamily="34" charset="-120"/>
              </a:rPr>
              <a:t>persone</a:t>
            </a:r>
            <a:r>
              <a:rPr lang="en-US" sz="1080" dirty="0">
                <a:solidFill>
                  <a:srgbClr val="24303C"/>
                </a:solidFill>
                <a:latin typeface="Calibri" pitchFamily="34" charset="0"/>
                <a:ea typeface="Calibri" pitchFamily="34" charset="-122"/>
                <a:cs typeface="Calibri" pitchFamily="34" charset="-120"/>
              </a:rPr>
              <a:t> con </a:t>
            </a:r>
            <a:r>
              <a:rPr lang="en-US" sz="1080" dirty="0" err="1">
                <a:solidFill>
                  <a:srgbClr val="24303C"/>
                </a:solidFill>
                <a:latin typeface="Calibri" pitchFamily="34" charset="0"/>
                <a:ea typeface="Calibri" pitchFamily="34" charset="-122"/>
                <a:cs typeface="Calibri" pitchFamily="34" charset="-120"/>
              </a:rPr>
              <a:t>disabilità</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minori</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persone</a:t>
            </a:r>
            <a:r>
              <a:rPr lang="en-US" sz="1080" dirty="0">
                <a:solidFill>
                  <a:srgbClr val="24303C"/>
                </a:solidFill>
                <a:latin typeface="Calibri" pitchFamily="34" charset="0"/>
                <a:ea typeface="Calibri" pitchFamily="34" charset="-122"/>
                <a:cs typeface="Calibri" pitchFamily="34" charset="-120"/>
              </a:rPr>
              <a:t> con </a:t>
            </a:r>
            <a:r>
              <a:rPr lang="en-US" sz="1080" dirty="0" err="1">
                <a:solidFill>
                  <a:srgbClr val="24303C"/>
                </a:solidFill>
                <a:latin typeface="Calibri" pitchFamily="34" charset="0"/>
                <a:ea typeface="Calibri" pitchFamily="34" charset="-122"/>
                <a:cs typeface="Calibri" pitchFamily="34" charset="-120"/>
              </a:rPr>
              <a:t>patologie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psichiatriche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oltre</a:t>
            </a:r>
            <a:r>
              <a:rPr lang="en-US" sz="1080" dirty="0">
                <a:solidFill>
                  <a:srgbClr val="24303C"/>
                </a:solidFill>
                <a:latin typeface="Calibri" pitchFamily="34" charset="0"/>
                <a:ea typeface="Calibri" pitchFamily="34" charset="-122"/>
                <a:cs typeface="Calibri" pitchFamily="34" charset="-120"/>
              </a:rPr>
              <a:t> ai </a:t>
            </a:r>
            <a:r>
              <a:rPr lang="en-US" sz="1080" dirty="0" err="1">
                <a:solidFill>
                  <a:srgbClr val="24303C"/>
                </a:solidFill>
                <a:latin typeface="Calibri" pitchFamily="34" charset="0"/>
                <a:ea typeface="Calibri" pitchFamily="34" charset="-122"/>
                <a:cs typeface="Calibri" pitchFamily="34" charset="-120"/>
              </a:rPr>
              <a:t>servizi</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assistenza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scolastica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segretariato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sociale</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assistenza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domiciliare</a:t>
            </a:r>
            <a:r>
              <a:rPr lang="en-US" sz="1080" dirty="0">
                <a:solidFill>
                  <a:srgbClr val="24303C"/>
                </a:solidFill>
                <a:latin typeface="Calibri" pitchFamily="34" charset="0"/>
                <a:ea typeface="Calibri" pitchFamily="34" charset="-122"/>
                <a:cs typeface="Calibri" pitchFamily="34" charset="-120"/>
              </a:rPr>
              <a:t>.</a:t>
            </a:r>
            <a:endParaRPr lang="en-US" sz="1080" dirty="0"/>
          </a:p>
          <a:p>
            <a:pPr marL="0" indent="0" algn="just">
              <a:lnSpc>
                <a:spcPct val="105000"/>
              </a:lnSpc>
              <a:spcAft>
                <a:spcPts val="700"/>
              </a:spcAft>
              <a:buNone/>
            </a:pPr>
            <a:r>
              <a:rPr lang="en-US" sz="1080" dirty="0">
                <a:solidFill>
                  <a:srgbClr val="24303C"/>
                </a:solidFill>
                <a:latin typeface="Calibri" pitchFamily="34" charset="0"/>
                <a:ea typeface="Calibri" pitchFamily="34" charset="-122"/>
                <a:cs typeface="Calibri" pitchFamily="34" charset="-120"/>
              </a:rPr>
              <a:t>La qualità di un servizio dipende anche dalla qualità organizzativa: la capacità di coinvolgere in modo coerente ogni risorsa e ogni ruolo. La certificazione attesta non solo la conformità al D.Lgs. 81/2008, ma soprattutto la capacità di progettare e gestire in ottica di sistema la prevenzione dei rischi. L'adozione di ISO 45001 consente di ridurre infortuni e incidenti gravi, gestire correttamente le risorse umane e integrare gli aspetti di qualità e ambiente, contenendo gli eventi avversi e mantenendo un basso indice di gravità.</a:t>
            </a:r>
            <a:endParaRPr lang="en-US" sz="1080" dirty="0"/>
          </a:p>
        </p:txBody>
      </p:sp>
      <p:pic>
        <p:nvPicPr>
          <p:cNvPr id="10" name="Image 0" descr="assets/logo.png">
            <a:extLst>
              <a:ext uri="{FF2B5EF4-FFF2-40B4-BE49-F238E27FC236}">
                <a16:creationId xmlns:a16="http://schemas.microsoft.com/office/drawing/2014/main" id="{948051FF-BE62-8D24-AF6D-630144A685A2}"/>
              </a:ext>
            </a:extLst>
          </p:cNvPr>
          <p:cNvPicPr>
            <a:picLocks noChangeAspect="1"/>
          </p:cNvPicPr>
          <p:nvPr/>
        </p:nvPicPr>
        <p:blipFill>
          <a:blip r:embed="rId3"/>
          <a:srcRect/>
          <a:stretch/>
        </p:blipFill>
        <p:spPr>
          <a:xfrm>
            <a:off x="502920" y="4576572"/>
            <a:ext cx="1018903" cy="365760"/>
          </a:xfrm>
          <a:prstGeom prst="rect">
            <a:avLst/>
          </a:prstGeom>
        </p:spPr>
      </p:pic>
      <p:pic>
        <p:nvPicPr>
          <p:cNvPr id="9" name="Immagine 8">
            <a:extLst>
              <a:ext uri="{FF2B5EF4-FFF2-40B4-BE49-F238E27FC236}">
                <a16:creationId xmlns:a16="http://schemas.microsoft.com/office/drawing/2014/main" id="{E491E860-614C-A296-04B1-EF6F4A73D43D}"/>
              </a:ext>
            </a:extLst>
          </p:cNvPr>
          <p:cNvPicPr>
            <a:picLocks noChangeAspect="1"/>
          </p:cNvPicPr>
          <p:nvPr/>
        </p:nvPicPr>
        <p:blipFill>
          <a:blip r:embed="rId4"/>
          <a:stretch>
            <a:fillRect/>
          </a:stretch>
        </p:blipFill>
        <p:spPr>
          <a:xfrm>
            <a:off x="1237753" y="1187933"/>
            <a:ext cx="2408047" cy="3406222"/>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CERTIFICAZIONI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ISO 45001:2018 · gli indicatori </a:t>
            </a:r>
            <a:r>
              <a:rPr lang="en-US" sz="2700" b="1" dirty="0" err="1">
                <a:solidFill>
                  <a:srgbClr val="1C3A5E"/>
                </a:solidFill>
                <a:latin typeface="Cambria" pitchFamily="34" charset="0"/>
                <a:ea typeface="Cambria" pitchFamily="34" charset="-122"/>
                <a:cs typeface="Cambria" pitchFamily="34" charset="-120"/>
              </a:rPr>
              <a:t>dell'esercizio</a:t>
            </a:r>
            <a:r>
              <a:rPr lang="en-US" sz="2700" b="1" dirty="0">
                <a:solidFill>
                  <a:srgbClr val="1C3A5E"/>
                </a:solidFill>
                <a:latin typeface="Cambria" pitchFamily="34" charset="0"/>
                <a:ea typeface="Cambria" pitchFamily="34" charset="-122"/>
                <a:cs typeface="Cambria" pitchFamily="34" charset="-120"/>
              </a:rPr>
              <a:t> 2025</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79</a:t>
            </a:r>
            <a:endParaRPr lang="en-US" sz="1000" dirty="0"/>
          </a:p>
        </p:txBody>
      </p:sp>
      <p:sp>
        <p:nvSpPr>
          <p:cNvPr id="7" name="Shape 4"/>
          <p:cNvSpPr/>
          <p:nvPr/>
        </p:nvSpPr>
        <p:spPr>
          <a:xfrm>
            <a:off x="502920" y="1691640"/>
            <a:ext cx="2529840" cy="1463040"/>
          </a:xfrm>
          <a:prstGeom prst="roundRect">
            <a:avLst>
              <a:gd name="adj" fmla="val 6250"/>
            </a:avLst>
          </a:prstGeom>
          <a:solidFill>
            <a:srgbClr val="FFFFFF"/>
          </a:solidFill>
          <a:ln w="12700">
            <a:solidFill>
              <a:srgbClr val="D9DFE6"/>
            </a:solidFill>
            <a:prstDash val="solid"/>
          </a:ln>
          <a:effectLst>
            <a:outerShdw blurRad="76200" dist="25400" dir="5400000" algn="bl" rotWithShape="0">
              <a:srgbClr val="1C3A5E">
                <a:alpha val="11000"/>
              </a:srgbClr>
            </a:outerShdw>
          </a:effectLst>
        </p:spPr>
        <p:txBody>
          <a:bodyPr/>
          <a:lstStyle/>
          <a:p>
            <a:endParaRPr lang="it-IT"/>
          </a:p>
        </p:txBody>
      </p:sp>
      <p:sp>
        <p:nvSpPr>
          <p:cNvPr id="8" name="Shape 5"/>
          <p:cNvSpPr/>
          <p:nvPr/>
        </p:nvSpPr>
        <p:spPr>
          <a:xfrm>
            <a:off x="685800" y="2130552"/>
            <a:ext cx="585216" cy="585216"/>
          </a:xfrm>
          <a:prstGeom prst="ellipse">
            <a:avLst/>
          </a:prstGeom>
          <a:solidFill>
            <a:srgbClr val="EDF2F8"/>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849660" y="2294412"/>
            <a:ext cx="257495" cy="257495"/>
          </a:xfrm>
          <a:prstGeom prst="rect">
            <a:avLst/>
          </a:prstGeom>
        </p:spPr>
      </p:pic>
      <p:sp>
        <p:nvSpPr>
          <p:cNvPr id="10" name="Text 6"/>
          <p:cNvSpPr/>
          <p:nvPr/>
        </p:nvSpPr>
        <p:spPr>
          <a:xfrm>
            <a:off x="1371600" y="1874520"/>
            <a:ext cx="1524000" cy="548640"/>
          </a:xfrm>
          <a:prstGeom prst="rect">
            <a:avLst/>
          </a:prstGeom>
          <a:noFill/>
          <a:ln/>
        </p:spPr>
        <p:txBody>
          <a:bodyPr wrap="square" lIns="0" tIns="0" rIns="0" bIns="0" rtlCol="0" anchor="ctr"/>
          <a:lstStyle/>
          <a:p>
            <a:r>
              <a:rPr lang="en-US" sz="2400" b="1" dirty="0">
                <a:solidFill>
                  <a:srgbClr val="1B3A6B"/>
                </a:solidFill>
                <a:latin typeface="Cambria" pitchFamily="34" charset="0"/>
                <a:ea typeface="Cambria" pitchFamily="34" charset="-122"/>
                <a:cs typeface="Cambria" pitchFamily="34" charset="-120"/>
              </a:rPr>
              <a:t>5.390.292</a:t>
            </a:r>
            <a:endParaRPr lang="en-US" sz="2400" dirty="0"/>
          </a:p>
        </p:txBody>
      </p:sp>
      <p:sp>
        <p:nvSpPr>
          <p:cNvPr id="11" name="Text 7"/>
          <p:cNvSpPr/>
          <p:nvPr/>
        </p:nvSpPr>
        <p:spPr>
          <a:xfrm>
            <a:off x="1371600" y="2468880"/>
            <a:ext cx="1524000" cy="457200"/>
          </a:xfrm>
          <a:prstGeom prst="rect">
            <a:avLst/>
          </a:prstGeom>
          <a:noFill/>
          <a:ln/>
        </p:spPr>
        <p:txBody>
          <a:bodyPr wrap="square" lIns="0" tIns="0" rIns="0" bIns="0" rtlCol="0" anchor="t"/>
          <a:lstStyle/>
          <a:p>
            <a:pPr marL="0" indent="0">
              <a:buNone/>
            </a:pPr>
            <a:r>
              <a:rPr lang="en-US" sz="1050" dirty="0">
                <a:solidFill>
                  <a:srgbClr val="6E7A88"/>
                </a:solidFill>
                <a:latin typeface="Calibri" pitchFamily="34" charset="0"/>
                <a:ea typeface="Calibri" pitchFamily="34" charset="-122"/>
                <a:cs typeface="Calibri" pitchFamily="34" charset="-120"/>
              </a:rPr>
              <a:t>Ore lavorate</a:t>
            </a:r>
            <a:endParaRPr lang="en-US" sz="1050" dirty="0"/>
          </a:p>
        </p:txBody>
      </p:sp>
      <p:sp>
        <p:nvSpPr>
          <p:cNvPr id="12" name="Shape 8"/>
          <p:cNvSpPr/>
          <p:nvPr/>
        </p:nvSpPr>
        <p:spPr>
          <a:xfrm>
            <a:off x="3307080" y="1691640"/>
            <a:ext cx="2529840" cy="1463040"/>
          </a:xfrm>
          <a:prstGeom prst="roundRect">
            <a:avLst>
              <a:gd name="adj" fmla="val 6250"/>
            </a:avLst>
          </a:prstGeom>
          <a:solidFill>
            <a:srgbClr val="FFFFFF"/>
          </a:solidFill>
          <a:ln w="12700">
            <a:solidFill>
              <a:srgbClr val="D9DFE6"/>
            </a:solidFill>
            <a:prstDash val="solid"/>
          </a:ln>
          <a:effectLst>
            <a:outerShdw blurRad="76200" dist="25400" dir="5400000" algn="bl" rotWithShape="0">
              <a:srgbClr val="1C3A5E">
                <a:alpha val="11000"/>
              </a:srgbClr>
            </a:outerShdw>
          </a:effectLst>
        </p:spPr>
        <p:txBody>
          <a:bodyPr/>
          <a:lstStyle/>
          <a:p>
            <a:endParaRPr lang="it-IT"/>
          </a:p>
        </p:txBody>
      </p:sp>
      <p:sp>
        <p:nvSpPr>
          <p:cNvPr id="13" name="Shape 9"/>
          <p:cNvSpPr/>
          <p:nvPr/>
        </p:nvSpPr>
        <p:spPr>
          <a:xfrm>
            <a:off x="3489960" y="2130552"/>
            <a:ext cx="585216" cy="585216"/>
          </a:xfrm>
          <a:prstGeom prst="ellipse">
            <a:avLst/>
          </a:prstGeom>
          <a:solidFill>
            <a:srgbClr val="E7F0EE"/>
          </a:solidFill>
          <a:ln/>
        </p:spPr>
        <p:txBody>
          <a:bodyPr/>
          <a:lstStyle/>
          <a:p>
            <a:endParaRPr lang="it-IT"/>
          </a:p>
        </p:txBody>
      </p:sp>
      <p:pic>
        <p:nvPicPr>
          <p:cNvPr id="14" name="Image 2" descr="preencoded.png"/>
          <p:cNvPicPr>
            <a:picLocks noChangeAspect="1"/>
          </p:cNvPicPr>
          <p:nvPr/>
        </p:nvPicPr>
        <p:blipFill>
          <a:blip r:embed="rId4"/>
          <a:stretch>
            <a:fillRect/>
          </a:stretch>
        </p:blipFill>
        <p:spPr>
          <a:xfrm>
            <a:off x="3653820" y="2294412"/>
            <a:ext cx="257495" cy="257495"/>
          </a:xfrm>
          <a:prstGeom prst="rect">
            <a:avLst/>
          </a:prstGeom>
        </p:spPr>
      </p:pic>
      <p:sp>
        <p:nvSpPr>
          <p:cNvPr id="15" name="Text 10"/>
          <p:cNvSpPr/>
          <p:nvPr/>
        </p:nvSpPr>
        <p:spPr>
          <a:xfrm>
            <a:off x="4175760" y="1874520"/>
            <a:ext cx="1524000" cy="548640"/>
          </a:xfrm>
          <a:prstGeom prst="rect">
            <a:avLst/>
          </a:prstGeom>
          <a:noFill/>
          <a:ln/>
        </p:spPr>
        <p:txBody>
          <a:bodyPr wrap="square" lIns="0" tIns="0" rIns="0" bIns="0" rtlCol="0" anchor="ctr"/>
          <a:lstStyle/>
          <a:p>
            <a:pPr marL="0" indent="0">
              <a:buNone/>
            </a:pPr>
            <a:r>
              <a:rPr lang="en-US" sz="2400" b="1" dirty="0">
                <a:solidFill>
                  <a:srgbClr val="1C3A5E"/>
                </a:solidFill>
                <a:latin typeface="Cambria" pitchFamily="34" charset="0"/>
                <a:ea typeface="Cambria" pitchFamily="34" charset="-122"/>
                <a:cs typeface="Cambria" pitchFamily="34" charset="-120"/>
              </a:rPr>
              <a:t>4.643</a:t>
            </a:r>
            <a:endParaRPr lang="en-US" sz="2400" dirty="0"/>
          </a:p>
        </p:txBody>
      </p:sp>
      <p:sp>
        <p:nvSpPr>
          <p:cNvPr id="16" name="Text 11"/>
          <p:cNvSpPr/>
          <p:nvPr/>
        </p:nvSpPr>
        <p:spPr>
          <a:xfrm>
            <a:off x="4175760" y="2468880"/>
            <a:ext cx="1524000" cy="457200"/>
          </a:xfrm>
          <a:prstGeom prst="rect">
            <a:avLst/>
          </a:prstGeom>
          <a:noFill/>
          <a:ln/>
        </p:spPr>
        <p:txBody>
          <a:bodyPr wrap="square" lIns="0" tIns="0" rIns="0" bIns="0" rtlCol="0" anchor="t"/>
          <a:lstStyle/>
          <a:p>
            <a:pPr marL="0" indent="0">
              <a:buNone/>
            </a:pPr>
            <a:r>
              <a:rPr lang="en-US" sz="1050" dirty="0">
                <a:solidFill>
                  <a:srgbClr val="6E7A88"/>
                </a:solidFill>
                <a:latin typeface="Calibri" pitchFamily="34" charset="0"/>
                <a:ea typeface="Calibri" pitchFamily="34" charset="-122"/>
                <a:cs typeface="Calibri" pitchFamily="34" charset="-120"/>
              </a:rPr>
              <a:t>Giorni totali di assenza</a:t>
            </a:r>
            <a:endParaRPr lang="en-US" sz="1050" dirty="0"/>
          </a:p>
        </p:txBody>
      </p:sp>
      <p:sp>
        <p:nvSpPr>
          <p:cNvPr id="17" name="Shape 12"/>
          <p:cNvSpPr/>
          <p:nvPr/>
        </p:nvSpPr>
        <p:spPr>
          <a:xfrm>
            <a:off x="6111240" y="1691640"/>
            <a:ext cx="2529840" cy="1463040"/>
          </a:xfrm>
          <a:prstGeom prst="roundRect">
            <a:avLst>
              <a:gd name="adj" fmla="val 6250"/>
            </a:avLst>
          </a:prstGeom>
          <a:solidFill>
            <a:srgbClr val="FFFFFF"/>
          </a:solidFill>
          <a:ln w="12700">
            <a:solidFill>
              <a:srgbClr val="D9DFE6"/>
            </a:solidFill>
            <a:prstDash val="solid"/>
          </a:ln>
          <a:effectLst>
            <a:outerShdw blurRad="76200" dist="25400" dir="5400000" algn="bl" rotWithShape="0">
              <a:srgbClr val="1C3A5E">
                <a:alpha val="11000"/>
              </a:srgbClr>
            </a:outerShdw>
          </a:effectLst>
        </p:spPr>
        <p:txBody>
          <a:bodyPr/>
          <a:lstStyle/>
          <a:p>
            <a:endParaRPr lang="it-IT"/>
          </a:p>
        </p:txBody>
      </p:sp>
      <p:sp>
        <p:nvSpPr>
          <p:cNvPr id="18" name="Shape 13"/>
          <p:cNvSpPr/>
          <p:nvPr/>
        </p:nvSpPr>
        <p:spPr>
          <a:xfrm>
            <a:off x="6294120" y="2130552"/>
            <a:ext cx="585216" cy="585216"/>
          </a:xfrm>
          <a:prstGeom prst="ellipse">
            <a:avLst/>
          </a:prstGeom>
          <a:solidFill>
            <a:srgbClr val="F7EFDD"/>
          </a:solidFill>
          <a:ln/>
        </p:spPr>
        <p:txBody>
          <a:bodyPr/>
          <a:lstStyle/>
          <a:p>
            <a:endParaRPr lang="it-IT"/>
          </a:p>
        </p:txBody>
      </p:sp>
      <p:pic>
        <p:nvPicPr>
          <p:cNvPr id="19" name="Image 3" descr="preencoded.png"/>
          <p:cNvPicPr>
            <a:picLocks noChangeAspect="1"/>
          </p:cNvPicPr>
          <p:nvPr/>
        </p:nvPicPr>
        <p:blipFill>
          <a:blip r:embed="rId5"/>
          <a:stretch>
            <a:fillRect/>
          </a:stretch>
        </p:blipFill>
        <p:spPr>
          <a:xfrm>
            <a:off x="6457980" y="2294412"/>
            <a:ext cx="257495" cy="257495"/>
          </a:xfrm>
          <a:prstGeom prst="rect">
            <a:avLst/>
          </a:prstGeom>
        </p:spPr>
      </p:pic>
      <p:sp>
        <p:nvSpPr>
          <p:cNvPr id="20" name="Text 14"/>
          <p:cNvSpPr/>
          <p:nvPr/>
        </p:nvSpPr>
        <p:spPr>
          <a:xfrm>
            <a:off x="6979920" y="1874520"/>
            <a:ext cx="1524000" cy="548640"/>
          </a:xfrm>
          <a:prstGeom prst="rect">
            <a:avLst/>
          </a:prstGeom>
          <a:noFill/>
          <a:ln/>
        </p:spPr>
        <p:txBody>
          <a:bodyPr wrap="square" lIns="0" tIns="0" rIns="0" bIns="0" rtlCol="0" anchor="ctr"/>
          <a:lstStyle/>
          <a:p>
            <a:pPr marL="0" indent="0">
              <a:buNone/>
            </a:pPr>
            <a:r>
              <a:rPr lang="en-US" sz="2400" b="1" dirty="0">
                <a:solidFill>
                  <a:srgbClr val="1C3A5E"/>
                </a:solidFill>
                <a:latin typeface="Cambria" pitchFamily="34" charset="0"/>
                <a:ea typeface="Cambria" pitchFamily="34" charset="-122"/>
                <a:cs typeface="Cambria" pitchFamily="34" charset="-120"/>
              </a:rPr>
              <a:t>175</a:t>
            </a:r>
            <a:endParaRPr lang="en-US" sz="2400" dirty="0"/>
          </a:p>
        </p:txBody>
      </p:sp>
      <p:sp>
        <p:nvSpPr>
          <p:cNvPr id="21" name="Text 15"/>
          <p:cNvSpPr/>
          <p:nvPr/>
        </p:nvSpPr>
        <p:spPr>
          <a:xfrm>
            <a:off x="6979920" y="2468880"/>
            <a:ext cx="1524000" cy="457200"/>
          </a:xfrm>
          <a:prstGeom prst="rect">
            <a:avLst/>
          </a:prstGeom>
          <a:noFill/>
          <a:ln/>
        </p:spPr>
        <p:txBody>
          <a:bodyPr wrap="square" lIns="0" tIns="0" rIns="0" bIns="0" rtlCol="0" anchor="t"/>
          <a:lstStyle/>
          <a:p>
            <a:pPr marL="0" indent="0">
              <a:buNone/>
            </a:pPr>
            <a:r>
              <a:rPr lang="en-US" sz="1050" dirty="0">
                <a:solidFill>
                  <a:srgbClr val="6E7A88"/>
                </a:solidFill>
                <a:latin typeface="Calibri" pitchFamily="34" charset="0"/>
                <a:ea typeface="Calibri" pitchFamily="34" charset="-122"/>
                <a:cs typeface="Calibri" pitchFamily="34" charset="-120"/>
              </a:rPr>
              <a:t>Numero di infortuni</a:t>
            </a:r>
            <a:endParaRPr lang="en-US" sz="1050" dirty="0"/>
          </a:p>
        </p:txBody>
      </p:sp>
      <p:sp>
        <p:nvSpPr>
          <p:cNvPr id="22" name="Shape 16"/>
          <p:cNvSpPr/>
          <p:nvPr/>
        </p:nvSpPr>
        <p:spPr>
          <a:xfrm>
            <a:off x="502920" y="3337560"/>
            <a:ext cx="3931920" cy="1143000"/>
          </a:xfrm>
          <a:prstGeom prst="roundRect">
            <a:avLst>
              <a:gd name="adj" fmla="val 8000"/>
            </a:avLst>
          </a:prstGeom>
          <a:solidFill>
            <a:srgbClr val="1C3A5E"/>
          </a:solidFill>
          <a:ln/>
          <a:effectLst>
            <a:outerShdw blurRad="76200" dist="25400" dir="5400000" algn="bl" rotWithShape="0">
              <a:srgbClr val="1C3A5E">
                <a:alpha val="12000"/>
              </a:srgbClr>
            </a:outerShdw>
          </a:effectLst>
        </p:spPr>
        <p:txBody>
          <a:bodyPr/>
          <a:lstStyle/>
          <a:p>
            <a:endParaRPr lang="it-IT"/>
          </a:p>
        </p:txBody>
      </p:sp>
      <p:sp>
        <p:nvSpPr>
          <p:cNvPr id="23" name="Text 17"/>
          <p:cNvSpPr/>
          <p:nvPr/>
        </p:nvSpPr>
        <p:spPr>
          <a:xfrm>
            <a:off x="685800" y="3337560"/>
            <a:ext cx="1554480" cy="1143000"/>
          </a:xfrm>
          <a:prstGeom prst="rect">
            <a:avLst/>
          </a:prstGeom>
          <a:noFill/>
          <a:ln/>
        </p:spPr>
        <p:txBody>
          <a:bodyPr wrap="square" lIns="0" tIns="0" rIns="0" bIns="0" rtlCol="0" anchor="ctr"/>
          <a:lstStyle/>
          <a:p>
            <a:pPr marL="0" indent="0" algn="ctr">
              <a:buNone/>
            </a:pPr>
            <a:r>
              <a:rPr lang="en-US" sz="2800" b="1" dirty="0">
                <a:solidFill>
                  <a:srgbClr val="FFFFFF"/>
                </a:solidFill>
                <a:latin typeface="Cambria" pitchFamily="34" charset="0"/>
                <a:ea typeface="Cambria" pitchFamily="34" charset="-122"/>
                <a:cs typeface="Cambria" pitchFamily="34" charset="-120"/>
              </a:rPr>
              <a:t>861,36</a:t>
            </a:r>
            <a:endParaRPr lang="en-US" sz="2800" dirty="0"/>
          </a:p>
        </p:txBody>
      </p:sp>
      <p:sp>
        <p:nvSpPr>
          <p:cNvPr id="24" name="Text 18"/>
          <p:cNvSpPr/>
          <p:nvPr/>
        </p:nvSpPr>
        <p:spPr>
          <a:xfrm>
            <a:off x="2331720" y="3337560"/>
            <a:ext cx="1920240" cy="1143000"/>
          </a:xfrm>
          <a:prstGeom prst="rect">
            <a:avLst/>
          </a:prstGeom>
          <a:noFill/>
          <a:ln/>
        </p:spPr>
        <p:txBody>
          <a:bodyPr wrap="square" lIns="0" tIns="0" rIns="0" bIns="0" rtlCol="0" anchor="ctr"/>
          <a:lstStyle/>
          <a:p>
            <a:pPr marL="0" indent="0">
              <a:lnSpc>
                <a:spcPct val="105000"/>
              </a:lnSpc>
              <a:buNone/>
            </a:pPr>
            <a:r>
              <a:rPr lang="en-US" sz="1200" b="1" dirty="0">
                <a:solidFill>
                  <a:srgbClr val="FFFFFF"/>
                </a:solidFill>
                <a:latin typeface="Calibri" pitchFamily="34" charset="0"/>
                <a:ea typeface="Calibri" pitchFamily="34" charset="-122"/>
                <a:cs typeface="Calibri" pitchFamily="34" charset="-120"/>
              </a:rPr>
              <a:t>Indice di gravità
</a:t>
            </a:r>
            <a:r>
              <a:rPr lang="en-US" sz="950" dirty="0">
                <a:solidFill>
                  <a:srgbClr val="C7D2DE"/>
                </a:solidFill>
                <a:latin typeface="Calibri" pitchFamily="34" charset="0"/>
                <a:ea typeface="Calibri" pitchFamily="34" charset="-122"/>
                <a:cs typeface="Calibri" pitchFamily="34" charset="-120"/>
              </a:rPr>
              <a:t>giornate di lavoro perse per ogni milione di ore lavorate a causa di infortunio</a:t>
            </a:r>
            <a:endParaRPr lang="en-US" sz="1200" dirty="0"/>
          </a:p>
        </p:txBody>
      </p:sp>
      <p:sp>
        <p:nvSpPr>
          <p:cNvPr id="25" name="Shape 19"/>
          <p:cNvSpPr/>
          <p:nvPr/>
        </p:nvSpPr>
        <p:spPr>
          <a:xfrm>
            <a:off x="4709160" y="3337560"/>
            <a:ext cx="3931920" cy="1143000"/>
          </a:xfrm>
          <a:prstGeom prst="roundRect">
            <a:avLst>
              <a:gd name="adj" fmla="val 8000"/>
            </a:avLst>
          </a:prstGeom>
          <a:solidFill>
            <a:srgbClr val="F7EFDD"/>
          </a:solidFill>
          <a:ln/>
          <a:effectLst>
            <a:outerShdw blurRad="76200" dist="25400" dir="5400000" algn="bl" rotWithShape="0">
              <a:srgbClr val="1C3A5E">
                <a:alpha val="12000"/>
              </a:srgbClr>
            </a:outerShdw>
          </a:effectLst>
        </p:spPr>
        <p:txBody>
          <a:bodyPr/>
          <a:lstStyle/>
          <a:p>
            <a:endParaRPr lang="it-IT"/>
          </a:p>
        </p:txBody>
      </p:sp>
      <p:sp>
        <p:nvSpPr>
          <p:cNvPr id="26" name="Text 20"/>
          <p:cNvSpPr/>
          <p:nvPr/>
        </p:nvSpPr>
        <p:spPr>
          <a:xfrm>
            <a:off x="4892040" y="3337560"/>
            <a:ext cx="1554480" cy="1143000"/>
          </a:xfrm>
          <a:prstGeom prst="rect">
            <a:avLst/>
          </a:prstGeom>
          <a:noFill/>
          <a:ln/>
        </p:spPr>
        <p:txBody>
          <a:bodyPr wrap="square" lIns="0" tIns="0" rIns="0" bIns="0" rtlCol="0" anchor="ctr"/>
          <a:lstStyle/>
          <a:p>
            <a:pPr marL="0" indent="0" algn="ctr">
              <a:buNone/>
            </a:pPr>
            <a:r>
              <a:rPr lang="en-US" sz="2800" b="1" dirty="0">
                <a:solidFill>
                  <a:srgbClr val="B8892B"/>
                </a:solidFill>
                <a:latin typeface="Cambria" pitchFamily="34" charset="0"/>
                <a:ea typeface="Cambria" pitchFamily="34" charset="-122"/>
                <a:cs typeface="Cambria" pitchFamily="34" charset="-120"/>
              </a:rPr>
              <a:t>0,03</a:t>
            </a:r>
            <a:endParaRPr lang="en-US" sz="2800" dirty="0"/>
          </a:p>
        </p:txBody>
      </p:sp>
      <p:sp>
        <p:nvSpPr>
          <p:cNvPr id="27" name="Text 21"/>
          <p:cNvSpPr/>
          <p:nvPr/>
        </p:nvSpPr>
        <p:spPr>
          <a:xfrm>
            <a:off x="6537960" y="3337560"/>
            <a:ext cx="1920240" cy="1143000"/>
          </a:xfrm>
          <a:prstGeom prst="rect">
            <a:avLst/>
          </a:prstGeom>
          <a:noFill/>
          <a:ln/>
        </p:spPr>
        <p:txBody>
          <a:bodyPr wrap="square" lIns="0" tIns="0" rIns="0" bIns="0" rtlCol="0" anchor="ctr"/>
          <a:lstStyle/>
          <a:p>
            <a:pPr marL="0" indent="0">
              <a:lnSpc>
                <a:spcPct val="105000"/>
              </a:lnSpc>
              <a:buNone/>
            </a:pPr>
            <a:r>
              <a:rPr lang="en-US" sz="1200" b="1" dirty="0">
                <a:solidFill>
                  <a:srgbClr val="B8892B"/>
                </a:solidFill>
                <a:latin typeface="Calibri" pitchFamily="34" charset="0"/>
                <a:ea typeface="Calibri" pitchFamily="34" charset="-122"/>
                <a:cs typeface="Calibri" pitchFamily="34" charset="-120"/>
              </a:rPr>
              <a:t>Indice di frequenza
</a:t>
            </a:r>
            <a:r>
              <a:rPr lang="en-US" sz="950" dirty="0">
                <a:solidFill>
                  <a:srgbClr val="6E7A88"/>
                </a:solidFill>
                <a:latin typeface="Calibri" pitchFamily="34" charset="0"/>
                <a:ea typeface="Calibri" pitchFamily="34" charset="-122"/>
                <a:cs typeface="Calibri" pitchFamily="34" charset="-120"/>
              </a:rPr>
              <a:t>infortuni per ogni milione di ore lavorate</a:t>
            </a:r>
            <a:endParaRPr lang="en-US" sz="1200" dirty="0"/>
          </a:p>
        </p:txBody>
      </p:sp>
      <p:pic>
        <p:nvPicPr>
          <p:cNvPr id="29" name="Image 0" descr="assets/logo.png">
            <a:extLst>
              <a:ext uri="{FF2B5EF4-FFF2-40B4-BE49-F238E27FC236}">
                <a16:creationId xmlns:a16="http://schemas.microsoft.com/office/drawing/2014/main" id="{380DB41F-4E2A-2767-F83B-E3E758B62160}"/>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CERTIFICAZIONI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SA 8000 e ISO 14001 · responsabilità sociale e ambiente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80</a:t>
            </a:r>
            <a:endParaRPr lang="en-US" sz="1000" dirty="0"/>
          </a:p>
        </p:txBody>
      </p:sp>
      <p:sp>
        <p:nvSpPr>
          <p:cNvPr id="8" name="Text 5"/>
          <p:cNvSpPr/>
          <p:nvPr/>
        </p:nvSpPr>
        <p:spPr>
          <a:xfrm>
            <a:off x="4777740" y="1481328"/>
            <a:ext cx="3863340" cy="3063240"/>
          </a:xfrm>
          <a:prstGeom prst="rect">
            <a:avLst/>
          </a:prstGeom>
          <a:noFill/>
          <a:ln/>
        </p:spPr>
        <p:txBody>
          <a:bodyPr wrap="square" lIns="0" tIns="0" rIns="0" bIns="0" rtlCol="0" anchor="t"/>
          <a:lstStyle/>
          <a:p>
            <a:pPr algn="just">
              <a:lnSpc>
                <a:spcPct val="105000"/>
              </a:lnSpc>
              <a:spcAft>
                <a:spcPts val="700"/>
              </a:spcAft>
            </a:pPr>
            <a:r>
              <a:rPr lang="en-US" sz="1080" dirty="0">
                <a:solidFill>
                  <a:srgbClr val="24303C"/>
                </a:solidFill>
                <a:latin typeface="Calibri" pitchFamily="34" charset="0"/>
                <a:ea typeface="Calibri" pitchFamily="34" charset="-122"/>
                <a:cs typeface="Calibri" pitchFamily="34" charset="-120"/>
              </a:rPr>
              <a:t>La </a:t>
            </a:r>
            <a:r>
              <a:rPr lang="en-US" sz="1080" dirty="0" err="1">
                <a:solidFill>
                  <a:srgbClr val="24303C"/>
                </a:solidFill>
                <a:latin typeface="Calibri" pitchFamily="34" charset="0"/>
                <a:ea typeface="Calibri" pitchFamily="34" charset="-122"/>
                <a:cs typeface="Calibri" pitchFamily="34" charset="-120"/>
              </a:rPr>
              <a:t>gestione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ambientale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comporta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l'analisi</a:t>
            </a:r>
            <a:r>
              <a:rPr lang="en-US" sz="1080" dirty="0">
                <a:solidFill>
                  <a:srgbClr val="24303C"/>
                </a:solidFill>
                <a:latin typeface="Calibri" pitchFamily="34" charset="0"/>
                <a:ea typeface="Calibri" pitchFamily="34" charset="-122"/>
                <a:cs typeface="Calibri" pitchFamily="34" charset="-120"/>
              </a:rPr>
              <a:t> e il </a:t>
            </a:r>
            <a:r>
              <a:rPr lang="en-US" sz="1080" dirty="0" err="1">
                <a:solidFill>
                  <a:srgbClr val="24303C"/>
                </a:solidFill>
                <a:latin typeface="Calibri" pitchFamily="34" charset="0"/>
                <a:ea typeface="Calibri" pitchFamily="34" charset="-122"/>
                <a:cs typeface="Calibri" pitchFamily="34" charset="-120"/>
              </a:rPr>
              <a:t>controllo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dei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propri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aspetti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ambientali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l'organizzazione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garantisce</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capacità</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gestire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processi</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salvaguardando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l'ambiente</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migliorando</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gestione</a:t>
            </a:r>
            <a:r>
              <a:rPr lang="en-US" sz="1080" dirty="0">
                <a:solidFill>
                  <a:srgbClr val="24303C"/>
                </a:solidFill>
                <a:latin typeface="Calibri" pitchFamily="34" charset="0"/>
                <a:ea typeface="Calibri" pitchFamily="34" charset="-122"/>
                <a:cs typeface="Calibri" pitchFamily="34" charset="-120"/>
              </a:rPr>
              <a:t> delle </a:t>
            </a:r>
            <a:r>
              <a:rPr lang="en-US" sz="1080" dirty="0" err="1">
                <a:solidFill>
                  <a:srgbClr val="24303C"/>
                </a:solidFill>
                <a:latin typeface="Calibri" pitchFamily="34" charset="0"/>
                <a:ea typeface="Calibri" pitchFamily="34" charset="-122"/>
                <a:cs typeface="Calibri" pitchFamily="34" charset="-120"/>
              </a:rPr>
              <a:t>attività</a:t>
            </a:r>
            <a:r>
              <a:rPr lang="en-US" sz="1080" dirty="0">
                <a:solidFill>
                  <a:srgbClr val="24303C"/>
                </a:solidFill>
                <a:latin typeface="Calibri" pitchFamily="34" charset="0"/>
                <a:ea typeface="Calibri" pitchFamily="34" charset="-122"/>
                <a:cs typeface="Calibri" pitchFamily="34" charset="-120"/>
              </a:rPr>
              <a:t> con </a:t>
            </a:r>
            <a:r>
              <a:rPr lang="en-US" sz="1080" dirty="0" err="1">
                <a:solidFill>
                  <a:srgbClr val="24303C"/>
                </a:solidFill>
                <a:latin typeface="Calibri" pitchFamily="34" charset="0"/>
                <a:ea typeface="Calibri" pitchFamily="34" charset="-122"/>
                <a:cs typeface="Calibri" pitchFamily="34" charset="-120"/>
              </a:rPr>
              <a:t>ricadute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dirette</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indirette</a:t>
            </a:r>
            <a:r>
              <a:rPr lang="en-US" sz="1080" dirty="0">
                <a:solidFill>
                  <a:srgbClr val="24303C"/>
                </a:solidFill>
                <a:latin typeface="Calibri" pitchFamily="34" charset="0"/>
                <a:ea typeface="Calibri" pitchFamily="34" charset="-122"/>
                <a:cs typeface="Calibri" pitchFamily="34" charset="-120"/>
              </a:rPr>
              <a:t>. La </a:t>
            </a:r>
            <a:r>
              <a:rPr lang="en-US" sz="1080" dirty="0" err="1">
                <a:solidFill>
                  <a:srgbClr val="24303C"/>
                </a:solidFill>
                <a:latin typeface="Calibri" pitchFamily="34" charset="0"/>
                <a:ea typeface="Calibri" pitchFamily="34" charset="-122"/>
                <a:cs typeface="Calibri" pitchFamily="34" charset="-120"/>
              </a:rPr>
              <a:t>motivazione</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fondo</a:t>
            </a:r>
            <a:r>
              <a:rPr lang="en-US" sz="1080" dirty="0">
                <a:solidFill>
                  <a:srgbClr val="24303C"/>
                </a:solidFill>
                <a:latin typeface="Calibri" pitchFamily="34" charset="0"/>
                <a:ea typeface="Calibri" pitchFamily="34" charset="-122"/>
                <a:cs typeface="Calibri" pitchFamily="34" charset="-120"/>
              </a:rPr>
              <a:t> è la </a:t>
            </a:r>
            <a:r>
              <a:rPr lang="en-US" sz="1080" dirty="0" err="1">
                <a:solidFill>
                  <a:srgbClr val="24303C"/>
                </a:solidFill>
                <a:latin typeface="Calibri" pitchFamily="34" charset="0"/>
                <a:ea typeface="Calibri" pitchFamily="34" charset="-122"/>
                <a:cs typeface="Calibri" pitchFamily="34" charset="-120"/>
              </a:rPr>
              <a:t>volontà</a:t>
            </a:r>
            <a:r>
              <a:rPr lang="en-US" sz="1080" dirty="0">
                <a:solidFill>
                  <a:srgbClr val="24303C"/>
                </a:solidFill>
                <a:latin typeface="Calibri" pitchFamily="34" charset="0"/>
                <a:ea typeface="Calibri" pitchFamily="34" charset="-122"/>
                <a:cs typeface="Calibri" pitchFamily="34" charset="-120"/>
              </a:rPr>
              <a:t> di </a:t>
            </a:r>
            <a:r>
              <a:rPr lang="en-US" sz="1080" dirty="0" err="1">
                <a:solidFill>
                  <a:srgbClr val="24303C"/>
                </a:solidFill>
                <a:latin typeface="Calibri" pitchFamily="34" charset="0"/>
                <a:ea typeface="Calibri" pitchFamily="34" charset="-122"/>
                <a:cs typeface="Calibri" pitchFamily="34" charset="-120"/>
              </a:rPr>
              <a:t>essere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un'impresa</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attenta</a:t>
            </a:r>
            <a:r>
              <a:rPr lang="en-US" sz="1080" dirty="0">
                <a:solidFill>
                  <a:srgbClr val="24303C"/>
                </a:solidFill>
                <a:latin typeface="Calibri" pitchFamily="34" charset="0"/>
                <a:ea typeface="Calibri" pitchFamily="34" charset="-122"/>
                <a:cs typeface="Calibri" pitchFamily="34" charset="-120"/>
              </a:rPr>
              <a:t> al </a:t>
            </a:r>
            <a:r>
              <a:rPr lang="en-US" sz="1080" dirty="0" err="1">
                <a:solidFill>
                  <a:srgbClr val="24303C"/>
                </a:solidFill>
                <a:latin typeface="Calibri" pitchFamily="34" charset="0"/>
                <a:ea typeface="Calibri" pitchFamily="34" charset="-122"/>
                <a:cs typeface="Calibri" pitchFamily="34" charset="-120"/>
              </a:rPr>
              <a:t>futuro</a:t>
            </a:r>
            <a:r>
              <a:rPr lang="en-US" sz="1080" dirty="0">
                <a:solidFill>
                  <a:srgbClr val="24303C"/>
                </a:solidFill>
                <a:latin typeface="Calibri" pitchFamily="34" charset="0"/>
                <a:ea typeface="Calibri" pitchFamily="34" charset="-122"/>
                <a:cs typeface="Calibri" pitchFamily="34" charset="-120"/>
              </a:rPr>
              <a:t> del </a:t>
            </a:r>
            <a:r>
              <a:rPr lang="en-US" sz="1080" dirty="0" err="1">
                <a:solidFill>
                  <a:srgbClr val="24303C"/>
                </a:solidFill>
                <a:latin typeface="Calibri" pitchFamily="34" charset="0"/>
                <a:ea typeface="Calibri" pitchFamily="34" charset="-122"/>
                <a:cs typeface="Calibri" pitchFamily="34" charset="-120"/>
              </a:rPr>
              <a:t>pianeta</a:t>
            </a:r>
            <a:r>
              <a:rPr lang="en-US" sz="1080" dirty="0">
                <a:solidFill>
                  <a:srgbClr val="24303C"/>
                </a:solidFill>
                <a:latin typeface="Calibri" pitchFamily="34" charset="0"/>
                <a:ea typeface="Calibri" pitchFamily="34" charset="-122"/>
                <a:cs typeface="Calibri" pitchFamily="34" charset="-120"/>
              </a:rPr>
              <a:t> e </a:t>
            </a:r>
            <a:r>
              <a:rPr lang="en-US" sz="1080" dirty="0" err="1">
                <a:solidFill>
                  <a:srgbClr val="24303C"/>
                </a:solidFill>
                <a:latin typeface="Calibri" pitchFamily="34" charset="0"/>
                <a:ea typeface="Calibri" pitchFamily="34" charset="-122"/>
                <a:cs typeface="Calibri" pitchFamily="34" charset="-120"/>
              </a:rPr>
              <a:t>all'uso</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consapevole</a:t>
            </a:r>
            <a:r>
              <a:rPr lang="en-US" sz="1080" dirty="0">
                <a:solidFill>
                  <a:srgbClr val="24303C"/>
                </a:solidFill>
                <a:latin typeface="Calibri" pitchFamily="34" charset="0"/>
                <a:ea typeface="Calibri" pitchFamily="34" charset="-122"/>
                <a:cs typeface="Calibri" pitchFamily="34" charset="-120"/>
              </a:rPr>
              <a:t> delle </a:t>
            </a:r>
            <a:r>
              <a:rPr lang="en-US" sz="1080" dirty="0" err="1">
                <a:solidFill>
                  <a:srgbClr val="24303C"/>
                </a:solidFill>
                <a:latin typeface="Calibri" pitchFamily="34" charset="0"/>
                <a:ea typeface="Calibri" pitchFamily="34" charset="-122"/>
                <a:cs typeface="Calibri" pitchFamily="34" charset="-120"/>
              </a:rPr>
              <a:t>risorse</a:t>
            </a:r>
            <a:r>
              <a:rPr lang="en-US" sz="1080" dirty="0">
                <a:solidFill>
                  <a:srgbClr val="24303C"/>
                </a:solidFill>
                <a:latin typeface="Calibri" pitchFamily="34" charset="0"/>
                <a:ea typeface="Calibri" pitchFamily="34" charset="-122"/>
                <a:cs typeface="Calibri" pitchFamily="34" charset="-120"/>
              </a:rPr>
              <a:t>, </a:t>
            </a:r>
            <a:r>
              <a:rPr lang="en-US" sz="1080" dirty="0" err="1">
                <a:solidFill>
                  <a:srgbClr val="24303C"/>
                </a:solidFill>
                <a:latin typeface="Calibri" pitchFamily="34" charset="0"/>
                <a:ea typeface="Calibri" pitchFamily="34" charset="-122"/>
                <a:cs typeface="Calibri" pitchFamily="34" charset="-120"/>
              </a:rPr>
              <a:t>nel</a:t>
            </a:r>
            <a:r>
              <a:rPr lang="en-US" sz="1080" dirty="0">
                <a:solidFill>
                  <a:srgbClr val="24303C"/>
                </a:solidFill>
                <a:latin typeface="Calibri" pitchFamily="34" charset="0"/>
                <a:ea typeface="Calibri" pitchFamily="34" charset="-122"/>
                <a:cs typeface="Calibri" pitchFamily="34" charset="-120"/>
              </a:rPr>
              <a:t> rispetto delle </a:t>
            </a:r>
            <a:r>
              <a:rPr lang="en-US" sz="1080" dirty="0" err="1">
                <a:solidFill>
                  <a:srgbClr val="24303C"/>
                </a:solidFill>
                <a:latin typeface="Calibri" pitchFamily="34" charset="0"/>
                <a:ea typeface="Calibri" pitchFamily="34" charset="-122"/>
                <a:cs typeface="Calibri" pitchFamily="34" charset="-120"/>
              </a:rPr>
              <a:t>generazioni</a:t>
            </a:r>
            <a:r>
              <a:rPr lang="en-US" sz="1080" dirty="0">
                <a:solidFill>
                  <a:srgbClr val="24303C"/>
                </a:solidFill>
                <a:latin typeface="Calibri" pitchFamily="34" charset="0"/>
                <a:ea typeface="Calibri" pitchFamily="34" charset="-122"/>
                <a:cs typeface="Calibri" pitchFamily="34" charset="-120"/>
              </a:rPr>
              <a:t> future.</a:t>
            </a:r>
          </a:p>
          <a:p>
            <a:pPr algn="just">
              <a:lnSpc>
                <a:spcPct val="105000"/>
              </a:lnSpc>
              <a:spcAft>
                <a:spcPts val="700"/>
              </a:spcAft>
            </a:pPr>
            <a:r>
              <a:rPr lang="en-US" sz="1080" dirty="0" err="1">
                <a:solidFill>
                  <a:srgbClr val="24303C"/>
                </a:solidFill>
                <a:latin typeface="Calibri" pitchFamily="34" charset="0"/>
                <a:ea typeface="Calibri" pitchFamily="34" charset="-122"/>
                <a:cs typeface="Calibri" pitchFamily="34" charset="-120"/>
              </a:rPr>
              <a:t>Pur</a:t>
            </a:r>
            <a:r>
              <a:rPr lang="en-US" sz="1080" dirty="0">
                <a:solidFill>
                  <a:srgbClr val="24303C"/>
                </a:solidFill>
                <a:latin typeface="Calibri" pitchFamily="34" charset="0"/>
                <a:ea typeface="Calibri" pitchFamily="34" charset="-122"/>
                <a:cs typeface="Calibri" pitchFamily="34" charset="-120"/>
              </a:rPr>
              <a:t> non avendo impatti significativi — vista la natura non produttiva dell'attività sociale — la Cooperativa ha raggiunto i propri obiettivi di sostenibilità ed è dotata della certificazione ISO 14001:2015. La certificazione SA 8000:2014 riguarda invece il rispetto dei principi etici di base nella gestione e tutela del personale: retribuzione, orario di lavoro, non discriminazione, salute e sicurezza. Investire nella responsabilità sociale porta vantaggi in termini di immagine aziendale, fidelizzazione dei clienti e maggiore soddisfazione, partecipazione e lealtà di dipendenti, collaboratori e fornitori.</a:t>
            </a:r>
            <a:endParaRPr lang="en-US" sz="1080" dirty="0"/>
          </a:p>
        </p:txBody>
      </p:sp>
      <p:pic>
        <p:nvPicPr>
          <p:cNvPr id="12" name="Image 0" descr="assets/logo.png">
            <a:extLst>
              <a:ext uri="{FF2B5EF4-FFF2-40B4-BE49-F238E27FC236}">
                <a16:creationId xmlns:a16="http://schemas.microsoft.com/office/drawing/2014/main" id="{49D49373-FF90-D1A3-55E5-13FA5F610667}"/>
              </a:ext>
            </a:extLst>
          </p:cNvPr>
          <p:cNvPicPr>
            <a:picLocks noChangeAspect="1"/>
          </p:cNvPicPr>
          <p:nvPr/>
        </p:nvPicPr>
        <p:blipFill>
          <a:blip r:embed="rId3"/>
          <a:srcRect/>
          <a:stretch/>
        </p:blipFill>
        <p:spPr>
          <a:xfrm>
            <a:off x="502920" y="4576572"/>
            <a:ext cx="1018903" cy="365760"/>
          </a:xfrm>
          <a:prstGeom prst="rect">
            <a:avLst/>
          </a:prstGeom>
        </p:spPr>
      </p:pic>
      <p:pic>
        <p:nvPicPr>
          <p:cNvPr id="9" name="Immagine 8">
            <a:extLst>
              <a:ext uri="{FF2B5EF4-FFF2-40B4-BE49-F238E27FC236}">
                <a16:creationId xmlns:a16="http://schemas.microsoft.com/office/drawing/2014/main" id="{4D9F1980-CCC7-036C-6D8E-A4625410A3B0}"/>
              </a:ext>
            </a:extLst>
          </p:cNvPr>
          <p:cNvPicPr>
            <a:picLocks noChangeAspect="1"/>
          </p:cNvPicPr>
          <p:nvPr/>
        </p:nvPicPr>
        <p:blipFill>
          <a:blip r:embed="rId4"/>
          <a:stretch>
            <a:fillRect/>
          </a:stretch>
        </p:blipFill>
        <p:spPr>
          <a:xfrm>
            <a:off x="411843" y="1481327"/>
            <a:ext cx="2009803" cy="2842899"/>
          </a:xfrm>
          <a:prstGeom prst="rect">
            <a:avLst/>
          </a:prstGeom>
        </p:spPr>
      </p:pic>
      <p:pic>
        <p:nvPicPr>
          <p:cNvPr id="11" name="Immagine 10">
            <a:extLst>
              <a:ext uri="{FF2B5EF4-FFF2-40B4-BE49-F238E27FC236}">
                <a16:creationId xmlns:a16="http://schemas.microsoft.com/office/drawing/2014/main" id="{EE1DA024-202C-38AB-57BD-BC6618C24B41}"/>
              </a:ext>
            </a:extLst>
          </p:cNvPr>
          <p:cNvPicPr>
            <a:picLocks noChangeAspect="1"/>
          </p:cNvPicPr>
          <p:nvPr/>
        </p:nvPicPr>
        <p:blipFill>
          <a:blip r:embed="rId5"/>
          <a:stretch>
            <a:fillRect/>
          </a:stretch>
        </p:blipFill>
        <p:spPr>
          <a:xfrm>
            <a:off x="2539328" y="1481328"/>
            <a:ext cx="2009803" cy="2842899"/>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CERTIFICAZIONI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Le certificazioni di servizio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81</a:t>
            </a:r>
            <a:endParaRPr lang="en-US" sz="1000" dirty="0"/>
          </a:p>
        </p:txBody>
      </p:sp>
      <p:sp>
        <p:nvSpPr>
          <p:cNvPr id="7" name="Shape 4"/>
          <p:cNvSpPr/>
          <p:nvPr/>
        </p:nvSpPr>
        <p:spPr>
          <a:xfrm>
            <a:off x="502920" y="1783080"/>
            <a:ext cx="2529840" cy="2331720"/>
          </a:xfrm>
          <a:prstGeom prst="roundRect">
            <a:avLst>
              <a:gd name="adj" fmla="val 3922"/>
            </a:avLst>
          </a:prstGeom>
          <a:solidFill>
            <a:srgbClr val="FFFFFF"/>
          </a:solidFill>
          <a:ln w="12700">
            <a:solidFill>
              <a:srgbClr val="D9DFE6"/>
            </a:solidFill>
            <a:prstDash val="solid"/>
          </a:ln>
          <a:effectLst>
            <a:outerShdw blurRad="101600" dist="38100" dir="5400000" algn="bl" rotWithShape="0">
              <a:srgbClr val="1C3A5E">
                <a:alpha val="13000"/>
              </a:srgbClr>
            </a:outerShdw>
          </a:effectLst>
        </p:spPr>
        <p:txBody>
          <a:bodyPr/>
          <a:lstStyle/>
          <a:p>
            <a:endParaRPr lang="it-IT"/>
          </a:p>
        </p:txBody>
      </p:sp>
      <p:sp>
        <p:nvSpPr>
          <p:cNvPr id="8" name="Shape 5"/>
          <p:cNvSpPr/>
          <p:nvPr/>
        </p:nvSpPr>
        <p:spPr>
          <a:xfrm>
            <a:off x="1310640" y="2057400"/>
            <a:ext cx="914400" cy="914400"/>
          </a:xfrm>
          <a:prstGeom prst="ellipse">
            <a:avLst/>
          </a:prstGeom>
          <a:solidFill>
            <a:srgbClr val="EDF2F8"/>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1566672" y="2313432"/>
            <a:ext cx="402336" cy="402336"/>
          </a:xfrm>
          <a:prstGeom prst="rect">
            <a:avLst/>
          </a:prstGeom>
        </p:spPr>
      </p:pic>
      <p:sp>
        <p:nvSpPr>
          <p:cNvPr id="10" name="Text 6"/>
          <p:cNvSpPr/>
          <p:nvPr/>
        </p:nvSpPr>
        <p:spPr>
          <a:xfrm>
            <a:off x="502920" y="3108960"/>
            <a:ext cx="2529840" cy="365760"/>
          </a:xfrm>
          <a:prstGeom prst="rect">
            <a:avLst/>
          </a:prstGeom>
          <a:noFill/>
          <a:ln/>
        </p:spPr>
        <p:txBody>
          <a:bodyPr wrap="square" lIns="0" tIns="0" rIns="0" bIns="0" rtlCol="0" anchor="ctr"/>
          <a:lstStyle/>
          <a:p>
            <a:pPr marL="0" indent="0" algn="ctr">
              <a:buNone/>
            </a:pPr>
            <a:r>
              <a:rPr lang="en-US" sz="1600" b="1" dirty="0">
                <a:solidFill>
                  <a:srgbClr val="1C3A5E"/>
                </a:solidFill>
                <a:latin typeface="Cambria" pitchFamily="34" charset="0"/>
                <a:ea typeface="Cambria" pitchFamily="34" charset="-122"/>
                <a:cs typeface="Cambria" pitchFamily="34" charset="-120"/>
              </a:rPr>
              <a:t>UNI 11010:2016</a:t>
            </a:r>
            <a:endParaRPr lang="en-US" sz="1600" dirty="0"/>
          </a:p>
        </p:txBody>
      </p:sp>
      <p:sp>
        <p:nvSpPr>
          <p:cNvPr id="11" name="Text 7"/>
          <p:cNvSpPr/>
          <p:nvPr/>
        </p:nvSpPr>
        <p:spPr>
          <a:xfrm>
            <a:off x="685800" y="3474720"/>
            <a:ext cx="2164080" cy="548640"/>
          </a:xfrm>
          <a:prstGeom prst="rect">
            <a:avLst/>
          </a:prstGeom>
          <a:noFill/>
          <a:ln/>
        </p:spPr>
        <p:txBody>
          <a:bodyPr wrap="square" lIns="0" tIns="0" rIns="0" bIns="0" rtlCol="0" anchor="t"/>
          <a:lstStyle/>
          <a:p>
            <a:pPr marL="0" indent="0" algn="ctr">
              <a:lnSpc>
                <a:spcPct val="105000"/>
              </a:lnSpc>
              <a:buNone/>
            </a:pPr>
            <a:r>
              <a:rPr lang="en-US" sz="1050" dirty="0">
                <a:solidFill>
                  <a:srgbClr val="6E7A88"/>
                </a:solidFill>
                <a:latin typeface="Calibri" pitchFamily="34" charset="0"/>
                <a:ea typeface="Calibri" pitchFamily="34" charset="-122"/>
                <a:cs typeface="Calibri" pitchFamily="34" charset="-120"/>
              </a:rPr>
              <a:t>Servizi residenziali e diurni per persone con disabilità</a:t>
            </a:r>
            <a:endParaRPr lang="en-US" sz="1050" dirty="0"/>
          </a:p>
        </p:txBody>
      </p:sp>
      <p:sp>
        <p:nvSpPr>
          <p:cNvPr id="12" name="Shape 8"/>
          <p:cNvSpPr/>
          <p:nvPr/>
        </p:nvSpPr>
        <p:spPr>
          <a:xfrm>
            <a:off x="3307080" y="1783080"/>
            <a:ext cx="2529840" cy="2331720"/>
          </a:xfrm>
          <a:prstGeom prst="roundRect">
            <a:avLst>
              <a:gd name="adj" fmla="val 3922"/>
            </a:avLst>
          </a:prstGeom>
          <a:solidFill>
            <a:srgbClr val="FFFFFF"/>
          </a:solidFill>
          <a:ln w="12700">
            <a:solidFill>
              <a:srgbClr val="D9DFE6"/>
            </a:solidFill>
            <a:prstDash val="solid"/>
          </a:ln>
          <a:effectLst>
            <a:outerShdw blurRad="101600" dist="38100" dir="5400000" algn="bl" rotWithShape="0">
              <a:srgbClr val="1C3A5E">
                <a:alpha val="13000"/>
              </a:srgbClr>
            </a:outerShdw>
          </a:effectLst>
        </p:spPr>
        <p:txBody>
          <a:bodyPr/>
          <a:lstStyle/>
          <a:p>
            <a:endParaRPr lang="it-IT"/>
          </a:p>
        </p:txBody>
      </p:sp>
      <p:sp>
        <p:nvSpPr>
          <p:cNvPr id="13" name="Shape 9"/>
          <p:cNvSpPr/>
          <p:nvPr/>
        </p:nvSpPr>
        <p:spPr>
          <a:xfrm>
            <a:off x="4114800" y="2057400"/>
            <a:ext cx="914400" cy="914400"/>
          </a:xfrm>
          <a:prstGeom prst="ellipse">
            <a:avLst/>
          </a:prstGeom>
          <a:solidFill>
            <a:srgbClr val="E7F0EE"/>
          </a:solidFill>
          <a:ln/>
        </p:spPr>
        <p:txBody>
          <a:bodyPr/>
          <a:lstStyle/>
          <a:p>
            <a:endParaRPr lang="it-IT"/>
          </a:p>
        </p:txBody>
      </p:sp>
      <p:pic>
        <p:nvPicPr>
          <p:cNvPr id="14" name="Image 2" descr="preencoded.png"/>
          <p:cNvPicPr>
            <a:picLocks noChangeAspect="1"/>
          </p:cNvPicPr>
          <p:nvPr/>
        </p:nvPicPr>
        <p:blipFill>
          <a:blip r:embed="rId4"/>
          <a:stretch>
            <a:fillRect/>
          </a:stretch>
        </p:blipFill>
        <p:spPr>
          <a:xfrm>
            <a:off x="4370832" y="2313432"/>
            <a:ext cx="402336" cy="402336"/>
          </a:xfrm>
          <a:prstGeom prst="rect">
            <a:avLst/>
          </a:prstGeom>
        </p:spPr>
      </p:pic>
      <p:sp>
        <p:nvSpPr>
          <p:cNvPr id="15" name="Text 10"/>
          <p:cNvSpPr/>
          <p:nvPr/>
        </p:nvSpPr>
        <p:spPr>
          <a:xfrm>
            <a:off x="3307080" y="3108960"/>
            <a:ext cx="2529840" cy="365760"/>
          </a:xfrm>
          <a:prstGeom prst="rect">
            <a:avLst/>
          </a:prstGeom>
          <a:noFill/>
          <a:ln/>
        </p:spPr>
        <p:txBody>
          <a:bodyPr wrap="square" lIns="0" tIns="0" rIns="0" bIns="0" rtlCol="0" anchor="ctr"/>
          <a:lstStyle/>
          <a:p>
            <a:pPr marL="0" indent="0" algn="ctr">
              <a:buNone/>
            </a:pPr>
            <a:r>
              <a:rPr lang="en-US" sz="1600" b="1" dirty="0">
                <a:solidFill>
                  <a:srgbClr val="1C3A5E"/>
                </a:solidFill>
                <a:latin typeface="Cambria" pitchFamily="34" charset="0"/>
                <a:ea typeface="Cambria" pitchFamily="34" charset="-122"/>
                <a:cs typeface="Cambria" pitchFamily="34" charset="-120"/>
              </a:rPr>
              <a:t>UNI 11034:2003</a:t>
            </a:r>
            <a:endParaRPr lang="en-US" sz="1600" dirty="0"/>
          </a:p>
        </p:txBody>
      </p:sp>
      <p:sp>
        <p:nvSpPr>
          <p:cNvPr id="16" name="Text 11"/>
          <p:cNvSpPr/>
          <p:nvPr/>
        </p:nvSpPr>
        <p:spPr>
          <a:xfrm>
            <a:off x="3489960" y="3474720"/>
            <a:ext cx="2164080" cy="548640"/>
          </a:xfrm>
          <a:prstGeom prst="rect">
            <a:avLst/>
          </a:prstGeom>
          <a:noFill/>
          <a:ln/>
        </p:spPr>
        <p:txBody>
          <a:bodyPr wrap="square" lIns="0" tIns="0" rIns="0" bIns="0" rtlCol="0" anchor="t"/>
          <a:lstStyle/>
          <a:p>
            <a:pPr marL="0" indent="0" algn="ctr">
              <a:lnSpc>
                <a:spcPct val="105000"/>
              </a:lnSpc>
              <a:buNone/>
            </a:pPr>
            <a:r>
              <a:rPr lang="en-US" sz="1050" dirty="0">
                <a:solidFill>
                  <a:srgbClr val="6E7A88"/>
                </a:solidFill>
                <a:latin typeface="Calibri" pitchFamily="34" charset="0"/>
                <a:ea typeface="Calibri" pitchFamily="34" charset="-122"/>
                <a:cs typeface="Calibri" pitchFamily="34" charset="-120"/>
              </a:rPr>
              <a:t>Servizi all'infanzia</a:t>
            </a:r>
            <a:endParaRPr lang="en-US" sz="1050" dirty="0"/>
          </a:p>
        </p:txBody>
      </p:sp>
      <p:sp>
        <p:nvSpPr>
          <p:cNvPr id="17" name="Shape 12"/>
          <p:cNvSpPr/>
          <p:nvPr/>
        </p:nvSpPr>
        <p:spPr>
          <a:xfrm>
            <a:off x="6111240" y="1783080"/>
            <a:ext cx="2529840" cy="2331720"/>
          </a:xfrm>
          <a:prstGeom prst="roundRect">
            <a:avLst>
              <a:gd name="adj" fmla="val 3922"/>
            </a:avLst>
          </a:prstGeom>
          <a:solidFill>
            <a:srgbClr val="FFFFFF"/>
          </a:solidFill>
          <a:ln w="12700">
            <a:solidFill>
              <a:srgbClr val="D9DFE6"/>
            </a:solidFill>
            <a:prstDash val="solid"/>
          </a:ln>
          <a:effectLst>
            <a:outerShdw blurRad="101600" dist="38100" dir="5400000" algn="bl" rotWithShape="0">
              <a:srgbClr val="1C3A5E">
                <a:alpha val="13000"/>
              </a:srgbClr>
            </a:outerShdw>
          </a:effectLst>
        </p:spPr>
        <p:txBody>
          <a:bodyPr/>
          <a:lstStyle/>
          <a:p>
            <a:endParaRPr lang="it-IT"/>
          </a:p>
        </p:txBody>
      </p:sp>
      <p:sp>
        <p:nvSpPr>
          <p:cNvPr id="18" name="Shape 13"/>
          <p:cNvSpPr/>
          <p:nvPr/>
        </p:nvSpPr>
        <p:spPr>
          <a:xfrm>
            <a:off x="6918960" y="2057400"/>
            <a:ext cx="914400" cy="914400"/>
          </a:xfrm>
          <a:prstGeom prst="ellipse">
            <a:avLst/>
          </a:prstGeom>
          <a:solidFill>
            <a:srgbClr val="F7EFDD"/>
          </a:solidFill>
          <a:ln/>
        </p:spPr>
        <p:txBody>
          <a:bodyPr/>
          <a:lstStyle/>
          <a:p>
            <a:endParaRPr lang="it-IT"/>
          </a:p>
        </p:txBody>
      </p:sp>
      <p:pic>
        <p:nvPicPr>
          <p:cNvPr id="19" name="Image 3" descr="preencoded.png"/>
          <p:cNvPicPr>
            <a:picLocks noChangeAspect="1"/>
          </p:cNvPicPr>
          <p:nvPr/>
        </p:nvPicPr>
        <p:blipFill>
          <a:blip r:embed="rId5"/>
          <a:stretch>
            <a:fillRect/>
          </a:stretch>
        </p:blipFill>
        <p:spPr>
          <a:xfrm>
            <a:off x="7174992" y="2313432"/>
            <a:ext cx="402336" cy="402336"/>
          </a:xfrm>
          <a:prstGeom prst="rect">
            <a:avLst/>
          </a:prstGeom>
        </p:spPr>
      </p:pic>
      <p:sp>
        <p:nvSpPr>
          <p:cNvPr id="20" name="Text 14"/>
          <p:cNvSpPr/>
          <p:nvPr/>
        </p:nvSpPr>
        <p:spPr>
          <a:xfrm>
            <a:off x="6111240" y="3108960"/>
            <a:ext cx="2529840" cy="365760"/>
          </a:xfrm>
          <a:prstGeom prst="rect">
            <a:avLst/>
          </a:prstGeom>
          <a:noFill/>
          <a:ln/>
        </p:spPr>
        <p:txBody>
          <a:bodyPr wrap="square" lIns="0" tIns="0" rIns="0" bIns="0" rtlCol="0" anchor="ctr"/>
          <a:lstStyle/>
          <a:p>
            <a:pPr marL="0" indent="0" algn="ctr">
              <a:buNone/>
            </a:pPr>
            <a:r>
              <a:rPr lang="en-US" sz="1600" b="1" dirty="0">
                <a:solidFill>
                  <a:srgbClr val="1C3A5E"/>
                </a:solidFill>
                <a:latin typeface="Cambria" pitchFamily="34" charset="0"/>
                <a:ea typeface="Cambria" pitchFamily="34" charset="-122"/>
                <a:cs typeface="Cambria" pitchFamily="34" charset="-120"/>
              </a:rPr>
              <a:t>UNI 10881:2013</a:t>
            </a:r>
            <a:endParaRPr lang="en-US" sz="1600" dirty="0"/>
          </a:p>
        </p:txBody>
      </p:sp>
      <p:sp>
        <p:nvSpPr>
          <p:cNvPr id="21" name="Text 15"/>
          <p:cNvSpPr/>
          <p:nvPr/>
        </p:nvSpPr>
        <p:spPr>
          <a:xfrm>
            <a:off x="6294120" y="3474720"/>
            <a:ext cx="2164080" cy="548640"/>
          </a:xfrm>
          <a:prstGeom prst="rect">
            <a:avLst/>
          </a:prstGeom>
          <a:noFill/>
          <a:ln/>
        </p:spPr>
        <p:txBody>
          <a:bodyPr wrap="square" lIns="0" tIns="0" rIns="0" bIns="0" rtlCol="0" anchor="t"/>
          <a:lstStyle/>
          <a:p>
            <a:pPr marL="0" indent="0" algn="ctr">
              <a:lnSpc>
                <a:spcPct val="105000"/>
              </a:lnSpc>
              <a:buNone/>
            </a:pPr>
            <a:r>
              <a:rPr lang="en-US" sz="1050" dirty="0">
                <a:solidFill>
                  <a:srgbClr val="6E7A88"/>
                </a:solidFill>
                <a:latin typeface="Calibri" pitchFamily="34" charset="0"/>
                <a:ea typeface="Calibri" pitchFamily="34" charset="-122"/>
                <a:cs typeface="Calibri" pitchFamily="34" charset="-120"/>
              </a:rPr>
              <a:t>Assistenza residenziale agli anziani</a:t>
            </a:r>
            <a:endParaRPr lang="en-US" sz="1050" dirty="0"/>
          </a:p>
        </p:txBody>
      </p:sp>
      <p:pic>
        <p:nvPicPr>
          <p:cNvPr id="23" name="Image 0" descr="assets/logo.png">
            <a:extLst>
              <a:ext uri="{FF2B5EF4-FFF2-40B4-BE49-F238E27FC236}">
                <a16:creationId xmlns:a16="http://schemas.microsoft.com/office/drawing/2014/main" id="{903E8822-3990-442B-61ED-A4AE3CEBD7C0}"/>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LE CERTIFICAZIONI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Cosa monitorano le certificazioni di servizio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82</a:t>
            </a:r>
            <a:endParaRPr lang="en-US" sz="1000" dirty="0"/>
          </a:p>
        </p:txBody>
      </p:sp>
      <p:sp>
        <p:nvSpPr>
          <p:cNvPr id="7" name="Text 4"/>
          <p:cNvSpPr/>
          <p:nvPr/>
        </p:nvSpPr>
        <p:spPr>
          <a:xfrm>
            <a:off x="502920" y="1371600"/>
            <a:ext cx="8138160" cy="548640"/>
          </a:xfrm>
          <a:prstGeom prst="rect">
            <a:avLst/>
          </a:prstGeom>
          <a:noFill/>
          <a:ln/>
        </p:spPr>
        <p:txBody>
          <a:bodyPr wrap="square" lIns="0" tIns="0" rIns="0" bIns="0" rtlCol="0" anchor="t"/>
          <a:lstStyle/>
          <a:p>
            <a:pPr marL="0" indent="0" algn="just">
              <a:lnSpc>
                <a:spcPct val="105000"/>
              </a:lnSpc>
              <a:buNone/>
            </a:pPr>
            <a:r>
              <a:rPr lang="en-US" sz="1100" dirty="0">
                <a:solidFill>
                  <a:srgbClr val="6E7A88"/>
                </a:solidFill>
                <a:latin typeface="Calibri" pitchFamily="34" charset="0"/>
                <a:ea typeface="Calibri" pitchFamily="34" charset="-122"/>
                <a:cs typeface="Calibri" pitchFamily="34" charset="-120"/>
              </a:rPr>
              <a:t>Le certificazioni UNI 11010, 11034 e 10881 entrano nel merito dei processi attivati per la soddisfazione dei bisogni dell'utenza, perseguendo un'efficacia non solo formale ma anche sociale.</a:t>
            </a:r>
            <a:endParaRPr lang="en-US" sz="1100" dirty="0"/>
          </a:p>
        </p:txBody>
      </p:sp>
      <p:sp>
        <p:nvSpPr>
          <p:cNvPr id="8" name="Shape 5"/>
          <p:cNvSpPr/>
          <p:nvPr/>
        </p:nvSpPr>
        <p:spPr>
          <a:xfrm>
            <a:off x="502920" y="2057400"/>
            <a:ext cx="2529840" cy="2377440"/>
          </a:xfrm>
          <a:prstGeom prst="roundRect">
            <a:avLst>
              <a:gd name="adj" fmla="val 3462"/>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9" name="Shape 6"/>
          <p:cNvSpPr/>
          <p:nvPr/>
        </p:nvSpPr>
        <p:spPr>
          <a:xfrm>
            <a:off x="502920" y="2057400"/>
            <a:ext cx="2529840" cy="566928"/>
          </a:xfrm>
          <a:prstGeom prst="roundRect">
            <a:avLst>
              <a:gd name="adj" fmla="val 14516"/>
            </a:avLst>
          </a:prstGeom>
          <a:solidFill>
            <a:srgbClr val="1C3A5E"/>
          </a:solidFill>
          <a:ln/>
        </p:spPr>
        <p:txBody>
          <a:bodyPr/>
          <a:lstStyle/>
          <a:p>
            <a:endParaRPr lang="it-IT"/>
          </a:p>
        </p:txBody>
      </p:sp>
      <p:sp>
        <p:nvSpPr>
          <p:cNvPr id="10" name="Shape 7"/>
          <p:cNvSpPr/>
          <p:nvPr/>
        </p:nvSpPr>
        <p:spPr>
          <a:xfrm>
            <a:off x="502920" y="2340864"/>
            <a:ext cx="2529840" cy="283464"/>
          </a:xfrm>
          <a:prstGeom prst="rect">
            <a:avLst/>
          </a:prstGeom>
          <a:solidFill>
            <a:srgbClr val="1C3A5E"/>
          </a:solidFill>
          <a:ln/>
        </p:spPr>
        <p:txBody>
          <a:bodyPr/>
          <a:lstStyle/>
          <a:p>
            <a:endParaRPr lang="it-IT"/>
          </a:p>
        </p:txBody>
      </p:sp>
      <p:sp>
        <p:nvSpPr>
          <p:cNvPr id="11" name="Text 8"/>
          <p:cNvSpPr/>
          <p:nvPr/>
        </p:nvSpPr>
        <p:spPr>
          <a:xfrm>
            <a:off x="502920" y="2057400"/>
            <a:ext cx="2529840"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UNI 11010  </a:t>
            </a:r>
            <a:r>
              <a:rPr lang="en-US" sz="1000" dirty="0">
                <a:solidFill>
                  <a:srgbClr val="EDEDED"/>
                </a:solidFill>
                <a:latin typeface="Calibri" pitchFamily="34" charset="0"/>
                <a:ea typeface="Calibri" pitchFamily="34" charset="-122"/>
                <a:cs typeface="Calibri" pitchFamily="34" charset="-120"/>
              </a:rPr>
              <a:t>Disabilità</a:t>
            </a:r>
            <a:endParaRPr lang="en-US" sz="1200" dirty="0"/>
          </a:p>
        </p:txBody>
      </p:sp>
      <p:sp>
        <p:nvSpPr>
          <p:cNvPr id="12" name="Text 9"/>
          <p:cNvSpPr/>
          <p:nvPr/>
        </p:nvSpPr>
        <p:spPr>
          <a:xfrm>
            <a:off x="685800" y="2770632"/>
            <a:ext cx="2164080" cy="1554480"/>
          </a:xfrm>
          <a:prstGeom prst="rect">
            <a:avLst/>
          </a:prstGeom>
          <a:noFill/>
          <a:ln/>
        </p:spPr>
        <p:txBody>
          <a:bodyPr wrap="square" lIns="0" tIns="0" rIns="0" bIns="0" rtlCol="0" anchor="t"/>
          <a:lstStyle/>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Requisiti di struttura e integrazione</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Mission e indirizzi generali</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Ammissione e presa in carico</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Progetto individualizzato</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Trattamento e dimissione</a:t>
            </a:r>
            <a:endParaRPr lang="en-US" sz="900" dirty="0"/>
          </a:p>
        </p:txBody>
      </p:sp>
      <p:sp>
        <p:nvSpPr>
          <p:cNvPr id="13" name="Shape 10"/>
          <p:cNvSpPr/>
          <p:nvPr/>
        </p:nvSpPr>
        <p:spPr>
          <a:xfrm>
            <a:off x="3307080" y="2057400"/>
            <a:ext cx="2529840" cy="2377440"/>
          </a:xfrm>
          <a:prstGeom prst="roundRect">
            <a:avLst>
              <a:gd name="adj" fmla="val 3462"/>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4" name="Shape 11"/>
          <p:cNvSpPr/>
          <p:nvPr/>
        </p:nvSpPr>
        <p:spPr>
          <a:xfrm>
            <a:off x="3307080" y="2057400"/>
            <a:ext cx="2529840" cy="566928"/>
          </a:xfrm>
          <a:prstGeom prst="roundRect">
            <a:avLst>
              <a:gd name="adj" fmla="val 14516"/>
            </a:avLst>
          </a:prstGeom>
          <a:solidFill>
            <a:srgbClr val="2E7D74"/>
          </a:solidFill>
          <a:ln/>
        </p:spPr>
        <p:txBody>
          <a:bodyPr/>
          <a:lstStyle/>
          <a:p>
            <a:endParaRPr lang="it-IT"/>
          </a:p>
        </p:txBody>
      </p:sp>
      <p:sp>
        <p:nvSpPr>
          <p:cNvPr id="15" name="Shape 12"/>
          <p:cNvSpPr/>
          <p:nvPr/>
        </p:nvSpPr>
        <p:spPr>
          <a:xfrm>
            <a:off x="3307080" y="2340864"/>
            <a:ext cx="2529840" cy="283464"/>
          </a:xfrm>
          <a:prstGeom prst="rect">
            <a:avLst/>
          </a:prstGeom>
          <a:solidFill>
            <a:srgbClr val="2E7D74"/>
          </a:solidFill>
          <a:ln/>
        </p:spPr>
        <p:txBody>
          <a:bodyPr/>
          <a:lstStyle/>
          <a:p>
            <a:endParaRPr lang="it-IT"/>
          </a:p>
        </p:txBody>
      </p:sp>
      <p:sp>
        <p:nvSpPr>
          <p:cNvPr id="16" name="Text 13"/>
          <p:cNvSpPr/>
          <p:nvPr/>
        </p:nvSpPr>
        <p:spPr>
          <a:xfrm>
            <a:off x="3307080" y="2057400"/>
            <a:ext cx="2529840"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UNI 11034  </a:t>
            </a:r>
            <a:r>
              <a:rPr lang="en-US" sz="1000" dirty="0">
                <a:solidFill>
                  <a:srgbClr val="EDEDED"/>
                </a:solidFill>
                <a:latin typeface="Calibri" pitchFamily="34" charset="0"/>
                <a:ea typeface="Calibri" pitchFamily="34" charset="-122"/>
                <a:cs typeface="Calibri" pitchFamily="34" charset="-120"/>
              </a:rPr>
              <a:t>Infanzia</a:t>
            </a:r>
            <a:endParaRPr lang="en-US" sz="1200" dirty="0"/>
          </a:p>
        </p:txBody>
      </p:sp>
      <p:sp>
        <p:nvSpPr>
          <p:cNvPr id="17" name="Text 14"/>
          <p:cNvSpPr/>
          <p:nvPr/>
        </p:nvSpPr>
        <p:spPr>
          <a:xfrm>
            <a:off x="3489960" y="2770632"/>
            <a:ext cx="2164080" cy="1554480"/>
          </a:xfrm>
          <a:prstGeom prst="rect">
            <a:avLst/>
          </a:prstGeom>
          <a:noFill/>
          <a:ln/>
        </p:spPr>
        <p:txBody>
          <a:bodyPr wrap="square" lIns="0" tIns="0" rIns="0" bIns="0" rtlCol="0" anchor="t"/>
          <a:lstStyle/>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Ammissione del bambino al servizio</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Ambientamento</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Progettazione pedagogica</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Organizzazione di tempi e spazi</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Monitoraggio del progetto educativo</a:t>
            </a:r>
            <a:endParaRPr lang="en-US" sz="900" dirty="0"/>
          </a:p>
        </p:txBody>
      </p:sp>
      <p:sp>
        <p:nvSpPr>
          <p:cNvPr id="18" name="Shape 15"/>
          <p:cNvSpPr/>
          <p:nvPr/>
        </p:nvSpPr>
        <p:spPr>
          <a:xfrm>
            <a:off x="6111240" y="2057400"/>
            <a:ext cx="2529840" cy="2377440"/>
          </a:xfrm>
          <a:prstGeom prst="roundRect">
            <a:avLst>
              <a:gd name="adj" fmla="val 3462"/>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9" name="Shape 16"/>
          <p:cNvSpPr/>
          <p:nvPr/>
        </p:nvSpPr>
        <p:spPr>
          <a:xfrm>
            <a:off x="6111240" y="2057400"/>
            <a:ext cx="2529840" cy="566928"/>
          </a:xfrm>
          <a:prstGeom prst="roundRect">
            <a:avLst>
              <a:gd name="adj" fmla="val 14516"/>
            </a:avLst>
          </a:prstGeom>
          <a:solidFill>
            <a:srgbClr val="B8892B"/>
          </a:solidFill>
          <a:ln/>
        </p:spPr>
        <p:txBody>
          <a:bodyPr/>
          <a:lstStyle/>
          <a:p>
            <a:endParaRPr lang="it-IT"/>
          </a:p>
        </p:txBody>
      </p:sp>
      <p:sp>
        <p:nvSpPr>
          <p:cNvPr id="20" name="Shape 17"/>
          <p:cNvSpPr/>
          <p:nvPr/>
        </p:nvSpPr>
        <p:spPr>
          <a:xfrm>
            <a:off x="6111240" y="2340864"/>
            <a:ext cx="2529840" cy="283464"/>
          </a:xfrm>
          <a:prstGeom prst="rect">
            <a:avLst/>
          </a:prstGeom>
          <a:solidFill>
            <a:srgbClr val="B8892B"/>
          </a:solidFill>
          <a:ln/>
        </p:spPr>
        <p:txBody>
          <a:bodyPr/>
          <a:lstStyle/>
          <a:p>
            <a:endParaRPr lang="it-IT"/>
          </a:p>
        </p:txBody>
      </p:sp>
      <p:sp>
        <p:nvSpPr>
          <p:cNvPr id="21" name="Text 18"/>
          <p:cNvSpPr/>
          <p:nvPr/>
        </p:nvSpPr>
        <p:spPr>
          <a:xfrm>
            <a:off x="6111240" y="2057400"/>
            <a:ext cx="2529840"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UNI 10881  </a:t>
            </a:r>
            <a:r>
              <a:rPr lang="en-US" sz="1000" dirty="0">
                <a:solidFill>
                  <a:srgbClr val="EDEDED"/>
                </a:solidFill>
                <a:latin typeface="Calibri" pitchFamily="34" charset="0"/>
                <a:ea typeface="Calibri" pitchFamily="34" charset="-122"/>
                <a:cs typeface="Calibri" pitchFamily="34" charset="-120"/>
              </a:rPr>
              <a:t>Anziani</a:t>
            </a:r>
            <a:endParaRPr lang="en-US" sz="1200" dirty="0"/>
          </a:p>
        </p:txBody>
      </p:sp>
      <p:sp>
        <p:nvSpPr>
          <p:cNvPr id="22" name="Text 19"/>
          <p:cNvSpPr/>
          <p:nvPr/>
        </p:nvSpPr>
        <p:spPr>
          <a:xfrm>
            <a:off x="6294120" y="2770632"/>
            <a:ext cx="2164080" cy="1554480"/>
          </a:xfrm>
          <a:prstGeom prst="rect">
            <a:avLst/>
          </a:prstGeom>
          <a:noFill/>
          <a:ln/>
        </p:spPr>
        <p:txBody>
          <a:bodyPr wrap="square" lIns="0" tIns="0" rIns="0" bIns="0" rtlCol="0" anchor="t"/>
          <a:lstStyle/>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Processi socio-sanitari assistenziali</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Informazione e ammissione</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Inserimento e dimissione</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Gestione delle risorse umane</a:t>
            </a:r>
            <a:endParaRPr lang="en-US" sz="900" dirty="0"/>
          </a:p>
          <a:p>
            <a:pPr marL="127000" indent="-127000">
              <a:lnSpc>
                <a:spcPct val="100000"/>
              </a:lnSpc>
              <a:spcAft>
                <a:spcPts val="500"/>
              </a:spcAft>
              <a:buSzPct val="100000"/>
              <a:buChar char="•"/>
            </a:pPr>
            <a:r>
              <a:rPr lang="en-US" sz="900" dirty="0">
                <a:solidFill>
                  <a:srgbClr val="24303C"/>
                </a:solidFill>
                <a:latin typeface="Calibri" pitchFamily="34" charset="0"/>
                <a:ea typeface="Calibri" pitchFamily="34" charset="-122"/>
                <a:cs typeface="Calibri" pitchFamily="34" charset="-120"/>
              </a:rPr>
              <a:t>Controllo, misura e miglioramento</a:t>
            </a:r>
            <a:endParaRPr lang="en-US" sz="900" dirty="0"/>
          </a:p>
        </p:txBody>
      </p:sp>
      <p:pic>
        <p:nvPicPr>
          <p:cNvPr id="24" name="Image 0" descr="assets/logo.png">
            <a:extLst>
              <a:ext uri="{FF2B5EF4-FFF2-40B4-BE49-F238E27FC236}">
                <a16:creationId xmlns:a16="http://schemas.microsoft.com/office/drawing/2014/main" id="{B9AE44EA-4BEF-D3C1-2367-74317FEABEC3}"/>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FORNITORI E AMBIENTE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Fornitori e riduzione dell'impatto ambientale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83</a:t>
            </a:r>
            <a:endParaRPr lang="en-US" sz="1000" dirty="0"/>
          </a:p>
        </p:txBody>
      </p:sp>
      <p:sp>
        <p:nvSpPr>
          <p:cNvPr id="7" name="Text 4"/>
          <p:cNvSpPr/>
          <p:nvPr/>
        </p:nvSpPr>
        <p:spPr>
          <a:xfrm>
            <a:off x="502920" y="1417320"/>
            <a:ext cx="8138160" cy="320040"/>
          </a:xfrm>
          <a:prstGeom prst="rect">
            <a:avLst/>
          </a:prstGeom>
          <a:noFill/>
          <a:ln/>
        </p:spPr>
        <p:txBody>
          <a:bodyPr wrap="square" lIns="0" tIns="0" rIns="0" bIns="0" rtlCol="0" anchor="ctr"/>
          <a:lstStyle/>
          <a:p>
            <a:pPr marL="0" indent="0">
              <a:buNone/>
            </a:pPr>
            <a:r>
              <a:rPr lang="en-US" sz="1200" dirty="0">
                <a:solidFill>
                  <a:srgbClr val="24303C"/>
                </a:solidFill>
                <a:latin typeface="Calibri" pitchFamily="34" charset="0"/>
                <a:ea typeface="Calibri" pitchFamily="34" charset="-122"/>
                <a:cs typeface="Calibri" pitchFamily="34" charset="-120"/>
              </a:rPr>
              <a:t>Le forniture di beni e servizi seguono una procedura di acquisto ispirata a principi di:</a:t>
            </a:r>
            <a:endParaRPr lang="en-US" sz="1200" dirty="0"/>
          </a:p>
        </p:txBody>
      </p:sp>
      <p:sp>
        <p:nvSpPr>
          <p:cNvPr id="8" name="Shape 5"/>
          <p:cNvSpPr/>
          <p:nvPr/>
        </p:nvSpPr>
        <p:spPr>
          <a:xfrm>
            <a:off x="502920" y="1828800"/>
            <a:ext cx="1481328" cy="868680"/>
          </a:xfrm>
          <a:prstGeom prst="roundRect">
            <a:avLst>
              <a:gd name="adj" fmla="val 8421"/>
            </a:avLst>
          </a:prstGeom>
          <a:solidFill>
            <a:srgbClr val="EDF2F8"/>
          </a:solidFill>
          <a:ln/>
        </p:spPr>
        <p:txBody>
          <a:bodyPr/>
          <a:lstStyle/>
          <a:p>
            <a:endParaRPr lang="it-IT"/>
          </a:p>
        </p:txBody>
      </p:sp>
      <p:sp>
        <p:nvSpPr>
          <p:cNvPr id="9" name="Shape 6"/>
          <p:cNvSpPr/>
          <p:nvPr/>
        </p:nvSpPr>
        <p:spPr>
          <a:xfrm>
            <a:off x="1024128" y="1920240"/>
            <a:ext cx="438912" cy="438912"/>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147023" y="2043135"/>
            <a:ext cx="193121" cy="193121"/>
          </a:xfrm>
          <a:prstGeom prst="rect">
            <a:avLst/>
          </a:prstGeom>
        </p:spPr>
      </p:pic>
      <p:sp>
        <p:nvSpPr>
          <p:cNvPr id="11" name="Text 7"/>
          <p:cNvSpPr/>
          <p:nvPr/>
        </p:nvSpPr>
        <p:spPr>
          <a:xfrm>
            <a:off x="548640" y="2359152"/>
            <a:ext cx="1389888" cy="292608"/>
          </a:xfrm>
          <a:prstGeom prst="rect">
            <a:avLst/>
          </a:prstGeom>
          <a:noFill/>
          <a:ln/>
        </p:spPr>
        <p:txBody>
          <a:bodyPr wrap="square" lIns="0" tIns="0" rIns="0" bIns="0" rtlCol="0" anchor="ctr"/>
          <a:lstStyle/>
          <a:p>
            <a:pPr marL="0" indent="0" algn="ctr">
              <a:buNone/>
            </a:pPr>
            <a:r>
              <a:rPr lang="en-US" sz="900" b="1" dirty="0">
                <a:solidFill>
                  <a:srgbClr val="1C3A5E"/>
                </a:solidFill>
                <a:latin typeface="Calibri" pitchFamily="34" charset="0"/>
                <a:ea typeface="Calibri" pitchFamily="34" charset="-122"/>
                <a:cs typeface="Calibri" pitchFamily="34" charset="-120"/>
              </a:rPr>
              <a:t>Economicità</a:t>
            </a:r>
            <a:endParaRPr lang="en-US" sz="900" dirty="0"/>
          </a:p>
        </p:txBody>
      </p:sp>
      <p:sp>
        <p:nvSpPr>
          <p:cNvPr id="12" name="Shape 8"/>
          <p:cNvSpPr/>
          <p:nvPr/>
        </p:nvSpPr>
        <p:spPr>
          <a:xfrm>
            <a:off x="2167128" y="1828800"/>
            <a:ext cx="1481328" cy="868680"/>
          </a:xfrm>
          <a:prstGeom prst="roundRect">
            <a:avLst>
              <a:gd name="adj" fmla="val 8421"/>
            </a:avLst>
          </a:prstGeom>
          <a:solidFill>
            <a:srgbClr val="EDF2F8"/>
          </a:solidFill>
          <a:ln/>
        </p:spPr>
        <p:txBody>
          <a:bodyPr/>
          <a:lstStyle/>
          <a:p>
            <a:endParaRPr lang="it-IT"/>
          </a:p>
        </p:txBody>
      </p:sp>
      <p:sp>
        <p:nvSpPr>
          <p:cNvPr id="13" name="Shape 9"/>
          <p:cNvSpPr/>
          <p:nvPr/>
        </p:nvSpPr>
        <p:spPr>
          <a:xfrm>
            <a:off x="2688336" y="1920240"/>
            <a:ext cx="438912" cy="438912"/>
          </a:xfrm>
          <a:prstGeom prst="ellipse">
            <a:avLst/>
          </a:prstGeom>
          <a:solidFill>
            <a:srgbClr val="E7F0EE"/>
          </a:solidFill>
          <a:ln/>
        </p:spPr>
        <p:txBody>
          <a:bodyPr/>
          <a:lstStyle/>
          <a:p>
            <a:endParaRPr lang="it-IT"/>
          </a:p>
        </p:txBody>
      </p:sp>
      <p:pic>
        <p:nvPicPr>
          <p:cNvPr id="14" name="Image 2" descr="preencoded.png"/>
          <p:cNvPicPr>
            <a:picLocks noChangeAspect="1"/>
          </p:cNvPicPr>
          <p:nvPr/>
        </p:nvPicPr>
        <p:blipFill>
          <a:blip r:embed="rId4"/>
          <a:stretch>
            <a:fillRect/>
          </a:stretch>
        </p:blipFill>
        <p:spPr>
          <a:xfrm>
            <a:off x="2811231" y="2043135"/>
            <a:ext cx="193121" cy="193121"/>
          </a:xfrm>
          <a:prstGeom prst="rect">
            <a:avLst/>
          </a:prstGeom>
        </p:spPr>
      </p:pic>
      <p:sp>
        <p:nvSpPr>
          <p:cNvPr id="15" name="Text 10"/>
          <p:cNvSpPr/>
          <p:nvPr/>
        </p:nvSpPr>
        <p:spPr>
          <a:xfrm>
            <a:off x="2212848" y="2359152"/>
            <a:ext cx="1389888" cy="292608"/>
          </a:xfrm>
          <a:prstGeom prst="rect">
            <a:avLst/>
          </a:prstGeom>
          <a:noFill/>
          <a:ln/>
        </p:spPr>
        <p:txBody>
          <a:bodyPr wrap="square" lIns="0" tIns="0" rIns="0" bIns="0" rtlCol="0" anchor="ctr"/>
          <a:lstStyle/>
          <a:p>
            <a:pPr marL="0" indent="0" algn="ctr">
              <a:buNone/>
            </a:pPr>
            <a:r>
              <a:rPr lang="en-US" sz="900" b="1" dirty="0">
                <a:solidFill>
                  <a:srgbClr val="1C3A5E"/>
                </a:solidFill>
                <a:latin typeface="Calibri" pitchFamily="34" charset="0"/>
                <a:ea typeface="Calibri" pitchFamily="34" charset="-122"/>
                <a:cs typeface="Calibri" pitchFamily="34" charset="-120"/>
              </a:rPr>
              <a:t>Efficacia</a:t>
            </a:r>
            <a:endParaRPr lang="en-US" sz="900" dirty="0"/>
          </a:p>
        </p:txBody>
      </p:sp>
      <p:sp>
        <p:nvSpPr>
          <p:cNvPr id="16" name="Shape 11"/>
          <p:cNvSpPr/>
          <p:nvPr/>
        </p:nvSpPr>
        <p:spPr>
          <a:xfrm>
            <a:off x="3831336" y="1828800"/>
            <a:ext cx="1481328" cy="868680"/>
          </a:xfrm>
          <a:prstGeom prst="roundRect">
            <a:avLst>
              <a:gd name="adj" fmla="val 8421"/>
            </a:avLst>
          </a:prstGeom>
          <a:solidFill>
            <a:srgbClr val="EDF2F8"/>
          </a:solidFill>
          <a:ln/>
        </p:spPr>
        <p:txBody>
          <a:bodyPr/>
          <a:lstStyle/>
          <a:p>
            <a:endParaRPr lang="it-IT"/>
          </a:p>
        </p:txBody>
      </p:sp>
      <p:sp>
        <p:nvSpPr>
          <p:cNvPr id="17" name="Shape 12"/>
          <p:cNvSpPr/>
          <p:nvPr/>
        </p:nvSpPr>
        <p:spPr>
          <a:xfrm>
            <a:off x="4352544" y="1920240"/>
            <a:ext cx="438912" cy="438912"/>
          </a:xfrm>
          <a:prstGeom prst="ellipse">
            <a:avLst/>
          </a:prstGeom>
          <a:solidFill>
            <a:srgbClr val="F7EFDD"/>
          </a:solidFill>
          <a:ln/>
        </p:spPr>
        <p:txBody>
          <a:bodyPr/>
          <a:lstStyle/>
          <a:p>
            <a:endParaRPr lang="it-IT"/>
          </a:p>
        </p:txBody>
      </p:sp>
      <p:pic>
        <p:nvPicPr>
          <p:cNvPr id="18" name="Image 3" descr="preencoded.png"/>
          <p:cNvPicPr>
            <a:picLocks noChangeAspect="1"/>
          </p:cNvPicPr>
          <p:nvPr/>
        </p:nvPicPr>
        <p:blipFill>
          <a:blip r:embed="rId5"/>
          <a:stretch>
            <a:fillRect/>
          </a:stretch>
        </p:blipFill>
        <p:spPr>
          <a:xfrm>
            <a:off x="4475439" y="2043135"/>
            <a:ext cx="193121" cy="193121"/>
          </a:xfrm>
          <a:prstGeom prst="rect">
            <a:avLst/>
          </a:prstGeom>
        </p:spPr>
      </p:pic>
      <p:sp>
        <p:nvSpPr>
          <p:cNvPr id="19" name="Text 13"/>
          <p:cNvSpPr/>
          <p:nvPr/>
        </p:nvSpPr>
        <p:spPr>
          <a:xfrm>
            <a:off x="3877056" y="2359152"/>
            <a:ext cx="1389888" cy="292608"/>
          </a:xfrm>
          <a:prstGeom prst="rect">
            <a:avLst/>
          </a:prstGeom>
          <a:noFill/>
          <a:ln/>
        </p:spPr>
        <p:txBody>
          <a:bodyPr wrap="square" lIns="0" tIns="0" rIns="0" bIns="0" rtlCol="0" anchor="ctr"/>
          <a:lstStyle/>
          <a:p>
            <a:pPr marL="0" indent="0" algn="ctr">
              <a:buNone/>
            </a:pPr>
            <a:r>
              <a:rPr lang="en-US" sz="900" b="1" dirty="0">
                <a:solidFill>
                  <a:srgbClr val="1C3A5E"/>
                </a:solidFill>
                <a:latin typeface="Calibri" pitchFamily="34" charset="0"/>
                <a:ea typeface="Calibri" pitchFamily="34" charset="-122"/>
                <a:cs typeface="Calibri" pitchFamily="34" charset="-120"/>
              </a:rPr>
              <a:t>Correttezza</a:t>
            </a:r>
            <a:endParaRPr lang="en-US" sz="900" dirty="0"/>
          </a:p>
        </p:txBody>
      </p:sp>
      <p:sp>
        <p:nvSpPr>
          <p:cNvPr id="20" name="Shape 14"/>
          <p:cNvSpPr/>
          <p:nvPr/>
        </p:nvSpPr>
        <p:spPr>
          <a:xfrm>
            <a:off x="5495544" y="1828800"/>
            <a:ext cx="1481328" cy="868680"/>
          </a:xfrm>
          <a:prstGeom prst="roundRect">
            <a:avLst>
              <a:gd name="adj" fmla="val 8421"/>
            </a:avLst>
          </a:prstGeom>
          <a:solidFill>
            <a:srgbClr val="EDF2F8"/>
          </a:solidFill>
          <a:ln/>
        </p:spPr>
        <p:txBody>
          <a:bodyPr/>
          <a:lstStyle/>
          <a:p>
            <a:endParaRPr lang="it-IT"/>
          </a:p>
        </p:txBody>
      </p:sp>
      <p:sp>
        <p:nvSpPr>
          <p:cNvPr id="21" name="Shape 15"/>
          <p:cNvSpPr/>
          <p:nvPr/>
        </p:nvSpPr>
        <p:spPr>
          <a:xfrm>
            <a:off x="6016752" y="1920240"/>
            <a:ext cx="438912" cy="438912"/>
          </a:xfrm>
          <a:prstGeom prst="ellipse">
            <a:avLst/>
          </a:prstGeom>
          <a:solidFill>
            <a:srgbClr val="EDF2F8"/>
          </a:solidFill>
          <a:ln/>
        </p:spPr>
        <p:txBody>
          <a:bodyPr/>
          <a:lstStyle/>
          <a:p>
            <a:endParaRPr lang="it-IT"/>
          </a:p>
        </p:txBody>
      </p:sp>
      <p:pic>
        <p:nvPicPr>
          <p:cNvPr id="22" name="Image 4" descr="preencoded.png"/>
          <p:cNvPicPr>
            <a:picLocks noChangeAspect="1"/>
          </p:cNvPicPr>
          <p:nvPr/>
        </p:nvPicPr>
        <p:blipFill>
          <a:blip r:embed="rId6"/>
          <a:stretch>
            <a:fillRect/>
          </a:stretch>
        </p:blipFill>
        <p:spPr>
          <a:xfrm>
            <a:off x="6139647" y="2043135"/>
            <a:ext cx="193121" cy="193121"/>
          </a:xfrm>
          <a:prstGeom prst="rect">
            <a:avLst/>
          </a:prstGeom>
        </p:spPr>
      </p:pic>
      <p:sp>
        <p:nvSpPr>
          <p:cNvPr id="23" name="Text 16"/>
          <p:cNvSpPr/>
          <p:nvPr/>
        </p:nvSpPr>
        <p:spPr>
          <a:xfrm>
            <a:off x="5541264" y="2359152"/>
            <a:ext cx="1389888" cy="292608"/>
          </a:xfrm>
          <a:prstGeom prst="rect">
            <a:avLst/>
          </a:prstGeom>
          <a:noFill/>
          <a:ln/>
        </p:spPr>
        <p:txBody>
          <a:bodyPr wrap="square" lIns="0" tIns="0" rIns="0" bIns="0" rtlCol="0" anchor="ctr"/>
          <a:lstStyle/>
          <a:p>
            <a:pPr marL="0" indent="0" algn="ctr">
              <a:buNone/>
            </a:pPr>
            <a:r>
              <a:rPr lang="en-US" sz="900" b="1" dirty="0">
                <a:solidFill>
                  <a:srgbClr val="1C3A5E"/>
                </a:solidFill>
                <a:latin typeface="Calibri" pitchFamily="34" charset="0"/>
                <a:ea typeface="Calibri" pitchFamily="34" charset="-122"/>
                <a:cs typeface="Calibri" pitchFamily="34" charset="-120"/>
              </a:rPr>
              <a:t>Libera concorrenza</a:t>
            </a:r>
            <a:endParaRPr lang="en-US" sz="900" dirty="0"/>
          </a:p>
        </p:txBody>
      </p:sp>
      <p:sp>
        <p:nvSpPr>
          <p:cNvPr id="24" name="Shape 17"/>
          <p:cNvSpPr/>
          <p:nvPr/>
        </p:nvSpPr>
        <p:spPr>
          <a:xfrm>
            <a:off x="7159752" y="1828800"/>
            <a:ext cx="1481328" cy="868680"/>
          </a:xfrm>
          <a:prstGeom prst="roundRect">
            <a:avLst>
              <a:gd name="adj" fmla="val 8421"/>
            </a:avLst>
          </a:prstGeom>
          <a:solidFill>
            <a:srgbClr val="EDF2F8"/>
          </a:solidFill>
          <a:ln/>
        </p:spPr>
        <p:txBody>
          <a:bodyPr/>
          <a:lstStyle/>
          <a:p>
            <a:endParaRPr lang="it-IT"/>
          </a:p>
        </p:txBody>
      </p:sp>
      <p:sp>
        <p:nvSpPr>
          <p:cNvPr id="25" name="Shape 18"/>
          <p:cNvSpPr/>
          <p:nvPr/>
        </p:nvSpPr>
        <p:spPr>
          <a:xfrm>
            <a:off x="7680960" y="1920240"/>
            <a:ext cx="438912" cy="438912"/>
          </a:xfrm>
          <a:prstGeom prst="ellipse">
            <a:avLst/>
          </a:prstGeom>
          <a:solidFill>
            <a:srgbClr val="E7F0EE"/>
          </a:solidFill>
          <a:ln/>
        </p:spPr>
        <p:txBody>
          <a:bodyPr/>
          <a:lstStyle/>
          <a:p>
            <a:endParaRPr lang="it-IT"/>
          </a:p>
        </p:txBody>
      </p:sp>
      <p:pic>
        <p:nvPicPr>
          <p:cNvPr id="26" name="Image 5" descr="preencoded.png"/>
          <p:cNvPicPr>
            <a:picLocks noChangeAspect="1"/>
          </p:cNvPicPr>
          <p:nvPr/>
        </p:nvPicPr>
        <p:blipFill>
          <a:blip r:embed="rId7"/>
          <a:stretch>
            <a:fillRect/>
          </a:stretch>
        </p:blipFill>
        <p:spPr>
          <a:xfrm>
            <a:off x="7803855" y="2043135"/>
            <a:ext cx="193121" cy="193121"/>
          </a:xfrm>
          <a:prstGeom prst="rect">
            <a:avLst/>
          </a:prstGeom>
        </p:spPr>
      </p:pic>
      <p:sp>
        <p:nvSpPr>
          <p:cNvPr id="27" name="Text 19"/>
          <p:cNvSpPr/>
          <p:nvPr/>
        </p:nvSpPr>
        <p:spPr>
          <a:xfrm>
            <a:off x="7205472" y="2359152"/>
            <a:ext cx="1389888" cy="292608"/>
          </a:xfrm>
          <a:prstGeom prst="rect">
            <a:avLst/>
          </a:prstGeom>
          <a:noFill/>
          <a:ln/>
        </p:spPr>
        <p:txBody>
          <a:bodyPr wrap="square" lIns="0" tIns="0" rIns="0" bIns="0" rtlCol="0" anchor="ctr"/>
          <a:lstStyle/>
          <a:p>
            <a:pPr marL="0" indent="0" algn="ctr">
              <a:buNone/>
            </a:pPr>
            <a:r>
              <a:rPr lang="en-US" sz="900" b="1" dirty="0">
                <a:solidFill>
                  <a:srgbClr val="1C3A5E"/>
                </a:solidFill>
                <a:latin typeface="Calibri" pitchFamily="34" charset="0"/>
                <a:ea typeface="Calibri" pitchFamily="34" charset="-122"/>
                <a:cs typeface="Calibri" pitchFamily="34" charset="-120"/>
              </a:rPr>
              <a:t>Non discriminazione</a:t>
            </a:r>
            <a:endParaRPr lang="en-US" sz="900" dirty="0"/>
          </a:p>
        </p:txBody>
      </p:sp>
      <p:sp>
        <p:nvSpPr>
          <p:cNvPr id="28" name="Text 20"/>
          <p:cNvSpPr/>
          <p:nvPr/>
        </p:nvSpPr>
        <p:spPr>
          <a:xfrm>
            <a:off x="502920" y="2926080"/>
            <a:ext cx="8138160" cy="274320"/>
          </a:xfrm>
          <a:prstGeom prst="rect">
            <a:avLst/>
          </a:prstGeom>
          <a:noFill/>
          <a:ln/>
        </p:spPr>
        <p:txBody>
          <a:bodyPr wrap="square" lIns="0" tIns="0" rIns="0" bIns="0" rtlCol="0" anchor="ctr"/>
          <a:lstStyle/>
          <a:p>
            <a:pPr marL="0" indent="0">
              <a:buNone/>
            </a:pPr>
            <a:r>
              <a:rPr lang="en-US" sz="1150" b="1" dirty="0">
                <a:solidFill>
                  <a:srgbClr val="1C3A5E"/>
                </a:solidFill>
                <a:latin typeface="Calibri" pitchFamily="34" charset="0"/>
                <a:ea typeface="Calibri" pitchFamily="34" charset="-122"/>
                <a:cs typeface="Calibri" pitchFamily="34" charset="-120"/>
              </a:rPr>
              <a:t>I criteri di analisi del fornitore:</a:t>
            </a:r>
            <a:endParaRPr lang="en-US" sz="1150" dirty="0"/>
          </a:p>
        </p:txBody>
      </p:sp>
      <p:sp>
        <p:nvSpPr>
          <p:cNvPr id="29" name="Text 21"/>
          <p:cNvSpPr/>
          <p:nvPr/>
        </p:nvSpPr>
        <p:spPr>
          <a:xfrm>
            <a:off x="502920" y="3246120"/>
            <a:ext cx="8138160" cy="1280160"/>
          </a:xfrm>
          <a:prstGeom prst="rect">
            <a:avLst/>
          </a:prstGeom>
          <a:noFill/>
          <a:ln/>
        </p:spPr>
        <p:txBody>
          <a:bodyPr wrap="square" lIns="0" tIns="0" rIns="0" bIns="0" rtlCol="0" anchor="t"/>
          <a:lstStyle/>
          <a:p>
            <a:pPr marL="203200" indent="-203200">
              <a:lnSpc>
                <a:spcPct val="105000"/>
              </a:lnSpc>
              <a:spcAft>
                <a:spcPts val="500"/>
              </a:spcAft>
              <a:buSzPct val="100000"/>
              <a:buChar char="•"/>
            </a:pPr>
            <a:r>
              <a:rPr lang="en-US" sz="1100" b="1" dirty="0">
                <a:solidFill>
                  <a:srgbClr val="1C3A5E"/>
                </a:solidFill>
                <a:latin typeface="Calibri" pitchFamily="34" charset="0"/>
                <a:ea typeface="Calibri" pitchFamily="34" charset="-122"/>
                <a:cs typeface="Calibri" pitchFamily="34" charset="-120"/>
              </a:rPr>
              <a:t>Affidabilità —  </a:t>
            </a:r>
            <a:r>
              <a:rPr lang="en-US" sz="1100" dirty="0">
                <a:solidFill>
                  <a:srgbClr val="24303C"/>
                </a:solidFill>
                <a:latin typeface="Calibri" pitchFamily="34" charset="0"/>
                <a:ea typeface="Calibri" pitchFamily="34" charset="-122"/>
                <a:cs typeface="Calibri" pitchFamily="34" charset="-120"/>
              </a:rPr>
              <a:t>esperienza, qualità costante, puntualità e rispetto degli accordi.</a:t>
            </a:r>
            <a:endParaRPr lang="en-US" sz="1100" dirty="0"/>
          </a:p>
          <a:p>
            <a:pPr marL="203200" indent="-203200">
              <a:lnSpc>
                <a:spcPct val="105000"/>
              </a:lnSpc>
              <a:spcAft>
                <a:spcPts val="500"/>
              </a:spcAft>
              <a:buSzPct val="100000"/>
              <a:buChar char="•"/>
            </a:pPr>
            <a:r>
              <a:rPr lang="en-US" sz="1100" b="1" dirty="0">
                <a:solidFill>
                  <a:srgbClr val="1C3A5E"/>
                </a:solidFill>
                <a:latin typeface="Calibri" pitchFamily="34" charset="0"/>
                <a:ea typeface="Calibri" pitchFamily="34" charset="-122"/>
                <a:cs typeface="Calibri" pitchFamily="34" charset="-120"/>
              </a:rPr>
              <a:t>Capacità produttiva —  </a:t>
            </a:r>
            <a:r>
              <a:rPr lang="en-US" sz="1100" dirty="0">
                <a:solidFill>
                  <a:srgbClr val="24303C"/>
                </a:solidFill>
                <a:latin typeface="Calibri" pitchFamily="34" charset="0"/>
                <a:ea typeface="Calibri" pitchFamily="34" charset="-122"/>
                <a:cs typeface="Calibri" pitchFamily="34" charset="-120"/>
              </a:rPr>
              <a:t>flessibilità, qualità e adattabilità agli ordini.</a:t>
            </a:r>
            <a:endParaRPr lang="en-US" sz="1100" dirty="0"/>
          </a:p>
          <a:p>
            <a:pPr marL="203200" indent="-203200">
              <a:lnSpc>
                <a:spcPct val="105000"/>
              </a:lnSpc>
              <a:spcAft>
                <a:spcPts val="500"/>
              </a:spcAft>
              <a:buSzPct val="100000"/>
              <a:buChar char="•"/>
            </a:pPr>
            <a:r>
              <a:rPr lang="en-US" sz="1100" b="1" dirty="0">
                <a:solidFill>
                  <a:srgbClr val="1C3A5E"/>
                </a:solidFill>
                <a:latin typeface="Calibri" pitchFamily="34" charset="0"/>
                <a:ea typeface="Calibri" pitchFamily="34" charset="-122"/>
                <a:cs typeface="Calibri" pitchFamily="34" charset="-120"/>
              </a:rPr>
              <a:t>Condizioni —  </a:t>
            </a:r>
            <a:r>
              <a:rPr lang="en-US" sz="1100" dirty="0">
                <a:solidFill>
                  <a:srgbClr val="24303C"/>
                </a:solidFill>
                <a:latin typeface="Calibri" pitchFamily="34" charset="0"/>
                <a:ea typeface="Calibri" pitchFamily="34" charset="-122"/>
                <a:cs typeface="Calibri" pitchFamily="34" charset="-120"/>
              </a:rPr>
              <a:t>prezzo, termini di consegna e pagamento, garanzie.</a:t>
            </a:r>
            <a:endParaRPr lang="en-US" sz="1100" dirty="0"/>
          </a:p>
          <a:p>
            <a:pPr marL="203200" indent="-203200">
              <a:lnSpc>
                <a:spcPct val="105000"/>
              </a:lnSpc>
              <a:spcAft>
                <a:spcPts val="500"/>
              </a:spcAft>
              <a:buSzPct val="100000"/>
              <a:buChar char="•"/>
            </a:pPr>
            <a:r>
              <a:rPr lang="en-US" sz="1100" b="1" dirty="0">
                <a:solidFill>
                  <a:srgbClr val="1C3A5E"/>
                </a:solidFill>
                <a:latin typeface="Calibri" pitchFamily="34" charset="0"/>
                <a:ea typeface="Calibri" pitchFamily="34" charset="-122"/>
                <a:cs typeface="Calibri" pitchFamily="34" charset="-120"/>
              </a:rPr>
              <a:t>Prodotto e formazione —  </a:t>
            </a:r>
            <a:r>
              <a:rPr lang="en-US" sz="1100" dirty="0">
                <a:solidFill>
                  <a:srgbClr val="24303C"/>
                </a:solidFill>
                <a:latin typeface="Calibri" pitchFamily="34" charset="0"/>
                <a:ea typeface="Calibri" pitchFamily="34" charset="-122"/>
                <a:cs typeface="Calibri" pitchFamily="34" charset="-120"/>
              </a:rPr>
              <a:t>assortimento, servizio, R&amp;S e corsi sull'uso dei prodotti.</a:t>
            </a:r>
            <a:endParaRPr lang="en-US" sz="1100" dirty="0"/>
          </a:p>
        </p:txBody>
      </p:sp>
      <p:pic>
        <p:nvPicPr>
          <p:cNvPr id="31" name="Image 0" descr="assets/logo.png">
            <a:extLst>
              <a:ext uri="{FF2B5EF4-FFF2-40B4-BE49-F238E27FC236}">
                <a16:creationId xmlns:a16="http://schemas.microsoft.com/office/drawing/2014/main" id="{9C2A7E98-7234-D9B2-A2AC-9E89E8A8BED7}"/>
              </a:ext>
            </a:extLst>
          </p:cNvPr>
          <p:cNvPicPr>
            <a:picLocks noChangeAspect="1"/>
          </p:cNvPicPr>
          <p:nvPr/>
        </p:nvPicPr>
        <p:blipFill>
          <a:blip r:embed="rId8"/>
          <a:srcRect/>
          <a:stretch/>
        </p:blipFill>
        <p:spPr>
          <a:xfrm>
            <a:off x="502920" y="4576572"/>
            <a:ext cx="1018903" cy="36576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FORNITORI E AMBIENTE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La valutazione del fornitore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84</a:t>
            </a:r>
            <a:endParaRPr lang="en-US" sz="1000" dirty="0"/>
          </a:p>
        </p:txBody>
      </p:sp>
      <p:sp>
        <p:nvSpPr>
          <p:cNvPr id="7" name="Shape 4"/>
          <p:cNvSpPr/>
          <p:nvPr/>
        </p:nvSpPr>
        <p:spPr>
          <a:xfrm>
            <a:off x="502920" y="1828800"/>
            <a:ext cx="1863090" cy="2103120"/>
          </a:xfrm>
          <a:prstGeom prst="roundRect">
            <a:avLst>
              <a:gd name="adj" fmla="val 4417"/>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8" name="Shape 5"/>
          <p:cNvSpPr/>
          <p:nvPr/>
        </p:nvSpPr>
        <p:spPr>
          <a:xfrm>
            <a:off x="1114425" y="2057400"/>
            <a:ext cx="640080" cy="640080"/>
          </a:xfrm>
          <a:prstGeom prst="ellipse">
            <a:avLst/>
          </a:prstGeom>
          <a:solidFill>
            <a:srgbClr val="1C3A5E"/>
          </a:solidFill>
          <a:ln/>
        </p:spPr>
        <p:txBody>
          <a:bodyPr/>
          <a:lstStyle/>
          <a:p>
            <a:endParaRPr lang="it-IT"/>
          </a:p>
        </p:txBody>
      </p:sp>
      <p:sp>
        <p:nvSpPr>
          <p:cNvPr id="9" name="Text 6"/>
          <p:cNvSpPr/>
          <p:nvPr/>
        </p:nvSpPr>
        <p:spPr>
          <a:xfrm>
            <a:off x="1114425" y="2057400"/>
            <a:ext cx="640080" cy="640080"/>
          </a:xfrm>
          <a:prstGeom prst="rect">
            <a:avLst/>
          </a:prstGeom>
          <a:noFill/>
          <a:ln/>
        </p:spPr>
        <p:txBody>
          <a:bodyPr wrap="square" lIns="0" tIns="0" rIns="0" bIns="0" rtlCol="0" anchor="ctr"/>
          <a:lstStyle/>
          <a:p>
            <a:pPr marL="0" indent="0" algn="ctr">
              <a:buNone/>
            </a:pPr>
            <a:r>
              <a:rPr lang="en-US" sz="2200" b="1" dirty="0">
                <a:solidFill>
                  <a:srgbClr val="B8892B"/>
                </a:solidFill>
                <a:latin typeface="Cambria" pitchFamily="34" charset="0"/>
                <a:ea typeface="Cambria" pitchFamily="34" charset="-122"/>
                <a:cs typeface="Cambria" pitchFamily="34" charset="-120"/>
              </a:rPr>
              <a:t>1</a:t>
            </a:r>
            <a:endParaRPr lang="en-US" sz="2200" dirty="0"/>
          </a:p>
        </p:txBody>
      </p:sp>
      <p:sp>
        <p:nvSpPr>
          <p:cNvPr id="10" name="Text 7"/>
          <p:cNvSpPr/>
          <p:nvPr/>
        </p:nvSpPr>
        <p:spPr>
          <a:xfrm>
            <a:off x="594360" y="2788920"/>
            <a:ext cx="1680210" cy="365760"/>
          </a:xfrm>
          <a:prstGeom prst="rect">
            <a:avLst/>
          </a:prstGeom>
          <a:noFill/>
          <a:ln/>
        </p:spPr>
        <p:txBody>
          <a:bodyPr wrap="square" lIns="0" tIns="0" rIns="0" bIns="0" rtlCol="0" anchor="ctr"/>
          <a:lstStyle/>
          <a:p>
            <a:pPr marL="0" indent="0" algn="ctr">
              <a:buNone/>
            </a:pPr>
            <a:r>
              <a:rPr lang="en-US" sz="1200" b="1" dirty="0">
                <a:solidFill>
                  <a:srgbClr val="1C3A5E"/>
                </a:solidFill>
                <a:latin typeface="Cambria" pitchFamily="34" charset="0"/>
                <a:ea typeface="Cambria" pitchFamily="34" charset="-122"/>
                <a:cs typeface="Cambria" pitchFamily="34" charset="-120"/>
              </a:rPr>
              <a:t>Presentazione</a:t>
            </a:r>
            <a:endParaRPr lang="en-US" sz="1200" dirty="0"/>
          </a:p>
        </p:txBody>
      </p:sp>
      <p:sp>
        <p:nvSpPr>
          <p:cNvPr id="11" name="Text 8"/>
          <p:cNvSpPr/>
          <p:nvPr/>
        </p:nvSpPr>
        <p:spPr>
          <a:xfrm>
            <a:off x="640080" y="3154680"/>
            <a:ext cx="1588770" cy="731520"/>
          </a:xfrm>
          <a:prstGeom prst="rect">
            <a:avLst/>
          </a:prstGeom>
          <a:noFill/>
          <a:ln/>
        </p:spPr>
        <p:txBody>
          <a:bodyPr wrap="square" lIns="0" tIns="0" rIns="0" bIns="0" rtlCol="0" anchor="t"/>
          <a:lstStyle/>
          <a:p>
            <a:pPr marL="0" indent="0" algn="ctr">
              <a:lnSpc>
                <a:spcPct val="105000"/>
              </a:lnSpc>
              <a:buNone/>
            </a:pPr>
            <a:r>
              <a:rPr lang="en-US" sz="900" dirty="0">
                <a:solidFill>
                  <a:srgbClr val="6E7A88"/>
                </a:solidFill>
                <a:latin typeface="Calibri" pitchFamily="34" charset="0"/>
                <a:ea typeface="Calibri" pitchFamily="34" charset="-122"/>
                <a:cs typeface="Calibri" pitchFamily="34" charset="-120"/>
              </a:rPr>
              <a:t>Il fornitore invia lettera di presentazione e listino prezzi.</a:t>
            </a:r>
            <a:endParaRPr lang="en-US" sz="900" dirty="0"/>
          </a:p>
        </p:txBody>
      </p:sp>
      <p:sp>
        <p:nvSpPr>
          <p:cNvPr id="12" name="Shape 9"/>
          <p:cNvSpPr/>
          <p:nvPr/>
        </p:nvSpPr>
        <p:spPr>
          <a:xfrm>
            <a:off x="2594610" y="1828800"/>
            <a:ext cx="1863090" cy="2103120"/>
          </a:xfrm>
          <a:prstGeom prst="roundRect">
            <a:avLst>
              <a:gd name="adj" fmla="val 4417"/>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3" name="Shape 10"/>
          <p:cNvSpPr/>
          <p:nvPr/>
        </p:nvSpPr>
        <p:spPr>
          <a:xfrm>
            <a:off x="3206115" y="2057400"/>
            <a:ext cx="640080" cy="640080"/>
          </a:xfrm>
          <a:prstGeom prst="ellipse">
            <a:avLst/>
          </a:prstGeom>
          <a:solidFill>
            <a:srgbClr val="1C3A5E"/>
          </a:solidFill>
          <a:ln/>
        </p:spPr>
        <p:txBody>
          <a:bodyPr/>
          <a:lstStyle/>
          <a:p>
            <a:endParaRPr lang="it-IT"/>
          </a:p>
        </p:txBody>
      </p:sp>
      <p:sp>
        <p:nvSpPr>
          <p:cNvPr id="14" name="Text 11"/>
          <p:cNvSpPr/>
          <p:nvPr/>
        </p:nvSpPr>
        <p:spPr>
          <a:xfrm>
            <a:off x="3206115" y="2057400"/>
            <a:ext cx="640080" cy="640080"/>
          </a:xfrm>
          <a:prstGeom prst="rect">
            <a:avLst/>
          </a:prstGeom>
          <a:noFill/>
          <a:ln/>
        </p:spPr>
        <p:txBody>
          <a:bodyPr wrap="square" lIns="0" tIns="0" rIns="0" bIns="0" rtlCol="0" anchor="ctr"/>
          <a:lstStyle/>
          <a:p>
            <a:pPr marL="0" indent="0" algn="ctr">
              <a:buNone/>
            </a:pPr>
            <a:r>
              <a:rPr lang="en-US" sz="2200" b="1" dirty="0">
                <a:solidFill>
                  <a:srgbClr val="B8892B"/>
                </a:solidFill>
                <a:latin typeface="Cambria" pitchFamily="34" charset="0"/>
                <a:ea typeface="Cambria" pitchFamily="34" charset="-122"/>
                <a:cs typeface="Cambria" pitchFamily="34" charset="-120"/>
              </a:rPr>
              <a:t>2</a:t>
            </a:r>
            <a:endParaRPr lang="en-US" sz="2200" dirty="0"/>
          </a:p>
        </p:txBody>
      </p:sp>
      <p:sp>
        <p:nvSpPr>
          <p:cNvPr id="15" name="Text 12"/>
          <p:cNvSpPr/>
          <p:nvPr/>
        </p:nvSpPr>
        <p:spPr>
          <a:xfrm>
            <a:off x="2686050" y="2788920"/>
            <a:ext cx="1680210" cy="365760"/>
          </a:xfrm>
          <a:prstGeom prst="rect">
            <a:avLst/>
          </a:prstGeom>
          <a:noFill/>
          <a:ln/>
        </p:spPr>
        <p:txBody>
          <a:bodyPr wrap="square" lIns="0" tIns="0" rIns="0" bIns="0" rtlCol="0" anchor="ctr"/>
          <a:lstStyle/>
          <a:p>
            <a:pPr marL="0" indent="0" algn="ctr">
              <a:buNone/>
            </a:pPr>
            <a:r>
              <a:rPr lang="en-US" sz="1200" b="1" dirty="0">
                <a:solidFill>
                  <a:srgbClr val="1C3A5E"/>
                </a:solidFill>
                <a:latin typeface="Cambria" pitchFamily="34" charset="0"/>
                <a:ea typeface="Cambria" pitchFamily="34" charset="-122"/>
                <a:cs typeface="Cambria" pitchFamily="34" charset="-120"/>
              </a:rPr>
              <a:t>Analisi in sede</a:t>
            </a:r>
            <a:endParaRPr lang="en-US" sz="1200" dirty="0"/>
          </a:p>
        </p:txBody>
      </p:sp>
      <p:sp>
        <p:nvSpPr>
          <p:cNvPr id="16" name="Text 13"/>
          <p:cNvSpPr/>
          <p:nvPr/>
        </p:nvSpPr>
        <p:spPr>
          <a:xfrm>
            <a:off x="2731770" y="3154680"/>
            <a:ext cx="1588770" cy="731520"/>
          </a:xfrm>
          <a:prstGeom prst="rect">
            <a:avLst/>
          </a:prstGeom>
          <a:noFill/>
          <a:ln/>
        </p:spPr>
        <p:txBody>
          <a:bodyPr wrap="square" lIns="0" tIns="0" rIns="0" bIns="0" rtlCol="0" anchor="t"/>
          <a:lstStyle/>
          <a:p>
            <a:pPr marL="0" indent="0" algn="ctr">
              <a:lnSpc>
                <a:spcPct val="105000"/>
              </a:lnSpc>
              <a:buNone/>
            </a:pPr>
            <a:r>
              <a:rPr lang="en-US" sz="900" dirty="0">
                <a:solidFill>
                  <a:srgbClr val="6E7A88"/>
                </a:solidFill>
                <a:latin typeface="Calibri" pitchFamily="34" charset="0"/>
                <a:ea typeface="Calibri" pitchFamily="34" charset="-122"/>
                <a:cs typeface="Calibri" pitchFamily="34" charset="-120"/>
              </a:rPr>
              <a:t>Se i prezzi sono concorrenziali, si incontra il fornitore per l'analisi.</a:t>
            </a:r>
            <a:endParaRPr lang="en-US" sz="900" dirty="0"/>
          </a:p>
        </p:txBody>
      </p:sp>
      <p:sp>
        <p:nvSpPr>
          <p:cNvPr id="17" name="Shape 14"/>
          <p:cNvSpPr/>
          <p:nvPr/>
        </p:nvSpPr>
        <p:spPr>
          <a:xfrm>
            <a:off x="4686300" y="1828800"/>
            <a:ext cx="1863090" cy="2103120"/>
          </a:xfrm>
          <a:prstGeom prst="roundRect">
            <a:avLst>
              <a:gd name="adj" fmla="val 4417"/>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8" name="Shape 15"/>
          <p:cNvSpPr/>
          <p:nvPr/>
        </p:nvSpPr>
        <p:spPr>
          <a:xfrm>
            <a:off x="5297805" y="2057400"/>
            <a:ext cx="640080" cy="640080"/>
          </a:xfrm>
          <a:prstGeom prst="ellipse">
            <a:avLst/>
          </a:prstGeom>
          <a:solidFill>
            <a:srgbClr val="1C3A5E"/>
          </a:solidFill>
          <a:ln/>
        </p:spPr>
        <p:txBody>
          <a:bodyPr/>
          <a:lstStyle/>
          <a:p>
            <a:endParaRPr lang="it-IT"/>
          </a:p>
        </p:txBody>
      </p:sp>
      <p:sp>
        <p:nvSpPr>
          <p:cNvPr id="19" name="Text 16"/>
          <p:cNvSpPr/>
          <p:nvPr/>
        </p:nvSpPr>
        <p:spPr>
          <a:xfrm>
            <a:off x="5297805" y="2057400"/>
            <a:ext cx="640080" cy="640080"/>
          </a:xfrm>
          <a:prstGeom prst="rect">
            <a:avLst/>
          </a:prstGeom>
          <a:noFill/>
          <a:ln/>
        </p:spPr>
        <p:txBody>
          <a:bodyPr wrap="square" lIns="0" tIns="0" rIns="0" bIns="0" rtlCol="0" anchor="ctr"/>
          <a:lstStyle/>
          <a:p>
            <a:pPr marL="0" indent="0" algn="ctr">
              <a:buNone/>
            </a:pPr>
            <a:r>
              <a:rPr lang="en-US" sz="2200" b="1" dirty="0">
                <a:solidFill>
                  <a:srgbClr val="B8892B"/>
                </a:solidFill>
                <a:latin typeface="Cambria" pitchFamily="34" charset="0"/>
                <a:ea typeface="Cambria" pitchFamily="34" charset="-122"/>
                <a:cs typeface="Cambria" pitchFamily="34" charset="-120"/>
              </a:rPr>
              <a:t>3</a:t>
            </a:r>
            <a:endParaRPr lang="en-US" sz="2200" dirty="0"/>
          </a:p>
        </p:txBody>
      </p:sp>
      <p:sp>
        <p:nvSpPr>
          <p:cNvPr id="20" name="Text 17"/>
          <p:cNvSpPr/>
          <p:nvPr/>
        </p:nvSpPr>
        <p:spPr>
          <a:xfrm>
            <a:off x="4777740" y="2788920"/>
            <a:ext cx="1680210" cy="365760"/>
          </a:xfrm>
          <a:prstGeom prst="rect">
            <a:avLst/>
          </a:prstGeom>
          <a:noFill/>
          <a:ln/>
        </p:spPr>
        <p:txBody>
          <a:bodyPr wrap="square" lIns="0" tIns="0" rIns="0" bIns="0" rtlCol="0" anchor="ctr"/>
          <a:lstStyle/>
          <a:p>
            <a:pPr marL="0" indent="0" algn="ctr">
              <a:buNone/>
            </a:pPr>
            <a:r>
              <a:rPr lang="en-US" sz="1200" b="1" dirty="0">
                <a:solidFill>
                  <a:srgbClr val="1C3A5E"/>
                </a:solidFill>
                <a:latin typeface="Cambria" pitchFamily="34" charset="0"/>
                <a:ea typeface="Cambria" pitchFamily="34" charset="-122"/>
                <a:cs typeface="Cambria" pitchFamily="34" charset="-120"/>
              </a:rPr>
              <a:t>Test di prova</a:t>
            </a:r>
            <a:endParaRPr lang="en-US" sz="1200" dirty="0"/>
          </a:p>
        </p:txBody>
      </p:sp>
      <p:sp>
        <p:nvSpPr>
          <p:cNvPr id="21" name="Text 18"/>
          <p:cNvSpPr/>
          <p:nvPr/>
        </p:nvSpPr>
        <p:spPr>
          <a:xfrm>
            <a:off x="4823460" y="3154680"/>
            <a:ext cx="1588770" cy="731520"/>
          </a:xfrm>
          <a:prstGeom prst="rect">
            <a:avLst/>
          </a:prstGeom>
          <a:noFill/>
          <a:ln/>
        </p:spPr>
        <p:txBody>
          <a:bodyPr wrap="square" lIns="0" tIns="0" rIns="0" bIns="0" rtlCol="0" anchor="t"/>
          <a:lstStyle/>
          <a:p>
            <a:pPr marL="0" indent="0" algn="ctr">
              <a:lnSpc>
                <a:spcPct val="105000"/>
              </a:lnSpc>
              <a:buNone/>
            </a:pPr>
            <a:r>
              <a:rPr lang="en-US" sz="900" dirty="0">
                <a:solidFill>
                  <a:srgbClr val="6E7A88"/>
                </a:solidFill>
                <a:latin typeface="Calibri" pitchFamily="34" charset="0"/>
                <a:ea typeface="Calibri" pitchFamily="34" charset="-122"/>
                <a:cs typeface="Calibri" pitchFamily="34" charset="-120"/>
              </a:rPr>
              <a:t>Previa autorizzazione della Direzione, prova in due strutture campione.</a:t>
            </a:r>
            <a:endParaRPr lang="en-US" sz="900" dirty="0"/>
          </a:p>
        </p:txBody>
      </p:sp>
      <p:sp>
        <p:nvSpPr>
          <p:cNvPr id="22" name="Shape 19"/>
          <p:cNvSpPr/>
          <p:nvPr/>
        </p:nvSpPr>
        <p:spPr>
          <a:xfrm>
            <a:off x="6777990" y="1828800"/>
            <a:ext cx="1863090" cy="2103120"/>
          </a:xfrm>
          <a:prstGeom prst="roundRect">
            <a:avLst>
              <a:gd name="adj" fmla="val 4417"/>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3" name="Shape 20"/>
          <p:cNvSpPr/>
          <p:nvPr/>
        </p:nvSpPr>
        <p:spPr>
          <a:xfrm>
            <a:off x="7389495" y="2057400"/>
            <a:ext cx="640080" cy="640080"/>
          </a:xfrm>
          <a:prstGeom prst="ellipse">
            <a:avLst/>
          </a:prstGeom>
          <a:solidFill>
            <a:srgbClr val="1C3A5E"/>
          </a:solidFill>
          <a:ln/>
        </p:spPr>
        <p:txBody>
          <a:bodyPr/>
          <a:lstStyle/>
          <a:p>
            <a:endParaRPr lang="it-IT"/>
          </a:p>
        </p:txBody>
      </p:sp>
      <p:sp>
        <p:nvSpPr>
          <p:cNvPr id="24" name="Text 21"/>
          <p:cNvSpPr/>
          <p:nvPr/>
        </p:nvSpPr>
        <p:spPr>
          <a:xfrm>
            <a:off x="7389495" y="2057400"/>
            <a:ext cx="640080" cy="640080"/>
          </a:xfrm>
          <a:prstGeom prst="rect">
            <a:avLst/>
          </a:prstGeom>
          <a:noFill/>
          <a:ln/>
        </p:spPr>
        <p:txBody>
          <a:bodyPr wrap="square" lIns="0" tIns="0" rIns="0" bIns="0" rtlCol="0" anchor="ctr"/>
          <a:lstStyle/>
          <a:p>
            <a:pPr marL="0" indent="0" algn="ctr">
              <a:buNone/>
            </a:pPr>
            <a:r>
              <a:rPr lang="en-US" sz="2200" b="1" dirty="0">
                <a:solidFill>
                  <a:srgbClr val="B8892B"/>
                </a:solidFill>
                <a:latin typeface="Cambria" pitchFamily="34" charset="0"/>
                <a:ea typeface="Cambria" pitchFamily="34" charset="-122"/>
                <a:cs typeface="Cambria" pitchFamily="34" charset="-120"/>
              </a:rPr>
              <a:t>4</a:t>
            </a:r>
            <a:endParaRPr lang="en-US" sz="2200" dirty="0"/>
          </a:p>
        </p:txBody>
      </p:sp>
      <p:sp>
        <p:nvSpPr>
          <p:cNvPr id="25" name="Text 22"/>
          <p:cNvSpPr/>
          <p:nvPr/>
        </p:nvSpPr>
        <p:spPr>
          <a:xfrm>
            <a:off x="6869430" y="2788920"/>
            <a:ext cx="1680210" cy="365760"/>
          </a:xfrm>
          <a:prstGeom prst="rect">
            <a:avLst/>
          </a:prstGeom>
          <a:noFill/>
          <a:ln/>
        </p:spPr>
        <p:txBody>
          <a:bodyPr wrap="square" lIns="0" tIns="0" rIns="0" bIns="0" rtlCol="0" anchor="ctr"/>
          <a:lstStyle/>
          <a:p>
            <a:pPr marL="0" indent="0" algn="ctr">
              <a:buNone/>
            </a:pPr>
            <a:r>
              <a:rPr lang="en-US" sz="1200" b="1" dirty="0">
                <a:solidFill>
                  <a:srgbClr val="1C3A5E"/>
                </a:solidFill>
                <a:latin typeface="Cambria" pitchFamily="34" charset="0"/>
                <a:ea typeface="Cambria" pitchFamily="34" charset="-122"/>
                <a:cs typeface="Cambria" pitchFamily="34" charset="-120"/>
              </a:rPr>
              <a:t>Apertura del rapporto</a:t>
            </a:r>
            <a:endParaRPr lang="en-US" sz="1200" dirty="0"/>
          </a:p>
        </p:txBody>
      </p:sp>
      <p:sp>
        <p:nvSpPr>
          <p:cNvPr id="26" name="Text 23"/>
          <p:cNvSpPr/>
          <p:nvPr/>
        </p:nvSpPr>
        <p:spPr>
          <a:xfrm>
            <a:off x="6915150" y="3154680"/>
            <a:ext cx="1588770" cy="731520"/>
          </a:xfrm>
          <a:prstGeom prst="rect">
            <a:avLst/>
          </a:prstGeom>
          <a:noFill/>
          <a:ln/>
        </p:spPr>
        <p:txBody>
          <a:bodyPr wrap="square" lIns="0" tIns="0" rIns="0" bIns="0" rtlCol="0" anchor="t"/>
          <a:lstStyle/>
          <a:p>
            <a:pPr marL="0" indent="0" algn="ctr">
              <a:lnSpc>
                <a:spcPct val="105000"/>
              </a:lnSpc>
              <a:buNone/>
            </a:pPr>
            <a:r>
              <a:rPr lang="en-US" sz="900" dirty="0">
                <a:solidFill>
                  <a:srgbClr val="6E7A88"/>
                </a:solidFill>
                <a:latin typeface="Calibri" pitchFamily="34" charset="0"/>
                <a:ea typeface="Calibri" pitchFamily="34" charset="-122"/>
                <a:cs typeface="Calibri" pitchFamily="34" charset="-120"/>
              </a:rPr>
              <a:t>Con esiti positivi si sottoscrive la documentazione contrattuale.</a:t>
            </a:r>
            <a:endParaRPr lang="en-US" sz="900" dirty="0"/>
          </a:p>
        </p:txBody>
      </p:sp>
      <p:sp>
        <p:nvSpPr>
          <p:cNvPr id="27" name="Text 24"/>
          <p:cNvSpPr/>
          <p:nvPr/>
        </p:nvSpPr>
        <p:spPr>
          <a:xfrm>
            <a:off x="502920" y="4160520"/>
            <a:ext cx="8138160" cy="411480"/>
          </a:xfrm>
          <a:prstGeom prst="rect">
            <a:avLst/>
          </a:prstGeom>
          <a:noFill/>
          <a:ln/>
        </p:spPr>
        <p:txBody>
          <a:bodyPr wrap="square" lIns="0" tIns="0" rIns="0" bIns="0" rtlCol="0" anchor="ctr"/>
          <a:lstStyle/>
          <a:p>
            <a:pPr marL="0" indent="0" algn="ctr">
              <a:lnSpc>
                <a:spcPct val="105000"/>
              </a:lnSpc>
              <a:buNone/>
            </a:pPr>
            <a:r>
              <a:rPr lang="en-US" sz="1050" i="1" dirty="0">
                <a:solidFill>
                  <a:srgbClr val="6E7A88"/>
                </a:solidFill>
                <a:latin typeface="Calibri" pitchFamily="34" charset="0"/>
                <a:ea typeface="Calibri" pitchFamily="34" charset="-122"/>
                <a:cs typeface="Calibri" pitchFamily="34" charset="-120"/>
              </a:rPr>
              <a:t>Qualità e condizioni contrattuali sono monitorate nel tempo, anche dai coordinatori delle strutture, che segnalano eventuali non conformità.</a:t>
            </a:r>
            <a:endParaRPr lang="en-US" sz="1050" dirty="0"/>
          </a:p>
        </p:txBody>
      </p:sp>
      <p:pic>
        <p:nvPicPr>
          <p:cNvPr id="29" name="Image 0" descr="assets/logo.png">
            <a:extLst>
              <a:ext uri="{FF2B5EF4-FFF2-40B4-BE49-F238E27FC236}">
                <a16:creationId xmlns:a16="http://schemas.microsoft.com/office/drawing/2014/main" id="{A65651E7-1663-F50E-234C-42317BD9A0EE}"/>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FORNITORI E AMBIENTE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Metodi di riduzione dell'impatto ambientale</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85</a:t>
            </a:r>
            <a:endParaRPr lang="en-US" sz="1000" dirty="0"/>
          </a:p>
        </p:txBody>
      </p:sp>
      <p:sp>
        <p:nvSpPr>
          <p:cNvPr id="7" name="Shape 4"/>
          <p:cNvSpPr/>
          <p:nvPr/>
        </p:nvSpPr>
        <p:spPr>
          <a:xfrm>
            <a:off x="502920" y="1920240"/>
            <a:ext cx="1466698" cy="214884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8" name="Shape 5"/>
          <p:cNvSpPr/>
          <p:nvPr/>
        </p:nvSpPr>
        <p:spPr>
          <a:xfrm>
            <a:off x="925373" y="2121408"/>
            <a:ext cx="621792" cy="621792"/>
          </a:xfrm>
          <a:prstGeom prst="ellipse">
            <a:avLst/>
          </a:prstGeom>
          <a:solidFill>
            <a:srgbClr val="E7F0EE"/>
          </a:solidFill>
          <a:ln/>
        </p:spPr>
        <p:txBody>
          <a:bodyPr/>
          <a:lstStyle/>
          <a:p>
            <a:endParaRPr lang="it-IT"/>
          </a:p>
        </p:txBody>
      </p:sp>
      <p:pic>
        <p:nvPicPr>
          <p:cNvPr id="9" name="Image 1" descr="preencoded.png"/>
          <p:cNvPicPr>
            <a:picLocks noChangeAspect="1"/>
          </p:cNvPicPr>
          <p:nvPr/>
        </p:nvPicPr>
        <p:blipFill>
          <a:blip r:embed="rId3"/>
          <a:stretch>
            <a:fillRect/>
          </a:stretch>
        </p:blipFill>
        <p:spPr>
          <a:xfrm>
            <a:off x="1099475" y="2295510"/>
            <a:ext cx="273588" cy="273588"/>
          </a:xfrm>
          <a:prstGeom prst="rect">
            <a:avLst/>
          </a:prstGeom>
        </p:spPr>
      </p:pic>
      <p:sp>
        <p:nvSpPr>
          <p:cNvPr id="10" name="Text 6"/>
          <p:cNvSpPr/>
          <p:nvPr/>
        </p:nvSpPr>
        <p:spPr>
          <a:xfrm>
            <a:off x="576072" y="2834640"/>
            <a:ext cx="1320394" cy="640080"/>
          </a:xfrm>
          <a:prstGeom prst="rect">
            <a:avLst/>
          </a:prstGeom>
          <a:noFill/>
          <a:ln/>
        </p:spPr>
        <p:txBody>
          <a:bodyPr wrap="square" lIns="0" tIns="0" rIns="0" bIns="0" rtlCol="0" anchor="t"/>
          <a:lstStyle/>
          <a:p>
            <a:pPr marL="0" indent="0" algn="ctr">
              <a:lnSpc>
                <a:spcPct val="98000"/>
              </a:lnSpc>
              <a:buNone/>
            </a:pPr>
            <a:r>
              <a:rPr lang="en-US" sz="1000" b="1" dirty="0">
                <a:solidFill>
                  <a:srgbClr val="1C3A5E"/>
                </a:solidFill>
                <a:latin typeface="Calibri" pitchFamily="34" charset="0"/>
                <a:ea typeface="Calibri" pitchFamily="34" charset="-122"/>
                <a:cs typeface="Calibri" pitchFamily="34" charset="-120"/>
              </a:rPr>
              <a:t>Raccolta differenziata</a:t>
            </a:r>
            <a:endParaRPr lang="en-US" sz="1000" dirty="0"/>
          </a:p>
        </p:txBody>
      </p:sp>
      <p:sp>
        <p:nvSpPr>
          <p:cNvPr id="11" name="Text 7"/>
          <p:cNvSpPr/>
          <p:nvPr/>
        </p:nvSpPr>
        <p:spPr>
          <a:xfrm>
            <a:off x="576072" y="3429000"/>
            <a:ext cx="1320394" cy="594360"/>
          </a:xfrm>
          <a:prstGeom prst="rect">
            <a:avLst/>
          </a:prstGeom>
          <a:noFill/>
          <a:ln/>
        </p:spPr>
        <p:txBody>
          <a:bodyPr wrap="square" lIns="0" tIns="0" rIns="0" bIns="0" rtlCol="0" anchor="t"/>
          <a:lstStyle/>
          <a:p>
            <a:pPr marL="0" indent="0" algn="ctr">
              <a:lnSpc>
                <a:spcPct val="98000"/>
              </a:lnSpc>
              <a:buNone/>
            </a:pPr>
            <a:r>
              <a:rPr lang="en-US" sz="850" dirty="0">
                <a:solidFill>
                  <a:srgbClr val="6E7A88"/>
                </a:solidFill>
                <a:latin typeface="Calibri" pitchFamily="34" charset="0"/>
                <a:ea typeface="Calibri" pitchFamily="34" charset="-122"/>
                <a:cs typeface="Calibri" pitchFamily="34" charset="-120"/>
              </a:rPr>
              <a:t>e protocolli per rifiuti organici e sanitari speciali</a:t>
            </a:r>
            <a:endParaRPr lang="en-US" sz="850" dirty="0"/>
          </a:p>
        </p:txBody>
      </p:sp>
      <p:sp>
        <p:nvSpPr>
          <p:cNvPr id="12" name="Shape 8"/>
          <p:cNvSpPr/>
          <p:nvPr/>
        </p:nvSpPr>
        <p:spPr>
          <a:xfrm>
            <a:off x="2170786" y="1920240"/>
            <a:ext cx="1466698" cy="214884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3" name="Shape 9"/>
          <p:cNvSpPr/>
          <p:nvPr/>
        </p:nvSpPr>
        <p:spPr>
          <a:xfrm>
            <a:off x="2593238" y="2121408"/>
            <a:ext cx="621792" cy="621792"/>
          </a:xfrm>
          <a:prstGeom prst="ellipse">
            <a:avLst/>
          </a:prstGeom>
          <a:solidFill>
            <a:srgbClr val="EDF2F8"/>
          </a:solidFill>
          <a:ln/>
        </p:spPr>
        <p:txBody>
          <a:bodyPr/>
          <a:lstStyle/>
          <a:p>
            <a:endParaRPr lang="it-IT"/>
          </a:p>
        </p:txBody>
      </p:sp>
      <p:pic>
        <p:nvPicPr>
          <p:cNvPr id="14" name="Image 2" descr="preencoded.png"/>
          <p:cNvPicPr>
            <a:picLocks noChangeAspect="1"/>
          </p:cNvPicPr>
          <p:nvPr/>
        </p:nvPicPr>
        <p:blipFill>
          <a:blip r:embed="rId4"/>
          <a:stretch>
            <a:fillRect/>
          </a:stretch>
        </p:blipFill>
        <p:spPr>
          <a:xfrm>
            <a:off x="2767340" y="2295510"/>
            <a:ext cx="273588" cy="273588"/>
          </a:xfrm>
          <a:prstGeom prst="rect">
            <a:avLst/>
          </a:prstGeom>
        </p:spPr>
      </p:pic>
      <p:sp>
        <p:nvSpPr>
          <p:cNvPr id="15" name="Text 10"/>
          <p:cNvSpPr/>
          <p:nvPr/>
        </p:nvSpPr>
        <p:spPr>
          <a:xfrm>
            <a:off x="2243938" y="2834640"/>
            <a:ext cx="1320394" cy="640080"/>
          </a:xfrm>
          <a:prstGeom prst="rect">
            <a:avLst/>
          </a:prstGeom>
          <a:noFill/>
          <a:ln/>
        </p:spPr>
        <p:txBody>
          <a:bodyPr wrap="square" lIns="0" tIns="0" rIns="0" bIns="0" rtlCol="0" anchor="t"/>
          <a:lstStyle/>
          <a:p>
            <a:pPr marL="0" indent="0" algn="ctr">
              <a:lnSpc>
                <a:spcPct val="98000"/>
              </a:lnSpc>
              <a:buNone/>
            </a:pPr>
            <a:r>
              <a:rPr lang="en-US" sz="1000" b="1" dirty="0">
                <a:solidFill>
                  <a:srgbClr val="1C3A5E"/>
                </a:solidFill>
                <a:latin typeface="Calibri" pitchFamily="34" charset="0"/>
                <a:ea typeface="Calibri" pitchFamily="34" charset="-122"/>
                <a:cs typeface="Calibri" pitchFamily="34" charset="-120"/>
              </a:rPr>
              <a:t>Prodotti CAM ed Ecolabel</a:t>
            </a:r>
            <a:endParaRPr lang="en-US" sz="1000" dirty="0"/>
          </a:p>
        </p:txBody>
      </p:sp>
      <p:sp>
        <p:nvSpPr>
          <p:cNvPr id="16" name="Text 11"/>
          <p:cNvSpPr/>
          <p:nvPr/>
        </p:nvSpPr>
        <p:spPr>
          <a:xfrm>
            <a:off x="2243938" y="3429000"/>
            <a:ext cx="1320394" cy="594360"/>
          </a:xfrm>
          <a:prstGeom prst="rect">
            <a:avLst/>
          </a:prstGeom>
          <a:noFill/>
          <a:ln/>
        </p:spPr>
        <p:txBody>
          <a:bodyPr wrap="square" lIns="0" tIns="0" rIns="0" bIns="0" rtlCol="0" anchor="t"/>
          <a:lstStyle/>
          <a:p>
            <a:pPr marL="0" indent="0" algn="ctr">
              <a:lnSpc>
                <a:spcPct val="98000"/>
              </a:lnSpc>
              <a:buNone/>
            </a:pPr>
            <a:r>
              <a:rPr lang="en-US" sz="850" dirty="0">
                <a:solidFill>
                  <a:srgbClr val="6E7A88"/>
                </a:solidFill>
                <a:latin typeface="Calibri" pitchFamily="34" charset="0"/>
                <a:ea typeface="Calibri" pitchFamily="34" charset="-122"/>
                <a:cs typeface="Calibri" pitchFamily="34" charset="-120"/>
              </a:rPr>
              <a:t>per pulizia e disinfezione</a:t>
            </a:r>
            <a:endParaRPr lang="en-US" sz="850" dirty="0"/>
          </a:p>
        </p:txBody>
      </p:sp>
      <p:sp>
        <p:nvSpPr>
          <p:cNvPr id="17" name="Shape 12"/>
          <p:cNvSpPr/>
          <p:nvPr/>
        </p:nvSpPr>
        <p:spPr>
          <a:xfrm>
            <a:off x="3838651" y="1920240"/>
            <a:ext cx="1466698" cy="214884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18" name="Shape 13"/>
          <p:cNvSpPr/>
          <p:nvPr/>
        </p:nvSpPr>
        <p:spPr>
          <a:xfrm>
            <a:off x="4261104" y="2121408"/>
            <a:ext cx="621792" cy="621792"/>
          </a:xfrm>
          <a:prstGeom prst="ellipse">
            <a:avLst/>
          </a:prstGeom>
          <a:solidFill>
            <a:srgbClr val="F7EFDD"/>
          </a:solidFill>
          <a:ln/>
        </p:spPr>
        <p:txBody>
          <a:bodyPr/>
          <a:lstStyle/>
          <a:p>
            <a:endParaRPr lang="it-IT"/>
          </a:p>
        </p:txBody>
      </p:sp>
      <p:pic>
        <p:nvPicPr>
          <p:cNvPr id="19" name="Image 3" descr="preencoded.png"/>
          <p:cNvPicPr>
            <a:picLocks noChangeAspect="1"/>
          </p:cNvPicPr>
          <p:nvPr/>
        </p:nvPicPr>
        <p:blipFill>
          <a:blip r:embed="rId5"/>
          <a:stretch>
            <a:fillRect/>
          </a:stretch>
        </p:blipFill>
        <p:spPr>
          <a:xfrm>
            <a:off x="4435206" y="2295510"/>
            <a:ext cx="273588" cy="273588"/>
          </a:xfrm>
          <a:prstGeom prst="rect">
            <a:avLst/>
          </a:prstGeom>
        </p:spPr>
      </p:pic>
      <p:sp>
        <p:nvSpPr>
          <p:cNvPr id="20" name="Text 14"/>
          <p:cNvSpPr/>
          <p:nvPr/>
        </p:nvSpPr>
        <p:spPr>
          <a:xfrm>
            <a:off x="3911803" y="2834640"/>
            <a:ext cx="1320394" cy="640080"/>
          </a:xfrm>
          <a:prstGeom prst="rect">
            <a:avLst/>
          </a:prstGeom>
          <a:noFill/>
          <a:ln/>
        </p:spPr>
        <p:txBody>
          <a:bodyPr wrap="square" lIns="0" tIns="0" rIns="0" bIns="0" rtlCol="0" anchor="t"/>
          <a:lstStyle/>
          <a:p>
            <a:pPr marL="0" indent="0" algn="ctr">
              <a:lnSpc>
                <a:spcPct val="98000"/>
              </a:lnSpc>
              <a:buNone/>
            </a:pPr>
            <a:r>
              <a:rPr lang="en-US" sz="1000" b="1" dirty="0">
                <a:solidFill>
                  <a:srgbClr val="1C3A5E"/>
                </a:solidFill>
                <a:latin typeface="Calibri" pitchFamily="34" charset="0"/>
                <a:ea typeface="Calibri" pitchFamily="34" charset="-122"/>
                <a:cs typeface="Calibri" pitchFamily="34" charset="-120"/>
              </a:rPr>
              <a:t>Materiali biodegradabili</a:t>
            </a:r>
            <a:endParaRPr lang="en-US" sz="1000" dirty="0"/>
          </a:p>
        </p:txBody>
      </p:sp>
      <p:sp>
        <p:nvSpPr>
          <p:cNvPr id="21" name="Text 15"/>
          <p:cNvSpPr/>
          <p:nvPr/>
        </p:nvSpPr>
        <p:spPr>
          <a:xfrm>
            <a:off x="3911803" y="3429000"/>
            <a:ext cx="1320394" cy="594360"/>
          </a:xfrm>
          <a:prstGeom prst="rect">
            <a:avLst/>
          </a:prstGeom>
          <a:noFill/>
          <a:ln/>
        </p:spPr>
        <p:txBody>
          <a:bodyPr wrap="square" lIns="0" tIns="0" rIns="0" bIns="0" rtlCol="0" anchor="t"/>
          <a:lstStyle/>
          <a:p>
            <a:pPr marL="0" indent="0" algn="ctr">
              <a:lnSpc>
                <a:spcPct val="98000"/>
              </a:lnSpc>
              <a:buNone/>
            </a:pPr>
            <a:r>
              <a:rPr lang="en-US" sz="850" dirty="0">
                <a:solidFill>
                  <a:srgbClr val="6E7A88"/>
                </a:solidFill>
                <a:latin typeface="Calibri" pitchFamily="34" charset="0"/>
                <a:ea typeface="Calibri" pitchFamily="34" charset="-122"/>
                <a:cs typeface="Calibri" pitchFamily="34" charset="-120"/>
              </a:rPr>
              <a:t>per la somministrazione dei pasti</a:t>
            </a:r>
            <a:endParaRPr lang="en-US" sz="850" dirty="0"/>
          </a:p>
        </p:txBody>
      </p:sp>
      <p:sp>
        <p:nvSpPr>
          <p:cNvPr id="22" name="Shape 16"/>
          <p:cNvSpPr/>
          <p:nvPr/>
        </p:nvSpPr>
        <p:spPr>
          <a:xfrm>
            <a:off x="5506517" y="1920240"/>
            <a:ext cx="1466698" cy="214884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3" name="Shape 17"/>
          <p:cNvSpPr/>
          <p:nvPr/>
        </p:nvSpPr>
        <p:spPr>
          <a:xfrm>
            <a:off x="5928970" y="2121408"/>
            <a:ext cx="621792" cy="621792"/>
          </a:xfrm>
          <a:prstGeom prst="ellipse">
            <a:avLst/>
          </a:prstGeom>
          <a:solidFill>
            <a:srgbClr val="E7F0EE"/>
          </a:solidFill>
          <a:ln/>
        </p:spPr>
        <p:txBody>
          <a:bodyPr/>
          <a:lstStyle/>
          <a:p>
            <a:endParaRPr lang="it-IT"/>
          </a:p>
        </p:txBody>
      </p:sp>
      <p:pic>
        <p:nvPicPr>
          <p:cNvPr id="24" name="Image 4" descr="preencoded.png"/>
          <p:cNvPicPr>
            <a:picLocks noChangeAspect="1"/>
          </p:cNvPicPr>
          <p:nvPr/>
        </p:nvPicPr>
        <p:blipFill>
          <a:blip r:embed="rId6"/>
          <a:stretch>
            <a:fillRect/>
          </a:stretch>
        </p:blipFill>
        <p:spPr>
          <a:xfrm>
            <a:off x="6103071" y="2295510"/>
            <a:ext cx="273588" cy="273588"/>
          </a:xfrm>
          <a:prstGeom prst="rect">
            <a:avLst/>
          </a:prstGeom>
        </p:spPr>
      </p:pic>
      <p:sp>
        <p:nvSpPr>
          <p:cNvPr id="25" name="Text 18"/>
          <p:cNvSpPr/>
          <p:nvPr/>
        </p:nvSpPr>
        <p:spPr>
          <a:xfrm>
            <a:off x="5579669" y="2834640"/>
            <a:ext cx="1320394" cy="640080"/>
          </a:xfrm>
          <a:prstGeom prst="rect">
            <a:avLst/>
          </a:prstGeom>
          <a:noFill/>
          <a:ln/>
        </p:spPr>
        <p:txBody>
          <a:bodyPr wrap="square" lIns="0" tIns="0" rIns="0" bIns="0" rtlCol="0" anchor="t"/>
          <a:lstStyle/>
          <a:p>
            <a:pPr marL="0" indent="0" algn="ctr">
              <a:lnSpc>
                <a:spcPct val="98000"/>
              </a:lnSpc>
              <a:buNone/>
            </a:pPr>
            <a:r>
              <a:rPr lang="en-US" sz="1000" b="1" dirty="0">
                <a:solidFill>
                  <a:srgbClr val="1C3A5E"/>
                </a:solidFill>
                <a:latin typeface="Calibri" pitchFamily="34" charset="0"/>
                <a:ea typeface="Calibri" pitchFamily="34" charset="-122"/>
                <a:cs typeface="Calibri" pitchFamily="34" charset="-120"/>
              </a:rPr>
              <a:t>Eliminazione della plastica</a:t>
            </a:r>
            <a:endParaRPr lang="en-US" sz="1000" dirty="0"/>
          </a:p>
        </p:txBody>
      </p:sp>
      <p:sp>
        <p:nvSpPr>
          <p:cNvPr id="26" name="Text 19"/>
          <p:cNvSpPr/>
          <p:nvPr/>
        </p:nvSpPr>
        <p:spPr>
          <a:xfrm>
            <a:off x="5579669" y="3429000"/>
            <a:ext cx="1320394" cy="594360"/>
          </a:xfrm>
          <a:prstGeom prst="rect">
            <a:avLst/>
          </a:prstGeom>
          <a:noFill/>
          <a:ln/>
        </p:spPr>
        <p:txBody>
          <a:bodyPr wrap="square" lIns="0" tIns="0" rIns="0" bIns="0" rtlCol="0" anchor="t"/>
          <a:lstStyle/>
          <a:p>
            <a:pPr marL="0" indent="0" algn="ctr">
              <a:lnSpc>
                <a:spcPct val="98000"/>
              </a:lnSpc>
              <a:buNone/>
            </a:pPr>
            <a:r>
              <a:rPr lang="en-US" sz="850" dirty="0">
                <a:solidFill>
                  <a:srgbClr val="6E7A88"/>
                </a:solidFill>
                <a:latin typeface="Calibri" pitchFamily="34" charset="0"/>
                <a:ea typeface="Calibri" pitchFamily="34" charset="-122"/>
                <a:cs typeface="Calibri" pitchFamily="34" charset="-120"/>
              </a:rPr>
              <a:t>con erogatori d'acqua nelle strutture</a:t>
            </a:r>
            <a:endParaRPr lang="en-US" sz="850" dirty="0"/>
          </a:p>
        </p:txBody>
      </p:sp>
      <p:sp>
        <p:nvSpPr>
          <p:cNvPr id="27" name="Shape 20"/>
          <p:cNvSpPr/>
          <p:nvPr/>
        </p:nvSpPr>
        <p:spPr>
          <a:xfrm>
            <a:off x="7174382" y="1920240"/>
            <a:ext cx="1466698" cy="2148840"/>
          </a:xfrm>
          <a:prstGeom prst="roundRect">
            <a:avLst>
              <a:gd name="adj" fmla="val 5611"/>
            </a:avLst>
          </a:prstGeom>
          <a:solidFill>
            <a:srgbClr val="FFFFFF"/>
          </a:solidFill>
          <a:ln w="12700">
            <a:solidFill>
              <a:srgbClr val="D9DFE6"/>
            </a:solidFill>
            <a:prstDash val="solid"/>
          </a:ln>
          <a:effectLst>
            <a:outerShdw blurRad="76200" dist="25400" dir="5400000" algn="bl" rotWithShape="0">
              <a:srgbClr val="1C3A5E">
                <a:alpha val="10000"/>
              </a:srgbClr>
            </a:outerShdw>
          </a:effectLst>
        </p:spPr>
        <p:txBody>
          <a:bodyPr/>
          <a:lstStyle/>
          <a:p>
            <a:endParaRPr lang="it-IT"/>
          </a:p>
        </p:txBody>
      </p:sp>
      <p:sp>
        <p:nvSpPr>
          <p:cNvPr id="28" name="Shape 21"/>
          <p:cNvSpPr/>
          <p:nvPr/>
        </p:nvSpPr>
        <p:spPr>
          <a:xfrm>
            <a:off x="7596835" y="2121408"/>
            <a:ext cx="621792" cy="621792"/>
          </a:xfrm>
          <a:prstGeom prst="ellipse">
            <a:avLst/>
          </a:prstGeom>
          <a:solidFill>
            <a:srgbClr val="EDF2F8"/>
          </a:solidFill>
          <a:ln/>
        </p:spPr>
        <p:txBody>
          <a:bodyPr/>
          <a:lstStyle/>
          <a:p>
            <a:endParaRPr lang="it-IT"/>
          </a:p>
        </p:txBody>
      </p:sp>
      <p:pic>
        <p:nvPicPr>
          <p:cNvPr id="29" name="Image 5" descr="preencoded.png"/>
          <p:cNvPicPr>
            <a:picLocks noChangeAspect="1"/>
          </p:cNvPicPr>
          <p:nvPr/>
        </p:nvPicPr>
        <p:blipFill>
          <a:blip r:embed="rId7"/>
          <a:stretch>
            <a:fillRect/>
          </a:stretch>
        </p:blipFill>
        <p:spPr>
          <a:xfrm>
            <a:off x="7770937" y="2295510"/>
            <a:ext cx="273588" cy="273588"/>
          </a:xfrm>
          <a:prstGeom prst="rect">
            <a:avLst/>
          </a:prstGeom>
        </p:spPr>
      </p:pic>
      <p:sp>
        <p:nvSpPr>
          <p:cNvPr id="30" name="Text 22"/>
          <p:cNvSpPr/>
          <p:nvPr/>
        </p:nvSpPr>
        <p:spPr>
          <a:xfrm>
            <a:off x="7247534" y="2834640"/>
            <a:ext cx="1320394" cy="640080"/>
          </a:xfrm>
          <a:prstGeom prst="rect">
            <a:avLst/>
          </a:prstGeom>
          <a:noFill/>
          <a:ln/>
        </p:spPr>
        <p:txBody>
          <a:bodyPr wrap="square" lIns="0" tIns="0" rIns="0" bIns="0" rtlCol="0" anchor="t"/>
          <a:lstStyle/>
          <a:p>
            <a:pPr marL="0" indent="0" algn="ctr">
              <a:lnSpc>
                <a:spcPct val="98000"/>
              </a:lnSpc>
              <a:buNone/>
            </a:pPr>
            <a:r>
              <a:rPr lang="en-US" sz="1000" b="1" dirty="0">
                <a:solidFill>
                  <a:srgbClr val="1C3A5E"/>
                </a:solidFill>
                <a:latin typeface="Calibri" pitchFamily="34" charset="0"/>
                <a:ea typeface="Calibri" pitchFamily="34" charset="-122"/>
                <a:cs typeface="Calibri" pitchFamily="34" charset="-120"/>
              </a:rPr>
              <a:t>Vetture Euro 6</a:t>
            </a:r>
            <a:endParaRPr lang="en-US" sz="1000" dirty="0"/>
          </a:p>
        </p:txBody>
      </p:sp>
      <p:sp>
        <p:nvSpPr>
          <p:cNvPr id="31" name="Text 23"/>
          <p:cNvSpPr/>
          <p:nvPr/>
        </p:nvSpPr>
        <p:spPr>
          <a:xfrm>
            <a:off x="7247534" y="3429000"/>
            <a:ext cx="1320394" cy="594360"/>
          </a:xfrm>
          <a:prstGeom prst="rect">
            <a:avLst/>
          </a:prstGeom>
          <a:noFill/>
          <a:ln/>
        </p:spPr>
        <p:txBody>
          <a:bodyPr wrap="square" lIns="0" tIns="0" rIns="0" bIns="0" rtlCol="0" anchor="t"/>
          <a:lstStyle/>
          <a:p>
            <a:pPr marL="0" indent="0" algn="ctr">
              <a:lnSpc>
                <a:spcPct val="98000"/>
              </a:lnSpc>
              <a:buNone/>
            </a:pPr>
            <a:r>
              <a:rPr lang="en-US" sz="850" dirty="0">
                <a:solidFill>
                  <a:srgbClr val="6E7A88"/>
                </a:solidFill>
                <a:latin typeface="Calibri" pitchFamily="34" charset="0"/>
                <a:ea typeface="Calibri" pitchFamily="34" charset="-122"/>
                <a:cs typeface="Calibri" pitchFamily="34" charset="-120"/>
              </a:rPr>
              <a:t>per il trasporto di utenti e pasti</a:t>
            </a:r>
            <a:endParaRPr lang="en-US" sz="850" dirty="0"/>
          </a:p>
        </p:txBody>
      </p:sp>
      <p:pic>
        <p:nvPicPr>
          <p:cNvPr id="33" name="Image 0" descr="assets/logo.png">
            <a:extLst>
              <a:ext uri="{FF2B5EF4-FFF2-40B4-BE49-F238E27FC236}">
                <a16:creationId xmlns:a16="http://schemas.microsoft.com/office/drawing/2014/main" id="{DD95759D-30AF-A042-8B52-B5EF3205788A}"/>
              </a:ext>
            </a:extLst>
          </p:cNvPr>
          <p:cNvPicPr>
            <a:picLocks noChangeAspect="1"/>
          </p:cNvPicPr>
          <p:nvPr/>
        </p:nvPicPr>
        <p:blipFill>
          <a:blip r:embed="rId8"/>
          <a:srcRect/>
          <a:stretch/>
        </p:blipFill>
        <p:spPr>
          <a:xfrm>
            <a:off x="502920" y="4576572"/>
            <a:ext cx="1018903" cy="36576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WELFARE E BENESSERE DEL PERSONALE</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Malattie, infortuni e maternità</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86</a:t>
            </a:r>
            <a:endParaRPr lang="en-US" sz="1000" dirty="0"/>
          </a:p>
        </p:txBody>
      </p:sp>
      <p:sp>
        <p:nvSpPr>
          <p:cNvPr id="7" name="Text 4"/>
          <p:cNvSpPr/>
          <p:nvPr/>
        </p:nvSpPr>
        <p:spPr>
          <a:xfrm>
            <a:off x="502920" y="1371600"/>
            <a:ext cx="8138160" cy="274320"/>
          </a:xfrm>
          <a:prstGeom prst="rect">
            <a:avLst/>
          </a:prstGeom>
          <a:noFill/>
          <a:ln/>
        </p:spPr>
        <p:txBody>
          <a:bodyPr wrap="square" lIns="0" tIns="0" rIns="0" bIns="0" rtlCol="0" anchor="ctr"/>
          <a:lstStyle/>
          <a:p>
            <a:pPr marL="0" indent="0">
              <a:buNone/>
            </a:pPr>
            <a:r>
              <a:rPr lang="en-US" sz="1100" i="1" dirty="0">
                <a:solidFill>
                  <a:srgbClr val="6E7A88"/>
                </a:solidFill>
                <a:latin typeface="Calibri" pitchFamily="34" charset="0"/>
                <a:ea typeface="Calibri" pitchFamily="34" charset="-122"/>
                <a:cs typeface="Calibri" pitchFamily="34" charset="-120"/>
              </a:rPr>
              <a:t>Ore e costi 2025 / 2024 — costi stimati sulla media della categoria C1 (valori in euro)</a:t>
            </a:r>
            <a:endParaRPr lang="en-US" sz="1100" dirty="0"/>
          </a:p>
        </p:txBody>
      </p:sp>
      <p:sp>
        <p:nvSpPr>
          <p:cNvPr id="8" name="Shape 5"/>
          <p:cNvSpPr/>
          <p:nvPr/>
        </p:nvSpPr>
        <p:spPr>
          <a:xfrm>
            <a:off x="502920" y="1828800"/>
            <a:ext cx="2529840" cy="2331720"/>
          </a:xfrm>
          <a:prstGeom prst="roundRect">
            <a:avLst>
              <a:gd name="adj" fmla="val 3922"/>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9" name="Shape 6"/>
          <p:cNvSpPr/>
          <p:nvPr/>
        </p:nvSpPr>
        <p:spPr>
          <a:xfrm>
            <a:off x="502920" y="1828800"/>
            <a:ext cx="2529840" cy="530352"/>
          </a:xfrm>
          <a:prstGeom prst="roundRect">
            <a:avLst>
              <a:gd name="adj" fmla="val 17241"/>
            </a:avLst>
          </a:prstGeom>
          <a:solidFill>
            <a:srgbClr val="1C3A5E"/>
          </a:solidFill>
          <a:ln/>
        </p:spPr>
        <p:txBody>
          <a:bodyPr/>
          <a:lstStyle/>
          <a:p>
            <a:endParaRPr lang="it-IT"/>
          </a:p>
        </p:txBody>
      </p:sp>
      <p:sp>
        <p:nvSpPr>
          <p:cNvPr id="10" name="Shape 7"/>
          <p:cNvSpPr/>
          <p:nvPr/>
        </p:nvSpPr>
        <p:spPr>
          <a:xfrm>
            <a:off x="502920" y="2093976"/>
            <a:ext cx="2529840" cy="265176"/>
          </a:xfrm>
          <a:prstGeom prst="rect">
            <a:avLst/>
          </a:prstGeom>
          <a:solidFill>
            <a:srgbClr val="1C3A5E"/>
          </a:solidFill>
          <a:ln/>
        </p:spPr>
        <p:txBody>
          <a:bodyPr/>
          <a:lstStyle/>
          <a:p>
            <a:endParaRPr lang="it-IT"/>
          </a:p>
        </p:txBody>
      </p:sp>
      <p:sp>
        <p:nvSpPr>
          <p:cNvPr id="11" name="Shape 8"/>
          <p:cNvSpPr/>
          <p:nvPr/>
        </p:nvSpPr>
        <p:spPr>
          <a:xfrm>
            <a:off x="649224" y="1929384"/>
            <a:ext cx="329184" cy="329184"/>
          </a:xfrm>
          <a:prstGeom prst="ellipse">
            <a:avLst/>
          </a:prstGeom>
          <a:solidFill>
            <a:srgbClr val="FFFFFF">
              <a:alpha val="20000"/>
            </a:srgbClr>
          </a:solidFill>
          <a:ln/>
        </p:spPr>
        <p:txBody>
          <a:bodyPr/>
          <a:lstStyle/>
          <a:p>
            <a:endParaRPr lang="it-IT"/>
          </a:p>
        </p:txBody>
      </p:sp>
      <p:pic>
        <p:nvPicPr>
          <p:cNvPr id="12" name="Image 1" descr="preencoded.png"/>
          <p:cNvPicPr>
            <a:picLocks noChangeAspect="1"/>
          </p:cNvPicPr>
          <p:nvPr/>
        </p:nvPicPr>
        <p:blipFill>
          <a:blip r:embed="rId3"/>
          <a:stretch>
            <a:fillRect/>
          </a:stretch>
        </p:blipFill>
        <p:spPr>
          <a:xfrm>
            <a:off x="741396" y="2021556"/>
            <a:ext cx="144841" cy="144841"/>
          </a:xfrm>
          <a:prstGeom prst="rect">
            <a:avLst/>
          </a:prstGeom>
        </p:spPr>
      </p:pic>
      <p:sp>
        <p:nvSpPr>
          <p:cNvPr id="13" name="Text 9"/>
          <p:cNvSpPr/>
          <p:nvPr/>
        </p:nvSpPr>
        <p:spPr>
          <a:xfrm>
            <a:off x="1051560" y="1828800"/>
            <a:ext cx="1889760" cy="530352"/>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Ore di malattia</a:t>
            </a:r>
            <a:endParaRPr lang="en-US" sz="1250" dirty="0"/>
          </a:p>
        </p:txBody>
      </p:sp>
      <p:sp>
        <p:nvSpPr>
          <p:cNvPr id="14" name="Text 10"/>
          <p:cNvSpPr/>
          <p:nvPr/>
        </p:nvSpPr>
        <p:spPr>
          <a:xfrm>
            <a:off x="685800" y="2514600"/>
            <a:ext cx="2164080" cy="228600"/>
          </a:xfrm>
          <a:prstGeom prst="rect">
            <a:avLst/>
          </a:prstGeom>
          <a:noFill/>
          <a:ln/>
        </p:spPr>
        <p:txBody>
          <a:bodyPr wrap="square" lIns="0" tIns="0" rIns="0" bIns="0" rtlCol="0" anchor="ctr"/>
          <a:lstStyle/>
          <a:p>
            <a:pPr marL="0" indent="0">
              <a:buNone/>
            </a:pPr>
            <a:r>
              <a:rPr lang="en-US" sz="950" b="1" dirty="0">
                <a:solidFill>
                  <a:srgbClr val="1C3A5E"/>
                </a:solidFill>
                <a:latin typeface="Calibri" pitchFamily="34" charset="0"/>
                <a:ea typeface="Calibri" pitchFamily="34" charset="-122"/>
                <a:cs typeface="Calibri" pitchFamily="34" charset="-120"/>
              </a:rPr>
              <a:t>2025</a:t>
            </a:r>
            <a:endParaRPr lang="en-US" sz="950" dirty="0"/>
          </a:p>
        </p:txBody>
      </p:sp>
      <p:sp>
        <p:nvSpPr>
          <p:cNvPr id="15" name="Text 11"/>
          <p:cNvSpPr/>
          <p:nvPr/>
        </p:nvSpPr>
        <p:spPr>
          <a:xfrm>
            <a:off x="685800" y="2715768"/>
            <a:ext cx="2164080" cy="292608"/>
          </a:xfrm>
          <a:prstGeom prst="rect">
            <a:avLst/>
          </a:prstGeom>
          <a:noFill/>
          <a:ln/>
        </p:spPr>
        <p:txBody>
          <a:bodyPr wrap="square" lIns="0" tIns="0" rIns="0" bIns="0" rtlCol="0" anchor="ctr"/>
          <a:lstStyle/>
          <a:p>
            <a:pPr marL="0" indent="0">
              <a:buNone/>
            </a:pPr>
            <a:r>
              <a:rPr lang="en-US" sz="1700" b="1" dirty="0">
                <a:solidFill>
                  <a:srgbClr val="1C3A5E"/>
                </a:solidFill>
                <a:latin typeface="Calibri" pitchFamily="34" charset="0"/>
                <a:ea typeface="Calibri" pitchFamily="34" charset="-122"/>
                <a:cs typeface="Calibri" pitchFamily="34" charset="-120"/>
              </a:rPr>
              <a:t>243.866 </a:t>
            </a:r>
            <a:r>
              <a:rPr lang="en-US" sz="900" dirty="0">
                <a:solidFill>
                  <a:srgbClr val="6E7A88"/>
                </a:solidFill>
                <a:latin typeface="Calibri" pitchFamily="34" charset="0"/>
                <a:ea typeface="Calibri" pitchFamily="34" charset="-122"/>
                <a:cs typeface="Calibri" pitchFamily="34" charset="-120"/>
              </a:rPr>
              <a:t>ore</a:t>
            </a:r>
            <a:endParaRPr lang="en-US" sz="1700" dirty="0"/>
          </a:p>
        </p:txBody>
      </p:sp>
      <p:sp>
        <p:nvSpPr>
          <p:cNvPr id="16" name="Text 12"/>
          <p:cNvSpPr/>
          <p:nvPr/>
        </p:nvSpPr>
        <p:spPr>
          <a:xfrm>
            <a:off x="685800" y="2999232"/>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€ 2.169.521  costo stimato</a:t>
            </a:r>
            <a:endParaRPr lang="en-US" sz="950" dirty="0"/>
          </a:p>
        </p:txBody>
      </p:sp>
      <p:sp>
        <p:nvSpPr>
          <p:cNvPr id="17" name="Text 13"/>
          <p:cNvSpPr/>
          <p:nvPr/>
        </p:nvSpPr>
        <p:spPr>
          <a:xfrm>
            <a:off x="685800" y="3337560"/>
            <a:ext cx="2164080" cy="228600"/>
          </a:xfrm>
          <a:prstGeom prst="rect">
            <a:avLst/>
          </a:prstGeom>
          <a:noFill/>
          <a:ln/>
        </p:spPr>
        <p:txBody>
          <a:bodyPr wrap="square" lIns="0" tIns="0" rIns="0" bIns="0" rtlCol="0" anchor="ctr"/>
          <a:lstStyle/>
          <a:p>
            <a:pPr marL="0" indent="0">
              <a:buNone/>
            </a:pPr>
            <a:r>
              <a:rPr lang="en-US" sz="950" b="1" dirty="0">
                <a:solidFill>
                  <a:srgbClr val="1C3A5E"/>
                </a:solidFill>
                <a:latin typeface="Calibri" pitchFamily="34" charset="0"/>
                <a:ea typeface="Calibri" pitchFamily="34" charset="-122"/>
                <a:cs typeface="Calibri" pitchFamily="34" charset="-120"/>
              </a:rPr>
              <a:t>2024</a:t>
            </a:r>
            <a:endParaRPr lang="en-US" sz="950" dirty="0"/>
          </a:p>
        </p:txBody>
      </p:sp>
      <p:sp>
        <p:nvSpPr>
          <p:cNvPr id="18" name="Text 14"/>
          <p:cNvSpPr/>
          <p:nvPr/>
        </p:nvSpPr>
        <p:spPr>
          <a:xfrm>
            <a:off x="685800" y="3538728"/>
            <a:ext cx="2164080" cy="292608"/>
          </a:xfrm>
          <a:prstGeom prst="rect">
            <a:avLst/>
          </a:prstGeom>
          <a:noFill/>
          <a:ln/>
        </p:spPr>
        <p:txBody>
          <a:bodyPr wrap="square" lIns="0" tIns="0" rIns="0" bIns="0" rtlCol="0" anchor="ctr"/>
          <a:lstStyle/>
          <a:p>
            <a:pPr marL="0" indent="0">
              <a:buNone/>
            </a:pPr>
            <a:r>
              <a:rPr lang="en-US" sz="1700" b="1" dirty="0">
                <a:solidFill>
                  <a:srgbClr val="1C3A5E"/>
                </a:solidFill>
                <a:latin typeface="Calibri" pitchFamily="34" charset="0"/>
                <a:ea typeface="Calibri" pitchFamily="34" charset="-122"/>
                <a:cs typeface="Calibri" pitchFamily="34" charset="-120"/>
              </a:rPr>
              <a:t>208.842 </a:t>
            </a:r>
            <a:r>
              <a:rPr lang="en-US" sz="900" dirty="0">
                <a:solidFill>
                  <a:srgbClr val="6E7A88"/>
                </a:solidFill>
                <a:latin typeface="Calibri" pitchFamily="34" charset="0"/>
                <a:ea typeface="Calibri" pitchFamily="34" charset="-122"/>
                <a:cs typeface="Calibri" pitchFamily="34" charset="-120"/>
              </a:rPr>
              <a:t>ore</a:t>
            </a:r>
            <a:endParaRPr lang="en-US" sz="1700" dirty="0"/>
          </a:p>
        </p:txBody>
      </p:sp>
      <p:sp>
        <p:nvSpPr>
          <p:cNvPr id="19" name="Text 15"/>
          <p:cNvSpPr/>
          <p:nvPr/>
        </p:nvSpPr>
        <p:spPr>
          <a:xfrm>
            <a:off x="685800" y="3822192"/>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€ 1.857.930  costo stimato</a:t>
            </a:r>
            <a:endParaRPr lang="en-US" sz="950" dirty="0"/>
          </a:p>
        </p:txBody>
      </p:sp>
      <p:sp>
        <p:nvSpPr>
          <p:cNvPr id="20" name="Shape 16"/>
          <p:cNvSpPr/>
          <p:nvPr/>
        </p:nvSpPr>
        <p:spPr>
          <a:xfrm>
            <a:off x="3307080" y="1828800"/>
            <a:ext cx="2529840" cy="2331720"/>
          </a:xfrm>
          <a:prstGeom prst="roundRect">
            <a:avLst>
              <a:gd name="adj" fmla="val 3922"/>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21" name="Shape 17"/>
          <p:cNvSpPr/>
          <p:nvPr/>
        </p:nvSpPr>
        <p:spPr>
          <a:xfrm>
            <a:off x="3307080" y="1828800"/>
            <a:ext cx="2529840" cy="530352"/>
          </a:xfrm>
          <a:prstGeom prst="roundRect">
            <a:avLst>
              <a:gd name="adj" fmla="val 17241"/>
            </a:avLst>
          </a:prstGeom>
          <a:solidFill>
            <a:srgbClr val="2E7D74"/>
          </a:solidFill>
          <a:ln/>
        </p:spPr>
        <p:txBody>
          <a:bodyPr/>
          <a:lstStyle/>
          <a:p>
            <a:endParaRPr lang="it-IT"/>
          </a:p>
        </p:txBody>
      </p:sp>
      <p:sp>
        <p:nvSpPr>
          <p:cNvPr id="22" name="Shape 18"/>
          <p:cNvSpPr/>
          <p:nvPr/>
        </p:nvSpPr>
        <p:spPr>
          <a:xfrm>
            <a:off x="3307080" y="2093976"/>
            <a:ext cx="2529840" cy="265176"/>
          </a:xfrm>
          <a:prstGeom prst="rect">
            <a:avLst/>
          </a:prstGeom>
          <a:solidFill>
            <a:srgbClr val="2E7D74"/>
          </a:solidFill>
          <a:ln/>
        </p:spPr>
        <p:txBody>
          <a:bodyPr/>
          <a:lstStyle/>
          <a:p>
            <a:endParaRPr lang="it-IT"/>
          </a:p>
        </p:txBody>
      </p:sp>
      <p:sp>
        <p:nvSpPr>
          <p:cNvPr id="23" name="Shape 19"/>
          <p:cNvSpPr/>
          <p:nvPr/>
        </p:nvSpPr>
        <p:spPr>
          <a:xfrm>
            <a:off x="3453384" y="1929384"/>
            <a:ext cx="329184" cy="329184"/>
          </a:xfrm>
          <a:prstGeom prst="ellipse">
            <a:avLst/>
          </a:prstGeom>
          <a:solidFill>
            <a:srgbClr val="FFFFFF">
              <a:alpha val="20000"/>
            </a:srgbClr>
          </a:solidFill>
          <a:ln/>
        </p:spPr>
        <p:txBody>
          <a:bodyPr/>
          <a:lstStyle/>
          <a:p>
            <a:endParaRPr lang="it-IT"/>
          </a:p>
        </p:txBody>
      </p:sp>
      <p:pic>
        <p:nvPicPr>
          <p:cNvPr id="24" name="Image 2" descr="preencoded.png"/>
          <p:cNvPicPr>
            <a:picLocks noChangeAspect="1"/>
          </p:cNvPicPr>
          <p:nvPr/>
        </p:nvPicPr>
        <p:blipFill>
          <a:blip r:embed="rId4"/>
          <a:stretch>
            <a:fillRect/>
          </a:stretch>
        </p:blipFill>
        <p:spPr>
          <a:xfrm>
            <a:off x="3545556" y="2021556"/>
            <a:ext cx="144841" cy="144841"/>
          </a:xfrm>
          <a:prstGeom prst="rect">
            <a:avLst/>
          </a:prstGeom>
        </p:spPr>
      </p:pic>
      <p:sp>
        <p:nvSpPr>
          <p:cNvPr id="25" name="Text 20"/>
          <p:cNvSpPr/>
          <p:nvPr/>
        </p:nvSpPr>
        <p:spPr>
          <a:xfrm>
            <a:off x="3855720" y="1828800"/>
            <a:ext cx="1889760" cy="530352"/>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Ore di infortunio</a:t>
            </a:r>
            <a:endParaRPr lang="en-US" sz="1250" dirty="0"/>
          </a:p>
        </p:txBody>
      </p:sp>
      <p:sp>
        <p:nvSpPr>
          <p:cNvPr id="26" name="Text 21"/>
          <p:cNvSpPr/>
          <p:nvPr/>
        </p:nvSpPr>
        <p:spPr>
          <a:xfrm>
            <a:off x="3489960" y="2514600"/>
            <a:ext cx="2164080" cy="228600"/>
          </a:xfrm>
          <a:prstGeom prst="rect">
            <a:avLst/>
          </a:prstGeom>
          <a:noFill/>
          <a:ln/>
        </p:spPr>
        <p:txBody>
          <a:bodyPr wrap="square" lIns="0" tIns="0" rIns="0" bIns="0" rtlCol="0" anchor="ctr"/>
          <a:lstStyle/>
          <a:p>
            <a:pPr marL="0" indent="0">
              <a:buNone/>
            </a:pPr>
            <a:r>
              <a:rPr lang="en-US" sz="950" b="1" dirty="0">
                <a:solidFill>
                  <a:srgbClr val="2E7D74"/>
                </a:solidFill>
                <a:latin typeface="Calibri" pitchFamily="34" charset="0"/>
                <a:ea typeface="Calibri" pitchFamily="34" charset="-122"/>
                <a:cs typeface="Calibri" pitchFamily="34" charset="-120"/>
              </a:rPr>
              <a:t>2025</a:t>
            </a:r>
            <a:endParaRPr lang="en-US" sz="950" dirty="0"/>
          </a:p>
        </p:txBody>
      </p:sp>
      <p:sp>
        <p:nvSpPr>
          <p:cNvPr id="27" name="Text 22"/>
          <p:cNvSpPr/>
          <p:nvPr/>
        </p:nvSpPr>
        <p:spPr>
          <a:xfrm>
            <a:off x="3489960" y="2715768"/>
            <a:ext cx="2164080" cy="292608"/>
          </a:xfrm>
          <a:prstGeom prst="rect">
            <a:avLst/>
          </a:prstGeom>
          <a:noFill/>
          <a:ln/>
        </p:spPr>
        <p:txBody>
          <a:bodyPr wrap="square" lIns="0" tIns="0" rIns="0" bIns="0" rtlCol="0" anchor="ctr"/>
          <a:lstStyle/>
          <a:p>
            <a:pPr marL="0" indent="0">
              <a:buNone/>
            </a:pPr>
            <a:r>
              <a:rPr lang="en-US" sz="1700" b="1" dirty="0">
                <a:solidFill>
                  <a:srgbClr val="1C3A5E"/>
                </a:solidFill>
                <a:latin typeface="Calibri" pitchFamily="34" charset="0"/>
                <a:ea typeface="Calibri" pitchFamily="34" charset="-122"/>
                <a:cs typeface="Calibri" pitchFamily="34" charset="-120"/>
              </a:rPr>
              <a:t>20.062 </a:t>
            </a:r>
            <a:r>
              <a:rPr lang="en-US" sz="900" dirty="0">
                <a:solidFill>
                  <a:srgbClr val="6E7A88"/>
                </a:solidFill>
                <a:latin typeface="Calibri" pitchFamily="34" charset="0"/>
                <a:ea typeface="Calibri" pitchFamily="34" charset="-122"/>
                <a:cs typeface="Calibri" pitchFamily="34" charset="-120"/>
              </a:rPr>
              <a:t>ore</a:t>
            </a:r>
            <a:endParaRPr lang="en-US" sz="1700" dirty="0"/>
          </a:p>
        </p:txBody>
      </p:sp>
      <p:sp>
        <p:nvSpPr>
          <p:cNvPr id="28" name="Text 23"/>
          <p:cNvSpPr/>
          <p:nvPr/>
        </p:nvSpPr>
        <p:spPr>
          <a:xfrm>
            <a:off x="3489960" y="2999232"/>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€ 178.475  costo stimato</a:t>
            </a:r>
            <a:endParaRPr lang="en-US" sz="950" dirty="0"/>
          </a:p>
        </p:txBody>
      </p:sp>
      <p:sp>
        <p:nvSpPr>
          <p:cNvPr id="29" name="Text 24"/>
          <p:cNvSpPr/>
          <p:nvPr/>
        </p:nvSpPr>
        <p:spPr>
          <a:xfrm>
            <a:off x="3489960" y="3337560"/>
            <a:ext cx="2164080" cy="228600"/>
          </a:xfrm>
          <a:prstGeom prst="rect">
            <a:avLst/>
          </a:prstGeom>
          <a:noFill/>
          <a:ln/>
        </p:spPr>
        <p:txBody>
          <a:bodyPr wrap="square" lIns="0" tIns="0" rIns="0" bIns="0" rtlCol="0" anchor="ctr"/>
          <a:lstStyle/>
          <a:p>
            <a:pPr marL="0" indent="0">
              <a:buNone/>
            </a:pPr>
            <a:r>
              <a:rPr lang="en-US" sz="950" b="1" dirty="0">
                <a:solidFill>
                  <a:srgbClr val="2E7D74"/>
                </a:solidFill>
                <a:latin typeface="Calibri" pitchFamily="34" charset="0"/>
                <a:ea typeface="Calibri" pitchFamily="34" charset="-122"/>
                <a:cs typeface="Calibri" pitchFamily="34" charset="-120"/>
              </a:rPr>
              <a:t>2024</a:t>
            </a:r>
            <a:endParaRPr lang="en-US" sz="950" dirty="0"/>
          </a:p>
        </p:txBody>
      </p:sp>
      <p:sp>
        <p:nvSpPr>
          <p:cNvPr id="30" name="Text 25"/>
          <p:cNvSpPr/>
          <p:nvPr/>
        </p:nvSpPr>
        <p:spPr>
          <a:xfrm>
            <a:off x="3489960" y="3538728"/>
            <a:ext cx="2164080" cy="292608"/>
          </a:xfrm>
          <a:prstGeom prst="rect">
            <a:avLst/>
          </a:prstGeom>
          <a:noFill/>
          <a:ln/>
        </p:spPr>
        <p:txBody>
          <a:bodyPr wrap="square" lIns="0" tIns="0" rIns="0" bIns="0" rtlCol="0" anchor="ctr"/>
          <a:lstStyle/>
          <a:p>
            <a:pPr marL="0" indent="0">
              <a:buNone/>
            </a:pPr>
            <a:r>
              <a:rPr lang="en-US" sz="1700" b="1" dirty="0">
                <a:solidFill>
                  <a:srgbClr val="1C3A5E"/>
                </a:solidFill>
                <a:latin typeface="Calibri" pitchFamily="34" charset="0"/>
                <a:ea typeface="Calibri" pitchFamily="34" charset="-122"/>
                <a:cs typeface="Calibri" pitchFamily="34" charset="-120"/>
              </a:rPr>
              <a:t>21.231 </a:t>
            </a:r>
            <a:r>
              <a:rPr lang="en-US" sz="900" dirty="0">
                <a:solidFill>
                  <a:srgbClr val="6E7A88"/>
                </a:solidFill>
                <a:latin typeface="Calibri" pitchFamily="34" charset="0"/>
                <a:ea typeface="Calibri" pitchFamily="34" charset="-122"/>
                <a:cs typeface="Calibri" pitchFamily="34" charset="-120"/>
              </a:rPr>
              <a:t>ore</a:t>
            </a:r>
            <a:endParaRPr lang="en-US" sz="1700" dirty="0"/>
          </a:p>
        </p:txBody>
      </p:sp>
      <p:sp>
        <p:nvSpPr>
          <p:cNvPr id="31" name="Text 26"/>
          <p:cNvSpPr/>
          <p:nvPr/>
        </p:nvSpPr>
        <p:spPr>
          <a:xfrm>
            <a:off x="3489960" y="3822192"/>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€ 188.877  costo stimato</a:t>
            </a:r>
            <a:endParaRPr lang="en-US" sz="950" dirty="0"/>
          </a:p>
        </p:txBody>
      </p:sp>
      <p:sp>
        <p:nvSpPr>
          <p:cNvPr id="32" name="Shape 27"/>
          <p:cNvSpPr/>
          <p:nvPr/>
        </p:nvSpPr>
        <p:spPr>
          <a:xfrm>
            <a:off x="6111240" y="1828800"/>
            <a:ext cx="2529840" cy="2331720"/>
          </a:xfrm>
          <a:prstGeom prst="roundRect">
            <a:avLst>
              <a:gd name="adj" fmla="val 3922"/>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33" name="Shape 28"/>
          <p:cNvSpPr/>
          <p:nvPr/>
        </p:nvSpPr>
        <p:spPr>
          <a:xfrm>
            <a:off x="6111240" y="1828800"/>
            <a:ext cx="2529840" cy="530352"/>
          </a:xfrm>
          <a:prstGeom prst="roundRect">
            <a:avLst>
              <a:gd name="adj" fmla="val 17241"/>
            </a:avLst>
          </a:prstGeom>
          <a:solidFill>
            <a:srgbClr val="B8892B"/>
          </a:solidFill>
          <a:ln/>
        </p:spPr>
        <p:txBody>
          <a:bodyPr/>
          <a:lstStyle/>
          <a:p>
            <a:endParaRPr lang="it-IT"/>
          </a:p>
        </p:txBody>
      </p:sp>
      <p:sp>
        <p:nvSpPr>
          <p:cNvPr id="34" name="Shape 29"/>
          <p:cNvSpPr/>
          <p:nvPr/>
        </p:nvSpPr>
        <p:spPr>
          <a:xfrm>
            <a:off x="6111240" y="2093976"/>
            <a:ext cx="2529840" cy="265176"/>
          </a:xfrm>
          <a:prstGeom prst="rect">
            <a:avLst/>
          </a:prstGeom>
          <a:solidFill>
            <a:srgbClr val="B8892B"/>
          </a:solidFill>
          <a:ln/>
        </p:spPr>
        <p:txBody>
          <a:bodyPr/>
          <a:lstStyle/>
          <a:p>
            <a:endParaRPr lang="it-IT"/>
          </a:p>
        </p:txBody>
      </p:sp>
      <p:sp>
        <p:nvSpPr>
          <p:cNvPr id="35" name="Shape 30"/>
          <p:cNvSpPr/>
          <p:nvPr/>
        </p:nvSpPr>
        <p:spPr>
          <a:xfrm>
            <a:off x="6257544" y="1929384"/>
            <a:ext cx="329184" cy="329184"/>
          </a:xfrm>
          <a:prstGeom prst="ellipse">
            <a:avLst/>
          </a:prstGeom>
          <a:solidFill>
            <a:srgbClr val="FFFFFF">
              <a:alpha val="20000"/>
            </a:srgbClr>
          </a:solidFill>
          <a:ln/>
        </p:spPr>
        <p:txBody>
          <a:bodyPr/>
          <a:lstStyle/>
          <a:p>
            <a:endParaRPr lang="it-IT"/>
          </a:p>
        </p:txBody>
      </p:sp>
      <p:pic>
        <p:nvPicPr>
          <p:cNvPr id="36" name="Image 3" descr="preencoded.png"/>
          <p:cNvPicPr>
            <a:picLocks noChangeAspect="1"/>
          </p:cNvPicPr>
          <p:nvPr/>
        </p:nvPicPr>
        <p:blipFill>
          <a:blip r:embed="rId5"/>
          <a:stretch>
            <a:fillRect/>
          </a:stretch>
        </p:blipFill>
        <p:spPr>
          <a:xfrm>
            <a:off x="6349716" y="2021556"/>
            <a:ext cx="144841" cy="144841"/>
          </a:xfrm>
          <a:prstGeom prst="rect">
            <a:avLst/>
          </a:prstGeom>
        </p:spPr>
      </p:pic>
      <p:sp>
        <p:nvSpPr>
          <p:cNvPr id="37" name="Text 31"/>
          <p:cNvSpPr/>
          <p:nvPr/>
        </p:nvSpPr>
        <p:spPr>
          <a:xfrm>
            <a:off x="6659880" y="1828800"/>
            <a:ext cx="1889760" cy="530352"/>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Ore di maternità</a:t>
            </a:r>
            <a:endParaRPr lang="en-US" sz="1250" dirty="0"/>
          </a:p>
        </p:txBody>
      </p:sp>
      <p:sp>
        <p:nvSpPr>
          <p:cNvPr id="38" name="Text 32"/>
          <p:cNvSpPr/>
          <p:nvPr/>
        </p:nvSpPr>
        <p:spPr>
          <a:xfrm>
            <a:off x="6294120" y="2514600"/>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2025</a:t>
            </a:r>
            <a:endParaRPr lang="en-US" sz="950" dirty="0"/>
          </a:p>
        </p:txBody>
      </p:sp>
      <p:sp>
        <p:nvSpPr>
          <p:cNvPr id="39" name="Text 33"/>
          <p:cNvSpPr/>
          <p:nvPr/>
        </p:nvSpPr>
        <p:spPr>
          <a:xfrm>
            <a:off x="6294120" y="2715768"/>
            <a:ext cx="2164080" cy="292608"/>
          </a:xfrm>
          <a:prstGeom prst="rect">
            <a:avLst/>
          </a:prstGeom>
          <a:noFill/>
          <a:ln/>
        </p:spPr>
        <p:txBody>
          <a:bodyPr wrap="square" lIns="0" tIns="0" rIns="0" bIns="0" rtlCol="0" anchor="ctr"/>
          <a:lstStyle/>
          <a:p>
            <a:pPr marL="0" indent="0">
              <a:buNone/>
            </a:pPr>
            <a:r>
              <a:rPr lang="en-US" sz="1700" b="1" dirty="0">
                <a:solidFill>
                  <a:srgbClr val="1C3A5E"/>
                </a:solidFill>
                <a:latin typeface="Calibri" pitchFamily="34" charset="0"/>
                <a:ea typeface="Calibri" pitchFamily="34" charset="-122"/>
                <a:cs typeface="Calibri" pitchFamily="34" charset="-120"/>
              </a:rPr>
              <a:t>133.688 </a:t>
            </a:r>
            <a:r>
              <a:rPr lang="en-US" sz="900" dirty="0">
                <a:solidFill>
                  <a:srgbClr val="6E7A88"/>
                </a:solidFill>
                <a:latin typeface="Calibri" pitchFamily="34" charset="0"/>
                <a:ea typeface="Calibri" pitchFamily="34" charset="-122"/>
                <a:cs typeface="Calibri" pitchFamily="34" charset="-120"/>
              </a:rPr>
              <a:t>ore</a:t>
            </a:r>
            <a:endParaRPr lang="en-US" sz="1700" dirty="0"/>
          </a:p>
        </p:txBody>
      </p:sp>
      <p:sp>
        <p:nvSpPr>
          <p:cNvPr id="40" name="Text 34"/>
          <p:cNvSpPr/>
          <p:nvPr/>
        </p:nvSpPr>
        <p:spPr>
          <a:xfrm>
            <a:off x="6294120" y="2999232"/>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€ 1.154.745  costo stimato</a:t>
            </a:r>
            <a:endParaRPr lang="en-US" sz="950" dirty="0"/>
          </a:p>
        </p:txBody>
      </p:sp>
      <p:sp>
        <p:nvSpPr>
          <p:cNvPr id="41" name="Text 35"/>
          <p:cNvSpPr/>
          <p:nvPr/>
        </p:nvSpPr>
        <p:spPr>
          <a:xfrm>
            <a:off x="6294120" y="3337560"/>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2024</a:t>
            </a:r>
            <a:endParaRPr lang="en-US" sz="950" dirty="0"/>
          </a:p>
        </p:txBody>
      </p:sp>
      <p:sp>
        <p:nvSpPr>
          <p:cNvPr id="42" name="Text 36"/>
          <p:cNvSpPr/>
          <p:nvPr/>
        </p:nvSpPr>
        <p:spPr>
          <a:xfrm>
            <a:off x="6294120" y="3538728"/>
            <a:ext cx="2164080" cy="292608"/>
          </a:xfrm>
          <a:prstGeom prst="rect">
            <a:avLst/>
          </a:prstGeom>
          <a:noFill/>
          <a:ln/>
        </p:spPr>
        <p:txBody>
          <a:bodyPr wrap="square" lIns="0" tIns="0" rIns="0" bIns="0" rtlCol="0" anchor="ctr"/>
          <a:lstStyle/>
          <a:p>
            <a:pPr marL="0" indent="0">
              <a:buNone/>
            </a:pPr>
            <a:r>
              <a:rPr lang="en-US" sz="1700" b="1" dirty="0">
                <a:solidFill>
                  <a:srgbClr val="1C3A5E"/>
                </a:solidFill>
                <a:latin typeface="Calibri" pitchFamily="34" charset="0"/>
                <a:ea typeface="Calibri" pitchFamily="34" charset="-122"/>
                <a:cs typeface="Calibri" pitchFamily="34" charset="-120"/>
              </a:rPr>
              <a:t>154.298 </a:t>
            </a:r>
            <a:r>
              <a:rPr lang="en-US" sz="900" dirty="0">
                <a:solidFill>
                  <a:srgbClr val="6E7A88"/>
                </a:solidFill>
                <a:latin typeface="Calibri" pitchFamily="34" charset="0"/>
                <a:ea typeface="Calibri" pitchFamily="34" charset="-122"/>
                <a:cs typeface="Calibri" pitchFamily="34" charset="-120"/>
              </a:rPr>
              <a:t>ore</a:t>
            </a:r>
            <a:endParaRPr lang="en-US" sz="1700" dirty="0"/>
          </a:p>
        </p:txBody>
      </p:sp>
      <p:sp>
        <p:nvSpPr>
          <p:cNvPr id="43" name="Text 37"/>
          <p:cNvSpPr/>
          <p:nvPr/>
        </p:nvSpPr>
        <p:spPr>
          <a:xfrm>
            <a:off x="6294120" y="3822192"/>
            <a:ext cx="2164080" cy="228600"/>
          </a:xfrm>
          <a:prstGeom prst="rect">
            <a:avLst/>
          </a:prstGeom>
          <a:noFill/>
          <a:ln/>
        </p:spPr>
        <p:txBody>
          <a:bodyPr wrap="square" lIns="0" tIns="0" rIns="0" bIns="0" rtlCol="0" anchor="ctr"/>
          <a:lstStyle/>
          <a:p>
            <a:pPr marL="0" indent="0">
              <a:buNone/>
            </a:pPr>
            <a:r>
              <a:rPr lang="en-US" sz="950" b="1" dirty="0">
                <a:solidFill>
                  <a:srgbClr val="B8892B"/>
                </a:solidFill>
                <a:latin typeface="Calibri" pitchFamily="34" charset="0"/>
                <a:ea typeface="Calibri" pitchFamily="34" charset="-122"/>
                <a:cs typeface="Calibri" pitchFamily="34" charset="-120"/>
              </a:rPr>
              <a:t>€ 1.332.770  costo stimato</a:t>
            </a:r>
            <a:endParaRPr lang="en-US" sz="950" dirty="0"/>
          </a:p>
        </p:txBody>
      </p:sp>
      <p:pic>
        <p:nvPicPr>
          <p:cNvPr id="45" name="Image 0" descr="assets/logo.png">
            <a:extLst>
              <a:ext uri="{FF2B5EF4-FFF2-40B4-BE49-F238E27FC236}">
                <a16:creationId xmlns:a16="http://schemas.microsoft.com/office/drawing/2014/main" id="{8E2A239C-E69A-5EB8-E075-8E7784B08ADC}"/>
              </a:ext>
            </a:extLst>
          </p:cNvPr>
          <p:cNvPicPr>
            <a:picLocks noChangeAspect="1"/>
          </p:cNvPicPr>
          <p:nvPr/>
        </p:nvPicPr>
        <p:blipFill>
          <a:blip r:embed="rId6"/>
          <a:srcRect/>
          <a:stretch/>
        </p:blipFill>
        <p:spPr>
          <a:xfrm>
            <a:off x="502920" y="4576572"/>
            <a:ext cx="1018903" cy="36576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BILANCIO DI ESERCIZIO</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Sintesi del Bilancio di Esercizio al 31/12/2025</a:t>
            </a:r>
          </a:p>
          <a:p>
            <a:pPr marL="0" indent="0">
              <a:lnSpc>
                <a:spcPct val="100000"/>
              </a:lnSpc>
              <a:buNone/>
            </a:pPr>
            <a:r>
              <a:rPr lang="en-US" sz="1500" b="1" dirty="0">
                <a:solidFill>
                  <a:srgbClr val="1C3A5E"/>
                </a:solidFill>
                <a:latin typeface="Cambria" pitchFamily="34" charset="0"/>
                <a:ea typeface="Cambria" pitchFamily="34" charset="-122"/>
              </a:rPr>
              <a:t>(Sostenuto il </a:t>
            </a:r>
            <a:r>
              <a:rPr lang="en-US" sz="1500" b="1" dirty="0" err="1">
                <a:solidFill>
                  <a:srgbClr val="1C3A5E"/>
                </a:solidFill>
                <a:latin typeface="Cambria" pitchFamily="34" charset="0"/>
                <a:ea typeface="Cambria" pitchFamily="34" charset="-122"/>
              </a:rPr>
              <a:t>maggior</a:t>
            </a:r>
            <a:r>
              <a:rPr lang="en-US" sz="1500" b="1" dirty="0">
                <a:solidFill>
                  <a:srgbClr val="1C3A5E"/>
                </a:solidFill>
                <a:latin typeface="Cambria" pitchFamily="34" charset="0"/>
                <a:ea typeface="Cambria" pitchFamily="34" charset="-122"/>
              </a:rPr>
              <a:t> </a:t>
            </a:r>
            <a:r>
              <a:rPr lang="en-US" sz="1500" b="1" dirty="0" err="1">
                <a:solidFill>
                  <a:srgbClr val="1C3A5E"/>
                </a:solidFill>
                <a:latin typeface="Cambria" pitchFamily="34" charset="0"/>
                <a:ea typeface="Cambria" pitchFamily="34" charset="-122"/>
              </a:rPr>
              <a:t>costo</a:t>
            </a:r>
            <a:r>
              <a:rPr lang="en-US" sz="1500" b="1" dirty="0">
                <a:solidFill>
                  <a:srgbClr val="1C3A5E"/>
                </a:solidFill>
                <a:latin typeface="Cambria" pitchFamily="34" charset="0"/>
                <a:ea typeface="Cambria" pitchFamily="34" charset="-122"/>
              </a:rPr>
              <a:t> </a:t>
            </a:r>
            <a:r>
              <a:rPr lang="en-US" sz="1500" b="1" dirty="0" err="1">
                <a:solidFill>
                  <a:srgbClr val="1C3A5E"/>
                </a:solidFill>
                <a:latin typeface="Cambria" pitchFamily="34" charset="0"/>
                <a:ea typeface="Cambria" pitchFamily="34" charset="-122"/>
              </a:rPr>
              <a:t>dovuto</a:t>
            </a:r>
            <a:r>
              <a:rPr lang="en-US" sz="1500" b="1" dirty="0">
                <a:solidFill>
                  <a:srgbClr val="1C3A5E"/>
                </a:solidFill>
                <a:latin typeface="Cambria" pitchFamily="34" charset="0"/>
                <a:ea typeface="Cambria" pitchFamily="34" charset="-122"/>
              </a:rPr>
              <a:t> </a:t>
            </a:r>
            <a:r>
              <a:rPr lang="en-US" sz="1500" b="1" dirty="0" err="1">
                <a:solidFill>
                  <a:srgbClr val="1C3A5E"/>
                </a:solidFill>
                <a:latin typeface="Cambria" pitchFamily="34" charset="0"/>
                <a:ea typeface="Cambria" pitchFamily="34" charset="-122"/>
              </a:rPr>
              <a:t>all’applicazione</a:t>
            </a:r>
            <a:r>
              <a:rPr lang="en-US" sz="1500" b="1" dirty="0">
                <a:solidFill>
                  <a:srgbClr val="1C3A5E"/>
                </a:solidFill>
                <a:latin typeface="Cambria" pitchFamily="34" charset="0"/>
                <a:ea typeface="Cambria" pitchFamily="34" charset="-122"/>
              </a:rPr>
              <a:t> </a:t>
            </a:r>
            <a:r>
              <a:rPr lang="en-US" sz="1500" b="1" dirty="0" err="1">
                <a:solidFill>
                  <a:srgbClr val="1C3A5E"/>
                </a:solidFill>
                <a:latin typeface="Cambria" pitchFamily="34" charset="0"/>
                <a:ea typeface="Cambria" pitchFamily="34" charset="-122"/>
              </a:rPr>
              <a:t>dell’ultimo</a:t>
            </a:r>
            <a:r>
              <a:rPr lang="en-US" sz="1500" b="1" dirty="0">
                <a:solidFill>
                  <a:srgbClr val="1C3A5E"/>
                </a:solidFill>
                <a:latin typeface="Cambria" pitchFamily="34" charset="0"/>
                <a:ea typeface="Cambria" pitchFamily="34" charset="-122"/>
              </a:rPr>
              <a:t> CCNL Cooperative </a:t>
            </a:r>
            <a:r>
              <a:rPr lang="en-US" sz="1500" b="1" dirty="0" err="1">
                <a:solidFill>
                  <a:srgbClr val="1C3A5E"/>
                </a:solidFill>
                <a:latin typeface="Cambria" pitchFamily="34" charset="0"/>
                <a:ea typeface="Cambria" pitchFamily="34" charset="-122"/>
              </a:rPr>
              <a:t>Sociali</a:t>
            </a:r>
            <a:r>
              <a:rPr lang="en-US" sz="1500" b="1" dirty="0">
                <a:solidFill>
                  <a:srgbClr val="1C3A5E"/>
                </a:solidFill>
                <a:latin typeface="Cambria" pitchFamily="34" charset="0"/>
                <a:ea typeface="Cambria" pitchFamily="34" charset="-122"/>
              </a:rPr>
              <a:t>)</a:t>
            </a:r>
            <a:endParaRPr lang="en-US" sz="15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87</a:t>
            </a:r>
            <a:endParaRPr lang="en-US" sz="1000" dirty="0"/>
          </a:p>
        </p:txBody>
      </p:sp>
      <p:sp>
        <p:nvSpPr>
          <p:cNvPr id="7" name="Text 4"/>
          <p:cNvSpPr/>
          <p:nvPr/>
        </p:nvSpPr>
        <p:spPr>
          <a:xfrm>
            <a:off x="502920" y="1353312"/>
            <a:ext cx="8138160" cy="274320"/>
          </a:xfrm>
          <a:prstGeom prst="rect">
            <a:avLst/>
          </a:prstGeom>
          <a:noFill/>
          <a:ln/>
        </p:spPr>
        <p:txBody>
          <a:bodyPr wrap="square" lIns="0" tIns="0" rIns="0" bIns="0" rtlCol="0" anchor="ctr"/>
          <a:lstStyle/>
          <a:p>
            <a:pPr marL="0" indent="0">
              <a:buNone/>
            </a:pPr>
            <a:r>
              <a:rPr lang="en-US" sz="1050" i="1" dirty="0">
                <a:solidFill>
                  <a:srgbClr val="6E7A88"/>
                </a:solidFill>
                <a:latin typeface="Calibri" pitchFamily="34" charset="0"/>
                <a:ea typeface="Calibri" pitchFamily="34" charset="-122"/>
                <a:cs typeface="Calibri" pitchFamily="34" charset="-120"/>
              </a:rPr>
              <a:t>Confronto 2025 / 2024 (valori in euro) — valore della produzione 162,6 M€ · utile d'esercizio 2,62 M€ (−7,93% sul 2024)</a:t>
            </a:r>
            <a:endParaRPr lang="en-US" sz="1050" dirty="0"/>
          </a:p>
        </p:txBody>
      </p:sp>
      <p:sp>
        <p:nvSpPr>
          <p:cNvPr id="8" name="Text 5"/>
          <p:cNvSpPr/>
          <p:nvPr/>
        </p:nvSpPr>
        <p:spPr>
          <a:xfrm>
            <a:off x="502920" y="1737360"/>
            <a:ext cx="3931920" cy="228600"/>
          </a:xfrm>
          <a:prstGeom prst="rect">
            <a:avLst/>
          </a:prstGeom>
          <a:noFill/>
          <a:ln/>
        </p:spPr>
        <p:txBody>
          <a:bodyPr wrap="square" lIns="0" tIns="0" rIns="0" bIns="0" rtlCol="0" anchor="ctr"/>
          <a:lstStyle/>
          <a:p>
            <a:pPr marL="0" indent="0">
              <a:buNone/>
            </a:pPr>
            <a:r>
              <a:rPr lang="en-US" sz="950" b="1" kern="0" spc="100" dirty="0">
                <a:solidFill>
                  <a:srgbClr val="B8892B"/>
                </a:solidFill>
                <a:latin typeface="Calibri" pitchFamily="34" charset="0"/>
                <a:ea typeface="Calibri" pitchFamily="34" charset="-122"/>
                <a:cs typeface="Calibri" pitchFamily="34" charset="-120"/>
              </a:rPr>
              <a:t>STATO PATRIMONIALE</a:t>
            </a:r>
            <a:endParaRPr lang="en-US" sz="950" dirty="0"/>
          </a:p>
        </p:txBody>
      </p:sp>
      <p:graphicFrame>
        <p:nvGraphicFramePr>
          <p:cNvPr id="89" name="Table 0"/>
          <p:cNvGraphicFramePr>
            <a:graphicFrameLocks noGrp="1"/>
          </p:cNvGraphicFramePr>
          <p:nvPr>
            <p:extLst>
              <p:ext uri="{D42A27DB-BD31-4B8C-83A1-F6EECF244321}">
                <p14:modId xmlns:p14="http://schemas.microsoft.com/office/powerpoint/2010/main" val="1579011935"/>
              </p:ext>
            </p:extLst>
          </p:nvPr>
        </p:nvGraphicFramePr>
        <p:xfrm>
          <a:off x="502920" y="2011680"/>
          <a:ext cx="3977640" cy="2545692"/>
        </p:xfrm>
        <a:graphic>
          <a:graphicData uri="http://schemas.openxmlformats.org/drawingml/2006/table">
            <a:tbl>
              <a:tblPr/>
              <a:tblGrid>
                <a:gridCol w="214884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212141">
                <a:tc>
                  <a:txBody>
                    <a:bodyPr/>
                    <a:lstStyle/>
                    <a:p>
                      <a:pPr marL="0" indent="0" algn="l">
                        <a:buNone/>
                      </a:pPr>
                      <a:r>
                        <a:rPr lang="en-US" sz="800" b="1" dirty="0">
                          <a:solidFill>
                            <a:srgbClr val="FFFFFF"/>
                          </a:solidFill>
                          <a:latin typeface="Calibri" pitchFamily="34" charset="0"/>
                          <a:ea typeface="Calibri" pitchFamily="34" charset="-122"/>
                          <a:cs typeface="Calibri" pitchFamily="34" charset="-120"/>
                        </a:rPr>
                        <a:t>Voce</a:t>
                      </a:r>
                      <a:endParaRPr lang="en-US" sz="80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2025</a:t>
                      </a:r>
                      <a:endParaRPr lang="en-US" sz="80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2024</a:t>
                      </a:r>
                      <a:endParaRPr lang="en-US" sz="80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Immobilizzazioni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90.294.870</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63.140.845</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1"/>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Clienti e crediti diversi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42.041.115</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37.893.453</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Altri titoli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137.082</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137.082</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3"/>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Cassa e banche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6.304.866</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16.413.711</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Ratei e risconti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2.446.653</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2.502.207</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5"/>
                  </a:ext>
                </a:extLst>
              </a:tr>
              <a:tr h="212141">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Totale attività</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b="1" dirty="0">
                          <a:solidFill>
                            <a:srgbClr val="24303C"/>
                          </a:solidFill>
                          <a:latin typeface="Calibri" pitchFamily="34" charset="0"/>
                          <a:ea typeface="Calibri" pitchFamily="34" charset="-122"/>
                          <a:cs typeface="Calibri" pitchFamily="34" charset="-120"/>
                        </a:rPr>
                        <a:t>141.224.586</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120.087.298</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6"/>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Capitale sociale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491.351</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485.800</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7"/>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Riserve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65.778.340</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64.228.499</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Utile d'esercizio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2.622.082</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2.847.774</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9"/>
                  </a:ext>
                </a:extLst>
              </a:tr>
              <a:tr h="212141">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Patrimonio netto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b="1" dirty="0">
                          <a:solidFill>
                            <a:srgbClr val="24303C"/>
                          </a:solidFill>
                          <a:latin typeface="Calibri" pitchFamily="34" charset="0"/>
                          <a:ea typeface="Calibri" pitchFamily="34" charset="-122"/>
                          <a:cs typeface="Calibri" pitchFamily="34" charset="-120"/>
                        </a:rPr>
                        <a:t>68.891.773</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67.562.073</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0"/>
                  </a:ext>
                </a:extLst>
              </a:tr>
              <a:tr h="212141">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Totale passività</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b="1" dirty="0">
                          <a:solidFill>
                            <a:srgbClr val="24303C"/>
                          </a:solidFill>
                          <a:latin typeface="Calibri" pitchFamily="34" charset="0"/>
                          <a:ea typeface="Calibri" pitchFamily="34" charset="-122"/>
                          <a:cs typeface="Calibri" pitchFamily="34" charset="-120"/>
                        </a:rPr>
                        <a:t>141.224.586</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120.087.298</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11"/>
                  </a:ext>
                </a:extLst>
              </a:tr>
            </a:tbl>
          </a:graphicData>
        </a:graphic>
      </p:graphicFrame>
      <p:sp>
        <p:nvSpPr>
          <p:cNvPr id="10" name="Text 6"/>
          <p:cNvSpPr/>
          <p:nvPr/>
        </p:nvSpPr>
        <p:spPr>
          <a:xfrm>
            <a:off x="4709160" y="1737360"/>
            <a:ext cx="3931920" cy="228600"/>
          </a:xfrm>
          <a:prstGeom prst="rect">
            <a:avLst/>
          </a:prstGeom>
          <a:noFill/>
          <a:ln/>
        </p:spPr>
        <p:txBody>
          <a:bodyPr wrap="square" lIns="0" tIns="0" rIns="0" bIns="0" rtlCol="0" anchor="ctr"/>
          <a:lstStyle/>
          <a:p>
            <a:pPr marL="0" indent="0">
              <a:buNone/>
            </a:pPr>
            <a:r>
              <a:rPr lang="en-US" sz="950" b="1" kern="0" spc="100" dirty="0">
                <a:solidFill>
                  <a:srgbClr val="B8892B"/>
                </a:solidFill>
                <a:latin typeface="Calibri" pitchFamily="34" charset="0"/>
                <a:ea typeface="Calibri" pitchFamily="34" charset="-122"/>
                <a:cs typeface="Calibri" pitchFamily="34" charset="-120"/>
              </a:rPr>
              <a:t>CONTO ECONOMICO</a:t>
            </a:r>
            <a:endParaRPr lang="en-US" sz="950" dirty="0"/>
          </a:p>
        </p:txBody>
      </p:sp>
      <p:graphicFrame>
        <p:nvGraphicFramePr>
          <p:cNvPr id="177" name="Table 1"/>
          <p:cNvGraphicFramePr>
            <a:graphicFrameLocks noGrp="1"/>
          </p:cNvGraphicFramePr>
          <p:nvPr>
            <p:extLst>
              <p:ext uri="{D42A27DB-BD31-4B8C-83A1-F6EECF244321}">
                <p14:modId xmlns:p14="http://schemas.microsoft.com/office/powerpoint/2010/main" val="1579011935"/>
              </p:ext>
            </p:extLst>
          </p:nvPr>
        </p:nvGraphicFramePr>
        <p:xfrm>
          <a:off x="4709160" y="2011680"/>
          <a:ext cx="3977640" cy="1909269"/>
        </p:xfrm>
        <a:graphic>
          <a:graphicData uri="http://schemas.openxmlformats.org/drawingml/2006/table">
            <a:tbl>
              <a:tblPr/>
              <a:tblGrid>
                <a:gridCol w="214884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212141">
                <a:tc>
                  <a:txBody>
                    <a:bodyPr/>
                    <a:lstStyle/>
                    <a:p>
                      <a:pPr marL="0" indent="0" algn="l">
                        <a:buNone/>
                      </a:pPr>
                      <a:r>
                        <a:rPr lang="en-US" sz="800" b="1" dirty="0">
                          <a:solidFill>
                            <a:srgbClr val="FFFFFF"/>
                          </a:solidFill>
                          <a:latin typeface="Calibri" pitchFamily="34" charset="0"/>
                          <a:ea typeface="Calibri" pitchFamily="34" charset="-122"/>
                          <a:cs typeface="Calibri" pitchFamily="34" charset="-120"/>
                        </a:rPr>
                        <a:t>Voce</a:t>
                      </a:r>
                      <a:endParaRPr lang="en-US" sz="80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2025</a:t>
                      </a:r>
                      <a:endParaRPr lang="en-US" sz="80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2024</a:t>
                      </a:r>
                      <a:endParaRPr lang="en-US" sz="80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1C3A5E"/>
                    </a:solidFill>
                  </a:tcPr>
                </a:tc>
                <a:extLst>
                  <a:ext uri="{0D108BD9-81ED-4DB2-BD59-A6C34878D82A}">
                    <a16:rowId xmlns:a16="http://schemas.microsoft.com/office/drawing/2014/main" val="10000"/>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Valore della produzione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162.619.529</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141.385.802</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1"/>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Costo della produzione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156.898.876</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137.150.916</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di cui costo del personale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104.333.084</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90.578.310</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3"/>
                  </a:ext>
                </a:extLst>
              </a:tr>
              <a:tr h="212141">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Diff. valore − costi</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b="1" dirty="0">
                          <a:solidFill>
                            <a:srgbClr val="24303C"/>
                          </a:solidFill>
                          <a:latin typeface="Calibri" pitchFamily="34" charset="0"/>
                          <a:ea typeface="Calibri" pitchFamily="34" charset="-122"/>
                          <a:cs typeface="Calibri" pitchFamily="34" charset="-120"/>
                        </a:rPr>
                        <a:t>5.720.653</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4.234.886</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4"/>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Proventi e oneri finanz.</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-950.225</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-330.213</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5"/>
                  </a:ext>
                </a:extLst>
              </a:tr>
              <a:tr h="212141">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Utile prima delle imposte</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b="1" dirty="0">
                          <a:solidFill>
                            <a:srgbClr val="24303C"/>
                          </a:solidFill>
                          <a:latin typeface="Calibri" pitchFamily="34" charset="0"/>
                          <a:ea typeface="Calibri" pitchFamily="34" charset="-122"/>
                          <a:cs typeface="Calibri" pitchFamily="34" charset="-120"/>
                        </a:rPr>
                        <a:t>4.370.428</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3.254.673</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6"/>
                  </a:ext>
                </a:extLst>
              </a:tr>
              <a:tr h="212141">
                <a:tc>
                  <a:txBody>
                    <a:bodyPr/>
                    <a:lstStyle/>
                    <a:p>
                      <a:pPr marL="0" indent="0" algn="l">
                        <a:buNone/>
                      </a:pPr>
                      <a:r>
                        <a:rPr lang="en-US" sz="760" dirty="0">
                          <a:solidFill>
                            <a:srgbClr val="24303C"/>
                          </a:solidFill>
                          <a:latin typeface="Calibri" pitchFamily="34" charset="0"/>
                          <a:ea typeface="Calibri" pitchFamily="34" charset="-122"/>
                          <a:cs typeface="Calibri" pitchFamily="34" charset="-120"/>
                        </a:rPr>
                        <a:t>Imposte sul reddito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24303C"/>
                          </a:solidFill>
                          <a:latin typeface="Calibri" pitchFamily="34" charset="0"/>
                          <a:ea typeface="Calibri" pitchFamily="34" charset="-122"/>
                          <a:cs typeface="Calibri" pitchFamily="34" charset="-120"/>
                        </a:rPr>
                        <a:t>1.748.346</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406.899</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F4F7FA"/>
                    </a:solidFill>
                  </a:tcPr>
                </a:tc>
                <a:extLst>
                  <a:ext uri="{0D108BD9-81ED-4DB2-BD59-A6C34878D82A}">
                    <a16:rowId xmlns:a16="http://schemas.microsoft.com/office/drawing/2014/main" val="10007"/>
                  </a:ext>
                </a:extLst>
              </a:tr>
              <a:tr h="212141">
                <a:tc>
                  <a:txBody>
                    <a:bodyPr/>
                    <a:lstStyle/>
                    <a:p>
                      <a:pPr marL="0" indent="0" algn="l">
                        <a:buNone/>
                      </a:pPr>
                      <a:r>
                        <a:rPr lang="en-US" sz="760" b="1" dirty="0">
                          <a:solidFill>
                            <a:srgbClr val="24303C"/>
                          </a:solidFill>
                          <a:latin typeface="Calibri" pitchFamily="34" charset="0"/>
                          <a:ea typeface="Calibri" pitchFamily="34" charset="-122"/>
                          <a:cs typeface="Calibri" pitchFamily="34" charset="-120"/>
                        </a:rPr>
                        <a:t>Utile d'esercizio</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b="1" dirty="0">
                          <a:solidFill>
                            <a:srgbClr val="24303C"/>
                          </a:solidFill>
                          <a:latin typeface="Calibri" pitchFamily="34" charset="0"/>
                          <a:ea typeface="Calibri" pitchFamily="34" charset="-122"/>
                          <a:cs typeface="Calibri" pitchFamily="34" charset="-120"/>
                        </a:rPr>
                        <a:t>2.622.082</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tc>
                  <a:txBody>
                    <a:bodyPr/>
                    <a:lstStyle/>
                    <a:p>
                      <a:pPr marL="0" indent="0" algn="r">
                        <a:buNone/>
                      </a:pPr>
                      <a:r>
                        <a:rPr lang="en-US" sz="760" dirty="0">
                          <a:solidFill>
                            <a:srgbClr val="6E7A88"/>
                          </a:solidFill>
                          <a:latin typeface="Calibri" pitchFamily="34" charset="0"/>
                          <a:ea typeface="Calibri" pitchFamily="34" charset="-122"/>
                          <a:cs typeface="Calibri" pitchFamily="34" charset="-120"/>
                        </a:rPr>
                        <a:t>2.847.774</a:t>
                      </a:r>
                      <a:endParaRPr lang="en-US" sz="760" dirty="0">
                        <a:latin typeface="Calibri" charset="0"/>
                        <a:ea typeface="Calibri" charset="0"/>
                        <a:cs typeface="Calibri" charset="0"/>
                      </a:endParaRPr>
                    </a:p>
                  </a:txBody>
                  <a:tcPr marL="38100" marR="38100" marT="12700" marB="12700" anchor="ctr">
                    <a:lnL w="0" cap="flat" cmpd="sng" algn="ctr">
                      <a:noFill/>
                    </a:lnL>
                    <a:lnR w="0" cap="flat" cmpd="sng" algn="ctr">
                      <a:noFill/>
                    </a:lnR>
                    <a:lnT w="0" cap="flat" cmpd="sng" algn="ctr">
                      <a:noFill/>
                    </a:lnT>
                    <a:lnB w="0" cap="flat" cmpd="sng" algn="ctr">
                      <a:noFill/>
                    </a:lnB>
                    <a:solidFill>
                      <a:srgbClr val="EDF2F8"/>
                    </a:solidFill>
                  </a:tcPr>
                </a:tc>
                <a:extLst>
                  <a:ext uri="{0D108BD9-81ED-4DB2-BD59-A6C34878D82A}">
                    <a16:rowId xmlns:a16="http://schemas.microsoft.com/office/drawing/2014/main" val="10008"/>
                  </a:ext>
                </a:extLst>
              </a:tr>
            </a:tbl>
          </a:graphicData>
        </a:graphic>
      </p:graphicFrame>
      <p:sp>
        <p:nvSpPr>
          <p:cNvPr id="12" name="Shape 7"/>
          <p:cNvSpPr/>
          <p:nvPr/>
        </p:nvSpPr>
        <p:spPr>
          <a:xfrm>
            <a:off x="4709160" y="3977640"/>
            <a:ext cx="3977640" cy="566928"/>
          </a:xfrm>
          <a:prstGeom prst="roundRect">
            <a:avLst>
              <a:gd name="adj" fmla="val 12903"/>
            </a:avLst>
          </a:prstGeom>
          <a:solidFill>
            <a:srgbClr val="1C3A5E"/>
          </a:solidFill>
          <a:ln/>
        </p:spPr>
        <p:txBody>
          <a:bodyPr/>
          <a:lstStyle/>
          <a:p>
            <a:endParaRPr lang="it-IT"/>
          </a:p>
        </p:txBody>
      </p:sp>
      <p:sp>
        <p:nvSpPr>
          <p:cNvPr id="13" name="Text 8"/>
          <p:cNvSpPr/>
          <p:nvPr/>
        </p:nvSpPr>
        <p:spPr>
          <a:xfrm>
            <a:off x="4892040" y="3977640"/>
            <a:ext cx="3611880" cy="566928"/>
          </a:xfrm>
          <a:prstGeom prst="rect">
            <a:avLst/>
          </a:prstGeom>
          <a:noFill/>
          <a:ln/>
        </p:spPr>
        <p:txBody>
          <a:bodyPr wrap="square" lIns="0" tIns="0" rIns="0" bIns="0" rtlCol="0" anchor="ctr"/>
          <a:lstStyle/>
          <a:p>
            <a:pPr marL="0" indent="0">
              <a:lnSpc>
                <a:spcPct val="102000"/>
              </a:lnSpc>
              <a:buNone/>
            </a:pPr>
            <a:r>
              <a:rPr lang="en-US" sz="900" b="1" dirty="0">
                <a:solidFill>
                  <a:srgbClr val="FFFFFF"/>
                </a:solidFill>
                <a:latin typeface="Calibri" pitchFamily="34" charset="0"/>
                <a:ea typeface="Calibri" pitchFamily="34" charset="-122"/>
                <a:cs typeface="Calibri" pitchFamily="34" charset="-120"/>
              </a:rPr>
              <a:t> </a:t>
            </a:r>
            <a:r>
              <a:rPr lang="en-US" sz="900" dirty="0">
                <a:solidFill>
                  <a:srgbClr val="C7D2DE"/>
                </a:solidFill>
                <a:latin typeface="Calibri" pitchFamily="34" charset="0"/>
                <a:ea typeface="Calibri" pitchFamily="34" charset="-122"/>
                <a:cs typeface="Calibri" pitchFamily="34" charset="-120"/>
              </a:rPr>
              <a:t>Il valore della produzione cresce di 21,2 M€; </a:t>
            </a:r>
            <a:r>
              <a:rPr lang="en-US" sz="900" dirty="0" err="1">
                <a:solidFill>
                  <a:srgbClr val="C7D2DE"/>
                </a:solidFill>
                <a:latin typeface="Calibri" pitchFamily="34" charset="0"/>
                <a:ea typeface="Calibri" pitchFamily="34" charset="-122"/>
                <a:cs typeface="Calibri" pitchFamily="34" charset="-120"/>
              </a:rPr>
              <a:t>l'utile</a:t>
            </a:r>
            <a:r>
              <a:rPr lang="en-US" sz="900" dirty="0">
                <a:solidFill>
                  <a:srgbClr val="C7D2DE"/>
                </a:solidFill>
                <a:latin typeface="Calibri" pitchFamily="34" charset="0"/>
                <a:ea typeface="Calibri" pitchFamily="34" charset="-122"/>
                <a:cs typeface="Calibri" pitchFamily="34" charset="-120"/>
              </a:rPr>
              <a:t> è pari a 2,62 M€ (−225.692 €).</a:t>
            </a:r>
            <a:endParaRPr lang="en-US" sz="900" dirty="0"/>
          </a:p>
        </p:txBody>
      </p:sp>
      <p:pic>
        <p:nvPicPr>
          <p:cNvPr id="11" name="Image 0" descr="assets/logo.png">
            <a:extLst>
              <a:ext uri="{FF2B5EF4-FFF2-40B4-BE49-F238E27FC236}">
                <a16:creationId xmlns:a16="http://schemas.microsoft.com/office/drawing/2014/main" id="{FE8C4E09-1746-374D-32D4-2BB7B8E818EB}"/>
              </a:ext>
            </a:extLst>
          </p:cNvPr>
          <p:cNvPicPr>
            <a:picLocks noChangeAspect="1"/>
          </p:cNvPicPr>
          <p:nvPr/>
        </p:nvPicPr>
        <p:blipFill>
          <a:blip r:embed="rId3"/>
          <a:srcRect/>
          <a:stretch/>
        </p:blipFill>
        <p:spPr>
          <a:xfrm>
            <a:off x="502920" y="4576572"/>
            <a:ext cx="1018903" cy="36576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420624"/>
            <a:ext cx="118872" cy="118872"/>
          </a:xfrm>
          <a:prstGeom prst="ellipse">
            <a:avLst/>
          </a:prstGeom>
          <a:solidFill>
            <a:srgbClr val="B8892B"/>
          </a:solidFill>
          <a:ln/>
        </p:spPr>
        <p:txBody>
          <a:bodyPr/>
          <a:lstStyle/>
          <a:p>
            <a:endParaRPr lang="it-IT"/>
          </a:p>
        </p:txBody>
      </p:sp>
      <p:sp>
        <p:nvSpPr>
          <p:cNvPr id="3" name="Text 1"/>
          <p:cNvSpPr/>
          <p:nvPr/>
        </p:nvSpPr>
        <p:spPr>
          <a:xfrm>
            <a:off x="722376" y="329184"/>
            <a:ext cx="7918704" cy="292608"/>
          </a:xfrm>
          <a:prstGeom prst="rect">
            <a:avLst/>
          </a:prstGeom>
          <a:noFill/>
          <a:ln/>
        </p:spPr>
        <p:txBody>
          <a:bodyPr wrap="square" lIns="0" tIns="0" rIns="0" bIns="0" rtlCol="0" anchor="ctr"/>
          <a:lstStyle/>
          <a:p>
            <a:pPr marL="0" indent="0">
              <a:buNone/>
            </a:pPr>
            <a:r>
              <a:rPr lang="en-US" sz="1100" b="1" kern="0" spc="200" dirty="0">
                <a:solidFill>
                  <a:srgbClr val="B8892B"/>
                </a:solidFill>
                <a:latin typeface="Calibri" pitchFamily="34" charset="0"/>
                <a:ea typeface="Calibri" pitchFamily="34" charset="-122"/>
                <a:cs typeface="Calibri" pitchFamily="34" charset="-120"/>
              </a:rPr>
              <a:t>CONTATTI E INFORMAZIONI</a:t>
            </a:r>
            <a:endParaRPr lang="en-US" sz="1100" dirty="0"/>
          </a:p>
        </p:txBody>
      </p:sp>
      <p:sp>
        <p:nvSpPr>
          <p:cNvPr id="4" name="Text 2"/>
          <p:cNvSpPr/>
          <p:nvPr/>
        </p:nvSpPr>
        <p:spPr>
          <a:xfrm>
            <a:off x="502920" y="676656"/>
            <a:ext cx="8138160" cy="786384"/>
          </a:xfrm>
          <a:prstGeom prst="rect">
            <a:avLst/>
          </a:prstGeom>
          <a:noFill/>
          <a:ln/>
        </p:spPr>
        <p:txBody>
          <a:bodyPr wrap="square" lIns="0" tIns="0" rIns="0" bIns="0" rtlCol="0" anchor="t"/>
          <a:lstStyle/>
          <a:p>
            <a:pPr marL="0" indent="0">
              <a:lnSpc>
                <a:spcPct val="100000"/>
              </a:lnSpc>
              <a:buNone/>
            </a:pPr>
            <a:r>
              <a:rPr lang="en-US" sz="2700" b="1" dirty="0">
                <a:solidFill>
                  <a:srgbClr val="1C3A5E"/>
                </a:solidFill>
                <a:latin typeface="Cambria" pitchFamily="34" charset="0"/>
                <a:ea typeface="Cambria" pitchFamily="34" charset="-122"/>
                <a:cs typeface="Cambria" pitchFamily="34" charset="-120"/>
              </a:rPr>
              <a:t>Restiamo in contatto</a:t>
            </a:r>
            <a:endParaRPr lang="en-US" sz="2700" dirty="0"/>
          </a:p>
        </p:txBody>
      </p:sp>
      <p:sp>
        <p:nvSpPr>
          <p:cNvPr id="6" name="Text 3"/>
          <p:cNvSpPr/>
          <p:nvPr/>
        </p:nvSpPr>
        <p:spPr>
          <a:xfrm>
            <a:off x="7909560" y="4613148"/>
            <a:ext cx="731520" cy="292608"/>
          </a:xfrm>
          <a:prstGeom prst="rect">
            <a:avLst/>
          </a:prstGeom>
          <a:noFill/>
          <a:ln/>
        </p:spPr>
        <p:txBody>
          <a:bodyPr wrap="square" lIns="0" tIns="0" rIns="0" bIns="0" rtlCol="0" anchor="ctr"/>
          <a:lstStyle/>
          <a:p>
            <a:pPr marL="0" indent="0" algn="r">
              <a:buNone/>
            </a:pPr>
            <a:r>
              <a:rPr lang="en-US" sz="1000" dirty="0">
                <a:solidFill>
                  <a:srgbClr val="6E7A88"/>
                </a:solidFill>
                <a:latin typeface="Calibri" pitchFamily="34" charset="0"/>
                <a:ea typeface="Calibri" pitchFamily="34" charset="-122"/>
                <a:cs typeface="Calibri" pitchFamily="34" charset="-120"/>
              </a:rPr>
              <a:t>89</a:t>
            </a:r>
            <a:endParaRPr lang="en-US" sz="1000" dirty="0"/>
          </a:p>
        </p:txBody>
      </p:sp>
      <p:sp>
        <p:nvSpPr>
          <p:cNvPr id="7" name="Text 4"/>
          <p:cNvSpPr/>
          <p:nvPr/>
        </p:nvSpPr>
        <p:spPr>
          <a:xfrm>
            <a:off x="502920" y="1417320"/>
            <a:ext cx="8138160" cy="457200"/>
          </a:xfrm>
          <a:prstGeom prst="rect">
            <a:avLst/>
          </a:prstGeom>
          <a:noFill/>
          <a:ln/>
        </p:spPr>
        <p:txBody>
          <a:bodyPr wrap="square" lIns="0" tIns="0" rIns="0" bIns="0" rtlCol="0" anchor="t"/>
          <a:lstStyle/>
          <a:p>
            <a:pPr marL="0" indent="0">
              <a:lnSpc>
                <a:spcPct val="110000"/>
              </a:lnSpc>
              <a:buNone/>
            </a:pPr>
            <a:r>
              <a:rPr lang="en-US" sz="1300" dirty="0">
                <a:solidFill>
                  <a:srgbClr val="24303C"/>
                </a:solidFill>
                <a:latin typeface="Calibri" pitchFamily="34" charset="0"/>
                <a:ea typeface="Calibri" pitchFamily="34" charset="-122"/>
                <a:cs typeface="Calibri" pitchFamily="34" charset="-120"/>
              </a:rPr>
              <a:t>Visita il nostro sito per approfondimenti e aggiornamenti. Siamo a disposizione per qualsiasi informazione.</a:t>
            </a:r>
            <a:endParaRPr lang="en-US" sz="1300" dirty="0"/>
          </a:p>
        </p:txBody>
      </p:sp>
      <p:sp>
        <p:nvSpPr>
          <p:cNvPr id="8" name="Shape 5"/>
          <p:cNvSpPr/>
          <p:nvPr/>
        </p:nvSpPr>
        <p:spPr>
          <a:xfrm>
            <a:off x="502920" y="1954987"/>
            <a:ext cx="2529840" cy="1554480"/>
          </a:xfrm>
          <a:prstGeom prst="roundRect">
            <a:avLst>
              <a:gd name="adj" fmla="val 5882"/>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9" name="Shape 6"/>
          <p:cNvSpPr/>
          <p:nvPr/>
        </p:nvSpPr>
        <p:spPr>
          <a:xfrm>
            <a:off x="1402080" y="2183587"/>
            <a:ext cx="731520" cy="731520"/>
          </a:xfrm>
          <a:prstGeom prst="ellipse">
            <a:avLst/>
          </a:prstGeom>
          <a:solidFill>
            <a:srgbClr val="EDF2F8"/>
          </a:solidFill>
          <a:ln/>
        </p:spPr>
        <p:txBody>
          <a:bodyPr/>
          <a:lstStyle/>
          <a:p>
            <a:endParaRPr lang="it-IT"/>
          </a:p>
        </p:txBody>
      </p:sp>
      <p:pic>
        <p:nvPicPr>
          <p:cNvPr id="10" name="Image 1" descr="preencoded.png"/>
          <p:cNvPicPr>
            <a:picLocks noChangeAspect="1"/>
          </p:cNvPicPr>
          <p:nvPr/>
        </p:nvPicPr>
        <p:blipFill>
          <a:blip r:embed="rId3"/>
          <a:stretch>
            <a:fillRect/>
          </a:stretch>
        </p:blipFill>
        <p:spPr>
          <a:xfrm>
            <a:off x="1606906" y="2388413"/>
            <a:ext cx="321869" cy="321869"/>
          </a:xfrm>
          <a:prstGeom prst="rect">
            <a:avLst/>
          </a:prstGeom>
        </p:spPr>
      </p:pic>
      <p:sp>
        <p:nvSpPr>
          <p:cNvPr id="11" name="Text 7"/>
          <p:cNvSpPr/>
          <p:nvPr/>
        </p:nvSpPr>
        <p:spPr>
          <a:xfrm>
            <a:off x="502920" y="2915107"/>
            <a:ext cx="2529840" cy="274320"/>
          </a:xfrm>
          <a:prstGeom prst="rect">
            <a:avLst/>
          </a:prstGeom>
          <a:noFill/>
          <a:ln/>
        </p:spPr>
        <p:txBody>
          <a:bodyPr wrap="square" lIns="0" tIns="0" rIns="0" bIns="0" rtlCol="0" anchor="ctr"/>
          <a:lstStyle/>
          <a:p>
            <a:pPr marL="0" indent="0" algn="ctr">
              <a:buNone/>
            </a:pPr>
            <a:r>
              <a:rPr lang="en-US" sz="1000" b="1" kern="0" spc="100" dirty="0">
                <a:solidFill>
                  <a:srgbClr val="B8892B"/>
                </a:solidFill>
                <a:latin typeface="Calibri" pitchFamily="34" charset="0"/>
                <a:ea typeface="Calibri" pitchFamily="34" charset="-122"/>
                <a:cs typeface="Calibri" pitchFamily="34" charset="-120"/>
              </a:rPr>
              <a:t>Sito web</a:t>
            </a:r>
            <a:endParaRPr lang="en-US" sz="1000" dirty="0"/>
          </a:p>
        </p:txBody>
      </p:sp>
      <p:sp>
        <p:nvSpPr>
          <p:cNvPr id="12" name="Text 8"/>
          <p:cNvSpPr/>
          <p:nvPr/>
        </p:nvSpPr>
        <p:spPr>
          <a:xfrm>
            <a:off x="594360" y="3161995"/>
            <a:ext cx="2346960" cy="292608"/>
          </a:xfrm>
          <a:prstGeom prst="rect">
            <a:avLst/>
          </a:prstGeom>
          <a:noFill/>
          <a:ln/>
        </p:spPr>
        <p:txBody>
          <a:bodyPr wrap="square" lIns="0" tIns="0" rIns="0" bIns="0" rtlCol="0" anchor="ctr"/>
          <a:lstStyle/>
          <a:p>
            <a:pPr marL="0" indent="0" algn="ctr">
              <a:buNone/>
            </a:pPr>
            <a:r>
              <a:rPr lang="en-US" sz="1050" b="1" dirty="0">
                <a:solidFill>
                  <a:srgbClr val="1C3A5E"/>
                </a:solidFill>
                <a:latin typeface="Calibri" pitchFamily="34" charset="0"/>
                <a:ea typeface="Calibri" pitchFamily="34" charset="-122"/>
                <a:cs typeface="Calibri" pitchFamily="34" charset="-120"/>
              </a:rPr>
              <a:t>www.coopquadrifoglio.com</a:t>
            </a:r>
            <a:endParaRPr lang="en-US" sz="1050" dirty="0"/>
          </a:p>
        </p:txBody>
      </p:sp>
      <p:sp>
        <p:nvSpPr>
          <p:cNvPr id="13" name="Shape 9"/>
          <p:cNvSpPr/>
          <p:nvPr/>
        </p:nvSpPr>
        <p:spPr>
          <a:xfrm>
            <a:off x="3307080" y="1954987"/>
            <a:ext cx="2529840" cy="1554480"/>
          </a:xfrm>
          <a:prstGeom prst="roundRect">
            <a:avLst>
              <a:gd name="adj" fmla="val 5882"/>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14" name="Shape 10"/>
          <p:cNvSpPr/>
          <p:nvPr/>
        </p:nvSpPr>
        <p:spPr>
          <a:xfrm>
            <a:off x="4206240" y="2183587"/>
            <a:ext cx="731520" cy="731520"/>
          </a:xfrm>
          <a:prstGeom prst="ellipse">
            <a:avLst/>
          </a:prstGeom>
          <a:solidFill>
            <a:srgbClr val="E7F0EE"/>
          </a:solidFill>
          <a:ln/>
        </p:spPr>
        <p:txBody>
          <a:bodyPr/>
          <a:lstStyle/>
          <a:p>
            <a:endParaRPr lang="it-IT"/>
          </a:p>
        </p:txBody>
      </p:sp>
      <p:pic>
        <p:nvPicPr>
          <p:cNvPr id="15" name="Image 2" descr="preencoded.png"/>
          <p:cNvPicPr>
            <a:picLocks noChangeAspect="1"/>
          </p:cNvPicPr>
          <p:nvPr/>
        </p:nvPicPr>
        <p:blipFill>
          <a:blip r:embed="rId4"/>
          <a:stretch>
            <a:fillRect/>
          </a:stretch>
        </p:blipFill>
        <p:spPr>
          <a:xfrm>
            <a:off x="4411066" y="2388413"/>
            <a:ext cx="321869" cy="321869"/>
          </a:xfrm>
          <a:prstGeom prst="rect">
            <a:avLst/>
          </a:prstGeom>
        </p:spPr>
      </p:pic>
      <p:sp>
        <p:nvSpPr>
          <p:cNvPr id="16" name="Text 11"/>
          <p:cNvSpPr/>
          <p:nvPr/>
        </p:nvSpPr>
        <p:spPr>
          <a:xfrm>
            <a:off x="3307080" y="2915107"/>
            <a:ext cx="2529840" cy="274320"/>
          </a:xfrm>
          <a:prstGeom prst="rect">
            <a:avLst/>
          </a:prstGeom>
          <a:noFill/>
          <a:ln/>
        </p:spPr>
        <p:txBody>
          <a:bodyPr wrap="square" lIns="0" tIns="0" rIns="0" bIns="0" rtlCol="0" anchor="ctr"/>
          <a:lstStyle/>
          <a:p>
            <a:pPr marL="0" indent="0" algn="ctr">
              <a:buNone/>
            </a:pPr>
            <a:r>
              <a:rPr lang="en-US" sz="1000" b="1" kern="0" spc="100" dirty="0">
                <a:solidFill>
                  <a:srgbClr val="B8892B"/>
                </a:solidFill>
                <a:latin typeface="Calibri" pitchFamily="34" charset="0"/>
                <a:ea typeface="Calibri" pitchFamily="34" charset="-122"/>
                <a:cs typeface="Calibri" pitchFamily="34" charset="-120"/>
              </a:rPr>
              <a:t>Social</a:t>
            </a:r>
            <a:endParaRPr lang="en-US" sz="1000" dirty="0"/>
          </a:p>
        </p:txBody>
      </p:sp>
      <p:sp>
        <p:nvSpPr>
          <p:cNvPr id="17" name="Text 12"/>
          <p:cNvSpPr/>
          <p:nvPr/>
        </p:nvSpPr>
        <p:spPr>
          <a:xfrm>
            <a:off x="3398520" y="3161995"/>
            <a:ext cx="2346960" cy="292608"/>
          </a:xfrm>
          <a:prstGeom prst="rect">
            <a:avLst/>
          </a:prstGeom>
          <a:noFill/>
          <a:ln/>
        </p:spPr>
        <p:txBody>
          <a:bodyPr wrap="square" lIns="0" tIns="0" rIns="0" bIns="0" rtlCol="0" anchor="ctr"/>
          <a:lstStyle/>
          <a:p>
            <a:pPr marL="0" indent="0" algn="ctr">
              <a:buNone/>
            </a:pPr>
            <a:r>
              <a:rPr lang="en-US" sz="1050" b="1" dirty="0">
                <a:solidFill>
                  <a:srgbClr val="1C3A5E"/>
                </a:solidFill>
                <a:latin typeface="Calibri" pitchFamily="34" charset="0"/>
                <a:ea typeface="Calibri" pitchFamily="34" charset="-122"/>
                <a:cs typeface="Calibri" pitchFamily="34" charset="-120"/>
              </a:rPr>
              <a:t>@coopquadrifoglio</a:t>
            </a:r>
            <a:endParaRPr lang="en-US" sz="1050" dirty="0"/>
          </a:p>
        </p:txBody>
      </p:sp>
      <p:sp>
        <p:nvSpPr>
          <p:cNvPr id="18" name="Shape 13"/>
          <p:cNvSpPr/>
          <p:nvPr/>
        </p:nvSpPr>
        <p:spPr>
          <a:xfrm>
            <a:off x="6111240" y="1954987"/>
            <a:ext cx="2529840" cy="1554480"/>
          </a:xfrm>
          <a:prstGeom prst="roundRect">
            <a:avLst>
              <a:gd name="adj" fmla="val 5882"/>
            </a:avLst>
          </a:prstGeom>
          <a:solidFill>
            <a:srgbClr val="FFFFFF"/>
          </a:solidFill>
          <a:ln w="12700">
            <a:solidFill>
              <a:srgbClr val="D9DFE6"/>
            </a:solidFill>
            <a:prstDash val="solid"/>
          </a:ln>
          <a:effectLst>
            <a:outerShdw blurRad="88900" dist="25400" dir="5400000" algn="bl" rotWithShape="0">
              <a:srgbClr val="1C3A5E">
                <a:alpha val="12000"/>
              </a:srgbClr>
            </a:outerShdw>
          </a:effectLst>
        </p:spPr>
        <p:txBody>
          <a:bodyPr/>
          <a:lstStyle/>
          <a:p>
            <a:endParaRPr lang="it-IT"/>
          </a:p>
        </p:txBody>
      </p:sp>
      <p:sp>
        <p:nvSpPr>
          <p:cNvPr id="19" name="Shape 14"/>
          <p:cNvSpPr/>
          <p:nvPr/>
        </p:nvSpPr>
        <p:spPr>
          <a:xfrm>
            <a:off x="7010400" y="2183587"/>
            <a:ext cx="731520" cy="731520"/>
          </a:xfrm>
          <a:prstGeom prst="ellipse">
            <a:avLst/>
          </a:prstGeom>
          <a:solidFill>
            <a:srgbClr val="F7EFDD"/>
          </a:solidFill>
          <a:ln/>
        </p:spPr>
        <p:txBody>
          <a:bodyPr/>
          <a:lstStyle/>
          <a:p>
            <a:endParaRPr lang="it-IT"/>
          </a:p>
        </p:txBody>
      </p:sp>
      <p:pic>
        <p:nvPicPr>
          <p:cNvPr id="20" name="Image 3" descr="preencoded.png"/>
          <p:cNvPicPr>
            <a:picLocks noChangeAspect="1"/>
          </p:cNvPicPr>
          <p:nvPr/>
        </p:nvPicPr>
        <p:blipFill>
          <a:blip r:embed="rId5"/>
          <a:stretch>
            <a:fillRect/>
          </a:stretch>
        </p:blipFill>
        <p:spPr>
          <a:xfrm>
            <a:off x="7215226" y="2388413"/>
            <a:ext cx="321869" cy="321869"/>
          </a:xfrm>
          <a:prstGeom prst="rect">
            <a:avLst/>
          </a:prstGeom>
        </p:spPr>
      </p:pic>
      <p:sp>
        <p:nvSpPr>
          <p:cNvPr id="21" name="Text 15"/>
          <p:cNvSpPr/>
          <p:nvPr/>
        </p:nvSpPr>
        <p:spPr>
          <a:xfrm>
            <a:off x="6111240" y="2915107"/>
            <a:ext cx="2529840" cy="274320"/>
          </a:xfrm>
          <a:prstGeom prst="rect">
            <a:avLst/>
          </a:prstGeom>
          <a:noFill/>
          <a:ln/>
        </p:spPr>
        <p:txBody>
          <a:bodyPr wrap="square" lIns="0" tIns="0" rIns="0" bIns="0" rtlCol="0" anchor="ctr"/>
          <a:lstStyle/>
          <a:p>
            <a:pPr marL="0" indent="0" algn="ctr">
              <a:buNone/>
            </a:pPr>
            <a:r>
              <a:rPr lang="en-US" sz="1000" b="1" kern="0" spc="100" dirty="0">
                <a:solidFill>
                  <a:srgbClr val="B8892B"/>
                </a:solidFill>
                <a:latin typeface="Calibri" pitchFamily="34" charset="0"/>
                <a:ea typeface="Calibri" pitchFamily="34" charset="-122"/>
                <a:cs typeface="Calibri" pitchFamily="34" charset="-120"/>
              </a:rPr>
              <a:t>E-mail</a:t>
            </a:r>
            <a:endParaRPr lang="en-US" sz="1000" dirty="0"/>
          </a:p>
        </p:txBody>
      </p:sp>
      <p:sp>
        <p:nvSpPr>
          <p:cNvPr id="22" name="Text 16"/>
          <p:cNvSpPr/>
          <p:nvPr/>
        </p:nvSpPr>
        <p:spPr>
          <a:xfrm>
            <a:off x="6202680" y="3161995"/>
            <a:ext cx="2346960" cy="292608"/>
          </a:xfrm>
          <a:prstGeom prst="rect">
            <a:avLst/>
          </a:prstGeom>
          <a:noFill/>
          <a:ln/>
        </p:spPr>
        <p:txBody>
          <a:bodyPr wrap="square" lIns="0" tIns="0" rIns="0" bIns="0" rtlCol="0" anchor="ctr"/>
          <a:lstStyle/>
          <a:p>
            <a:pPr marL="0" indent="0" algn="ctr">
              <a:buNone/>
            </a:pPr>
            <a:r>
              <a:rPr lang="en-US" sz="1050" b="1" dirty="0">
                <a:solidFill>
                  <a:srgbClr val="1C3A5E"/>
                </a:solidFill>
                <a:latin typeface="Calibri" pitchFamily="34" charset="0"/>
                <a:ea typeface="Calibri" pitchFamily="34" charset="-122"/>
                <a:cs typeface="Calibri" pitchFamily="34" charset="-120"/>
              </a:rPr>
              <a:t>info@coopquadrifoglio.com</a:t>
            </a:r>
            <a:endParaRPr lang="en-US" sz="1050" dirty="0"/>
          </a:p>
        </p:txBody>
      </p:sp>
      <p:sp>
        <p:nvSpPr>
          <p:cNvPr id="23" name="Shape 17"/>
          <p:cNvSpPr/>
          <p:nvPr/>
        </p:nvSpPr>
        <p:spPr>
          <a:xfrm>
            <a:off x="502920" y="3783787"/>
            <a:ext cx="8138160" cy="548640"/>
          </a:xfrm>
          <a:prstGeom prst="roundRect">
            <a:avLst>
              <a:gd name="adj" fmla="val 13333"/>
            </a:avLst>
          </a:prstGeom>
          <a:solidFill>
            <a:srgbClr val="EDF2F8"/>
          </a:solidFill>
          <a:ln/>
        </p:spPr>
        <p:txBody>
          <a:bodyPr/>
          <a:lstStyle/>
          <a:p>
            <a:endParaRPr lang="it-IT"/>
          </a:p>
        </p:txBody>
      </p:sp>
      <p:sp>
        <p:nvSpPr>
          <p:cNvPr id="24" name="Shape 18"/>
          <p:cNvSpPr/>
          <p:nvPr/>
        </p:nvSpPr>
        <p:spPr>
          <a:xfrm>
            <a:off x="640080" y="3875227"/>
            <a:ext cx="365760" cy="365760"/>
          </a:xfrm>
          <a:prstGeom prst="ellipse">
            <a:avLst/>
          </a:prstGeom>
          <a:solidFill>
            <a:srgbClr val="EDF2F8"/>
          </a:solidFill>
          <a:ln/>
        </p:spPr>
        <p:txBody>
          <a:bodyPr/>
          <a:lstStyle/>
          <a:p>
            <a:endParaRPr lang="it-IT"/>
          </a:p>
        </p:txBody>
      </p:sp>
      <p:pic>
        <p:nvPicPr>
          <p:cNvPr id="25" name="Image 4" descr="preencoded.png"/>
          <p:cNvPicPr>
            <a:picLocks noChangeAspect="1"/>
          </p:cNvPicPr>
          <p:nvPr/>
        </p:nvPicPr>
        <p:blipFill>
          <a:blip r:embed="rId6"/>
          <a:stretch>
            <a:fillRect/>
          </a:stretch>
        </p:blipFill>
        <p:spPr>
          <a:xfrm>
            <a:off x="742493" y="3977640"/>
            <a:ext cx="160934" cy="160934"/>
          </a:xfrm>
          <a:prstGeom prst="rect">
            <a:avLst/>
          </a:prstGeom>
        </p:spPr>
      </p:pic>
      <p:sp>
        <p:nvSpPr>
          <p:cNvPr id="26" name="Text 19"/>
          <p:cNvSpPr/>
          <p:nvPr/>
        </p:nvSpPr>
        <p:spPr>
          <a:xfrm>
            <a:off x="1143000" y="3783787"/>
            <a:ext cx="7360920" cy="548640"/>
          </a:xfrm>
          <a:prstGeom prst="rect">
            <a:avLst/>
          </a:prstGeom>
          <a:noFill/>
          <a:ln/>
        </p:spPr>
        <p:txBody>
          <a:bodyPr wrap="square" lIns="0" tIns="0" rIns="0" bIns="0" rtlCol="0" anchor="ctr"/>
          <a:lstStyle/>
          <a:p>
            <a:pPr marL="0" indent="0">
              <a:buNone/>
            </a:pPr>
            <a:r>
              <a:rPr lang="en-US" sz="1100" dirty="0">
                <a:solidFill>
                  <a:srgbClr val="24303C"/>
                </a:solidFill>
                <a:latin typeface="Calibri" pitchFamily="34" charset="0"/>
                <a:ea typeface="Calibri" pitchFamily="34" charset="-122"/>
                <a:cs typeface="Calibri" pitchFamily="34" charset="-120"/>
              </a:rPr>
              <a:t>Cooperativa Sociale Quadrifoglio — Viale Savorgnan d'Osoppo 4/10, 10064 Pinerolo (TO)</a:t>
            </a:r>
            <a:endParaRPr lang="en-US" sz="1100" dirty="0"/>
          </a:p>
        </p:txBody>
      </p:sp>
      <p:pic>
        <p:nvPicPr>
          <p:cNvPr id="28" name="Image 0" descr="assets/logo.png">
            <a:extLst>
              <a:ext uri="{FF2B5EF4-FFF2-40B4-BE49-F238E27FC236}">
                <a16:creationId xmlns:a16="http://schemas.microsoft.com/office/drawing/2014/main" id="{43266222-3E5E-EFBD-98C7-E11D13E17760}"/>
              </a:ext>
            </a:extLst>
          </p:cNvPr>
          <p:cNvPicPr>
            <a:picLocks noChangeAspect="1"/>
          </p:cNvPicPr>
          <p:nvPr/>
        </p:nvPicPr>
        <p:blipFill>
          <a:blip r:embed="rId7"/>
          <a:srcRect/>
          <a:stretch/>
        </p:blipFill>
        <p:spPr>
          <a:xfrm>
            <a:off x="502920" y="4576572"/>
            <a:ext cx="1018903" cy="36576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1">
    <p:bg>
      <p:bgPr>
        <a:solidFill>
          <a:srgbClr val="1C3A5E"/>
        </a:solidFill>
        <a:effectLst/>
      </p:bgPr>
    </p:bg>
    <p:spTree>
      <p:nvGrpSpPr>
        <p:cNvPr id="1" name=""/>
        <p:cNvGrpSpPr/>
        <p:nvPr/>
      </p:nvGrpSpPr>
      <p:grpSpPr>
        <a:xfrm>
          <a:off x="0" y="0"/>
          <a:ext cx="0" cy="0"/>
          <a:chOff x="0" y="0"/>
          <a:chExt cx="0" cy="0"/>
        </a:xfrm>
      </p:grpSpPr>
      <p:sp>
        <p:nvSpPr>
          <p:cNvPr id="4" name="Shape 2"/>
          <p:cNvSpPr/>
          <p:nvPr/>
        </p:nvSpPr>
        <p:spPr>
          <a:xfrm>
            <a:off x="502920" y="548640"/>
            <a:ext cx="2286000" cy="841248"/>
          </a:xfrm>
          <a:prstGeom prst="roundRect">
            <a:avLst>
              <a:gd name="adj" fmla="val 8696"/>
            </a:avLst>
          </a:prstGeom>
          <a:solidFill>
            <a:srgbClr val="FFFFFF"/>
          </a:solidFill>
          <a:ln/>
        </p:spPr>
        <p:txBody>
          <a:bodyPr/>
          <a:lstStyle/>
          <a:p>
            <a:endParaRPr lang="it-IT"/>
          </a:p>
        </p:txBody>
      </p:sp>
      <p:pic>
        <p:nvPicPr>
          <p:cNvPr id="5" name="Image 0" descr="assets/logo.png"/>
          <p:cNvPicPr>
            <a:picLocks noChangeAspect="1"/>
          </p:cNvPicPr>
          <p:nvPr/>
        </p:nvPicPr>
        <p:blipFill>
          <a:blip r:embed="rId3"/>
          <a:srcRect/>
          <a:stretch/>
        </p:blipFill>
        <p:spPr>
          <a:xfrm>
            <a:off x="818287" y="667512"/>
            <a:ext cx="1655265" cy="603504"/>
          </a:xfrm>
          <a:prstGeom prst="rect">
            <a:avLst/>
          </a:prstGeom>
        </p:spPr>
      </p:pic>
      <p:sp>
        <p:nvSpPr>
          <p:cNvPr id="6" name="Text 3"/>
          <p:cNvSpPr/>
          <p:nvPr/>
        </p:nvSpPr>
        <p:spPr>
          <a:xfrm>
            <a:off x="764177" y="1947672"/>
            <a:ext cx="7315200" cy="1005840"/>
          </a:xfrm>
          <a:prstGeom prst="rect">
            <a:avLst/>
          </a:prstGeom>
          <a:noFill/>
          <a:ln/>
        </p:spPr>
        <p:txBody>
          <a:bodyPr wrap="square" lIns="0" tIns="0" rIns="0" bIns="0" rtlCol="0" anchor="ctr"/>
          <a:lstStyle/>
          <a:p>
            <a:pPr marL="0" indent="0">
              <a:buNone/>
            </a:pPr>
            <a:r>
              <a:rPr lang="en-US" sz="6200" b="1" dirty="0">
                <a:solidFill>
                  <a:srgbClr val="B8892B"/>
                </a:solidFill>
                <a:latin typeface="Cambria" pitchFamily="34" charset="0"/>
                <a:ea typeface="Cambria" pitchFamily="34" charset="-122"/>
                <a:cs typeface="Cambria" pitchFamily="34" charset="-120"/>
              </a:rPr>
              <a:t>GRAZIE</a:t>
            </a:r>
            <a:endParaRPr lang="en-US" sz="6200" dirty="0"/>
          </a:p>
        </p:txBody>
      </p:sp>
      <p:sp>
        <p:nvSpPr>
          <p:cNvPr id="8" name="Text 5"/>
          <p:cNvSpPr/>
          <p:nvPr/>
        </p:nvSpPr>
        <p:spPr>
          <a:xfrm>
            <a:off x="4572000" y="3749040"/>
            <a:ext cx="4411813" cy="274320"/>
          </a:xfrm>
          <a:prstGeom prst="rect">
            <a:avLst/>
          </a:prstGeom>
          <a:noFill/>
          <a:ln/>
        </p:spPr>
        <p:txBody>
          <a:bodyPr wrap="square" lIns="0" tIns="0" rIns="0" bIns="0" rtlCol="0" anchor="ctr"/>
          <a:lstStyle/>
          <a:p>
            <a:pPr marL="0" indent="0">
              <a:buNone/>
            </a:pPr>
            <a:r>
              <a:rPr lang="en-US" sz="1000" b="1" kern="0" spc="100" dirty="0">
                <a:solidFill>
                  <a:srgbClr val="B8892B"/>
                </a:solidFill>
                <a:latin typeface="Calibri" pitchFamily="34" charset="0"/>
                <a:ea typeface="Calibri" pitchFamily="34" charset="-122"/>
                <a:cs typeface="Calibri" pitchFamily="34" charset="-120"/>
              </a:rPr>
              <a:t>REDATTO DAL CDA IN COLLABORAZIONE CON (in ordine alfabetico)</a:t>
            </a:r>
            <a:endParaRPr lang="en-US" sz="1000" dirty="0"/>
          </a:p>
        </p:txBody>
      </p:sp>
      <p:sp>
        <p:nvSpPr>
          <p:cNvPr id="9" name="Text 6"/>
          <p:cNvSpPr/>
          <p:nvPr/>
        </p:nvSpPr>
        <p:spPr>
          <a:xfrm>
            <a:off x="4572000" y="4069080"/>
            <a:ext cx="4411813" cy="1020524"/>
          </a:xfrm>
          <a:prstGeom prst="rect">
            <a:avLst/>
          </a:prstGeom>
          <a:noFill/>
          <a:ln/>
        </p:spPr>
        <p:txBody>
          <a:bodyPr wrap="square" lIns="0" tIns="0" rIns="0" bIns="0" rtlCol="0" anchor="ctr"/>
          <a:lstStyle/>
          <a:p>
            <a:pPr marL="0" indent="0">
              <a:lnSpc>
                <a:spcPct val="120000"/>
              </a:lnSpc>
              <a:buNone/>
            </a:pPr>
            <a:r>
              <a:rPr lang="en-US" sz="1150" dirty="0">
                <a:solidFill>
                  <a:srgbClr val="FFFFFF"/>
                </a:solidFill>
                <a:latin typeface="Calibri" pitchFamily="34" charset="0"/>
                <a:ea typeface="Calibri" pitchFamily="34" charset="-122"/>
                <a:cs typeface="Calibri" pitchFamily="34" charset="-120"/>
              </a:rPr>
              <a:t>Dott. Paolo Bernardinello — Ufficio CED</a:t>
            </a:r>
            <a:endParaRPr lang="en-US" sz="1150" dirty="0"/>
          </a:p>
          <a:p>
            <a:pPr marL="0" indent="0">
              <a:lnSpc>
                <a:spcPct val="120000"/>
              </a:lnSpc>
              <a:buNone/>
            </a:pPr>
            <a:r>
              <a:rPr lang="en-US" sz="1150" dirty="0">
                <a:solidFill>
                  <a:srgbClr val="FFFFFF"/>
                </a:solidFill>
                <a:latin typeface="Calibri" pitchFamily="34" charset="0"/>
                <a:ea typeface="Calibri" pitchFamily="34" charset="-122"/>
                <a:cs typeface="Calibri" pitchFamily="34" charset="-120"/>
              </a:rPr>
              <a:t>Sig.ra Elisabetta Catarsi — Ufficio Paghe</a:t>
            </a:r>
            <a:endParaRPr lang="en-US" sz="1150" dirty="0"/>
          </a:p>
          <a:p>
            <a:pPr marL="0" indent="0">
              <a:lnSpc>
                <a:spcPct val="120000"/>
              </a:lnSpc>
              <a:buNone/>
            </a:pPr>
            <a:r>
              <a:rPr lang="en-US" sz="1150" dirty="0">
                <a:solidFill>
                  <a:srgbClr val="FFFFFF"/>
                </a:solidFill>
                <a:latin typeface="Calibri" pitchFamily="34" charset="0"/>
                <a:ea typeface="Calibri" pitchFamily="34" charset="-122"/>
                <a:cs typeface="Calibri" pitchFamily="34" charset="-120"/>
              </a:rPr>
              <a:t>Rag. Alice Chiri — </a:t>
            </a:r>
            <a:r>
              <a:rPr lang="en-US" sz="1150" dirty="0" err="1">
                <a:solidFill>
                  <a:srgbClr val="FFFFFF"/>
                </a:solidFill>
                <a:latin typeface="Calibri" pitchFamily="34" charset="0"/>
                <a:ea typeface="Calibri" pitchFamily="34" charset="-122"/>
                <a:cs typeface="Calibri" pitchFamily="34" charset="-120"/>
              </a:rPr>
              <a:t>Ufficio</a:t>
            </a:r>
            <a:r>
              <a:rPr lang="en-US" sz="1150" dirty="0">
                <a:solidFill>
                  <a:srgbClr val="FFFFFF"/>
                </a:solidFill>
                <a:latin typeface="Calibri" pitchFamily="34" charset="0"/>
                <a:ea typeface="Calibri" pitchFamily="34" charset="-122"/>
                <a:cs typeface="Calibri" pitchFamily="34" charset="-120"/>
              </a:rPr>
              <a:t> </a:t>
            </a:r>
            <a:r>
              <a:rPr lang="en-US" sz="1150" dirty="0" err="1">
                <a:solidFill>
                  <a:srgbClr val="FFFFFF"/>
                </a:solidFill>
                <a:latin typeface="Calibri" pitchFamily="34" charset="0"/>
                <a:ea typeface="Calibri" pitchFamily="34" charset="-122"/>
                <a:cs typeface="Calibri" pitchFamily="34" charset="-120"/>
              </a:rPr>
              <a:t>Amministrativo</a:t>
            </a:r>
            <a:endParaRPr lang="en-US" sz="1150" dirty="0">
              <a:solidFill>
                <a:srgbClr val="FFFFFF"/>
              </a:solidFill>
              <a:latin typeface="Calibri" pitchFamily="34" charset="0"/>
              <a:ea typeface="Calibri" pitchFamily="34" charset="-122"/>
              <a:cs typeface="Calibri" pitchFamily="34" charset="-120"/>
            </a:endParaRPr>
          </a:p>
          <a:p>
            <a:pPr>
              <a:lnSpc>
                <a:spcPct val="120000"/>
              </a:lnSpc>
            </a:pPr>
            <a:r>
              <a:rPr lang="it-IT" sz="1150" dirty="0">
                <a:solidFill>
                  <a:srgbClr val="FFFFFF"/>
                </a:solidFill>
                <a:latin typeface="Calibri" pitchFamily="34" charset="0"/>
                <a:ea typeface="Calibri" pitchFamily="34" charset="-122"/>
                <a:cs typeface="Calibri" pitchFamily="34" charset="-120"/>
                <a:sym typeface="Tahoma"/>
              </a:rPr>
              <a:t>Geom. Alberto Mohamed </a:t>
            </a:r>
            <a:r>
              <a:rPr lang="it-IT" sz="1150" dirty="0" err="1">
                <a:solidFill>
                  <a:srgbClr val="FFFFFF"/>
                </a:solidFill>
                <a:latin typeface="Calibri" pitchFamily="34" charset="0"/>
                <a:ea typeface="Calibri" pitchFamily="34" charset="-122"/>
                <a:cs typeface="Calibri" pitchFamily="34" charset="-120"/>
                <a:sym typeface="Tahoma"/>
              </a:rPr>
              <a:t>Maaroufi</a:t>
            </a:r>
            <a:r>
              <a:rPr lang="it-IT" sz="1150" dirty="0">
                <a:solidFill>
                  <a:srgbClr val="FFFFFF"/>
                </a:solidFill>
                <a:latin typeface="Calibri" pitchFamily="34" charset="0"/>
                <a:ea typeface="Calibri" pitchFamily="34" charset="-122"/>
                <a:cs typeface="Calibri" pitchFamily="34" charset="-120"/>
                <a:sym typeface="Tahoma"/>
              </a:rPr>
              <a:t> – Ufficio CED</a:t>
            </a:r>
            <a:endParaRPr lang="en-US" sz="1150" dirty="0">
              <a:solidFill>
                <a:srgbClr val="FFFFFF"/>
              </a:solidFill>
              <a:latin typeface="Calibri" pitchFamily="34" charset="0"/>
              <a:ea typeface="Calibri" pitchFamily="34" charset="-122"/>
              <a:cs typeface="Calibri" pitchFamily="34" charset="-120"/>
            </a:endParaRPr>
          </a:p>
          <a:p>
            <a:pPr marL="0" indent="0">
              <a:lnSpc>
                <a:spcPct val="120000"/>
              </a:lnSpc>
              <a:buNone/>
            </a:pPr>
            <a:endParaRPr lang="en-US" sz="1150" dirty="0"/>
          </a:p>
        </p:txBody>
      </p:sp>
      <p:sp>
        <p:nvSpPr>
          <p:cNvPr id="11" name="Text 4">
            <a:extLst>
              <a:ext uri="{FF2B5EF4-FFF2-40B4-BE49-F238E27FC236}">
                <a16:creationId xmlns:a16="http://schemas.microsoft.com/office/drawing/2014/main" id="{8DEAAFC7-5536-C6CB-C503-0F1BDA636FB6}"/>
              </a:ext>
            </a:extLst>
          </p:cNvPr>
          <p:cNvSpPr/>
          <p:nvPr/>
        </p:nvSpPr>
        <p:spPr>
          <a:xfrm>
            <a:off x="764177" y="2798064"/>
            <a:ext cx="7772400" cy="548640"/>
          </a:xfrm>
          <a:prstGeom prst="rect">
            <a:avLst/>
          </a:prstGeom>
          <a:noFill/>
          <a:ln/>
        </p:spPr>
        <p:txBody>
          <a:bodyPr wrap="square" lIns="0" tIns="0" rIns="0" bIns="0" rtlCol="0" anchor="ctr"/>
          <a:lstStyle/>
          <a:p>
            <a:pPr marL="0" indent="0">
              <a:buNone/>
            </a:pPr>
            <a:r>
              <a:rPr lang="en-US" sz="1700" i="1" dirty="0">
                <a:solidFill>
                  <a:srgbClr val="B8892B"/>
                </a:solidFill>
                <a:latin typeface="Cambria" pitchFamily="34" charset="0"/>
                <a:ea typeface="Cambria" pitchFamily="34" charset="-122"/>
                <a:cs typeface="Cambria" pitchFamily="34" charset="-120"/>
              </a:rPr>
              <a:t>Insieme continuiamo a costruire un futuro di qualità e solidarietà.</a:t>
            </a:r>
            <a:endParaRPr lang="en-US" sz="1700" dirty="0"/>
          </a:p>
        </p:txBody>
      </p:sp>
      <p:sp>
        <p:nvSpPr>
          <p:cNvPr id="3" name="Rettangolo con angoli arrotondati 2">
            <a:extLst>
              <a:ext uri="{FF2B5EF4-FFF2-40B4-BE49-F238E27FC236}">
                <a16:creationId xmlns:a16="http://schemas.microsoft.com/office/drawing/2014/main" id="{EFFDBBA5-E2CC-F5C4-6913-05A650D9848B}"/>
              </a:ext>
            </a:extLst>
          </p:cNvPr>
          <p:cNvSpPr/>
          <p:nvPr/>
        </p:nvSpPr>
        <p:spPr>
          <a:xfrm>
            <a:off x="6771341" y="1513182"/>
            <a:ext cx="1960283" cy="131667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a:extLst>
              <a:ext uri="{FF2B5EF4-FFF2-40B4-BE49-F238E27FC236}">
                <a16:creationId xmlns:a16="http://schemas.microsoft.com/office/drawing/2014/main" id="{3491BEC7-04D1-AEDB-0DB1-2F379B8A26CD}"/>
              </a:ext>
            </a:extLst>
          </p:cNvPr>
          <p:cNvPicPr>
            <a:picLocks noChangeAspect="1"/>
          </p:cNvPicPr>
          <p:nvPr/>
        </p:nvPicPr>
        <p:blipFill>
          <a:blip r:embed="rId4"/>
          <a:stretch>
            <a:fillRect/>
          </a:stretch>
        </p:blipFill>
        <p:spPr>
          <a:xfrm>
            <a:off x="6948069" y="1565369"/>
            <a:ext cx="1672990" cy="11822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3848</TotalTime>
  <Words>8767</Words>
  <Application>Microsoft Office PowerPoint</Application>
  <PresentationFormat>Presentazione su schermo (16:9)</PresentationFormat>
  <Paragraphs>1381</Paragraphs>
  <Slides>90</Slides>
  <Notes>90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90</vt:i4>
      </vt:variant>
    </vt:vector>
  </HeadingPairs>
  <TitlesOfParts>
    <vt:vector size="94" baseType="lpstr">
      <vt:lpstr>Arial</vt:lpstr>
      <vt:lpstr>Calibri</vt:lpstr>
      <vt:lpstr>Cambria</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Bilancio Sociale 2025</dc:title>
  <dc:subject>PptxGenJS Presentation</dc:subject>
  <dc:creator>Cooperativa Sociale Quadrifoglio</dc:creator>
  <cp:lastModifiedBy>Alberto Mohamed Maaroufi</cp:lastModifiedBy>
  <cp:revision>39</cp:revision>
  <cp:lastPrinted>2026-07-26T08:59:48Z</cp:lastPrinted>
  <dcterms:created xsi:type="dcterms:W3CDTF">2026-07-06T14:25:18Z</dcterms:created>
  <dcterms:modified xsi:type="dcterms:W3CDTF">2026-07-27T12:34:07Z</dcterms:modified>
</cp:coreProperties>
</file>